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embeddings/oleObject3.bin" ContentType="application/vnd.openxmlformats-officedocument.oleObject"/>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4.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embeddings/oleObject4.bin" ContentType="application/vnd.openxmlformats-officedocument.oleObject"/>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embeddings/oleObject5.bin" ContentType="application/vnd.openxmlformats-officedocument.oleObject"/>
  <Override PartName="/ppt/notesSlides/notesSlide96.xml" ContentType="application/vnd.openxmlformats-officedocument.presentationml.notesSlide+xml"/>
  <Override PartName="/ppt/embeddings/oleObject6.bin" ContentType="application/vnd.openxmlformats-officedocument.oleObject"/>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embeddings/oleObject7.bin" ContentType="application/vnd.openxmlformats-officedocument.oleObject"/>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notesSlides/notesSlide179.xml" ContentType="application/vnd.openxmlformats-officedocument.presentationml.notesSlide+xml"/>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83" r:id="rId2"/>
  </p:sldMasterIdLst>
  <p:notesMasterIdLst>
    <p:notesMasterId r:id="rId193"/>
  </p:notesMasterIdLst>
  <p:handoutMasterIdLst>
    <p:handoutMasterId r:id="rId194"/>
  </p:handoutMasterIdLst>
  <p:sldIdLst>
    <p:sldId id="1236" r:id="rId3"/>
    <p:sldId id="1237" r:id="rId4"/>
    <p:sldId id="1239" r:id="rId5"/>
    <p:sldId id="1252" r:id="rId6"/>
    <p:sldId id="2046" r:id="rId7"/>
    <p:sldId id="2047" r:id="rId8"/>
    <p:sldId id="2049" r:id="rId9"/>
    <p:sldId id="2048" r:id="rId10"/>
    <p:sldId id="1714" r:id="rId11"/>
    <p:sldId id="1715" r:id="rId12"/>
    <p:sldId id="1716" r:id="rId13"/>
    <p:sldId id="1722" r:id="rId14"/>
    <p:sldId id="1721" r:id="rId15"/>
    <p:sldId id="2050" r:id="rId16"/>
    <p:sldId id="2051" r:id="rId17"/>
    <p:sldId id="2053" r:id="rId18"/>
    <p:sldId id="2055" r:id="rId19"/>
    <p:sldId id="1717" r:id="rId20"/>
    <p:sldId id="2056" r:id="rId21"/>
    <p:sldId id="2057" r:id="rId22"/>
    <p:sldId id="2058" r:id="rId23"/>
    <p:sldId id="2059" r:id="rId24"/>
    <p:sldId id="2062" r:id="rId25"/>
    <p:sldId id="2064" r:id="rId26"/>
    <p:sldId id="2082" r:id="rId27"/>
    <p:sldId id="2086" r:id="rId28"/>
    <p:sldId id="2083" r:id="rId29"/>
    <p:sldId id="2076" r:id="rId30"/>
    <p:sldId id="2074" r:id="rId31"/>
    <p:sldId id="2067" r:id="rId32"/>
    <p:sldId id="2071" r:id="rId33"/>
    <p:sldId id="2072" r:id="rId34"/>
    <p:sldId id="2073" r:id="rId35"/>
    <p:sldId id="2081" r:id="rId36"/>
    <p:sldId id="2077" r:id="rId37"/>
    <p:sldId id="2078" r:id="rId38"/>
    <p:sldId id="2090" r:id="rId39"/>
    <p:sldId id="2084" r:id="rId40"/>
    <p:sldId id="2091" r:id="rId41"/>
    <p:sldId id="2092" r:id="rId42"/>
    <p:sldId id="2098" r:id="rId43"/>
    <p:sldId id="2099" r:id="rId44"/>
    <p:sldId id="2101" r:id="rId45"/>
    <p:sldId id="2100" r:id="rId46"/>
    <p:sldId id="2103" r:id="rId47"/>
    <p:sldId id="2102" r:id="rId48"/>
    <p:sldId id="1515" r:id="rId49"/>
    <p:sldId id="1730" r:id="rId50"/>
    <p:sldId id="1731" r:id="rId51"/>
    <p:sldId id="1732" r:id="rId52"/>
    <p:sldId id="1733" r:id="rId53"/>
    <p:sldId id="1734" r:id="rId54"/>
    <p:sldId id="1741" r:id="rId55"/>
    <p:sldId id="1735" r:id="rId56"/>
    <p:sldId id="1736" r:id="rId57"/>
    <p:sldId id="1737" r:id="rId58"/>
    <p:sldId id="1738" r:id="rId59"/>
    <p:sldId id="1757" r:id="rId60"/>
    <p:sldId id="1759" r:id="rId61"/>
    <p:sldId id="2104" r:id="rId62"/>
    <p:sldId id="1761" r:id="rId63"/>
    <p:sldId id="1762" r:id="rId64"/>
    <p:sldId id="1797" r:id="rId65"/>
    <p:sldId id="1763" r:id="rId66"/>
    <p:sldId id="1764" r:id="rId67"/>
    <p:sldId id="1765" r:id="rId68"/>
    <p:sldId id="1766" r:id="rId69"/>
    <p:sldId id="1767" r:id="rId70"/>
    <p:sldId id="1768" r:id="rId71"/>
    <p:sldId id="1769" r:id="rId72"/>
    <p:sldId id="1770" r:id="rId73"/>
    <p:sldId id="1772" r:id="rId74"/>
    <p:sldId id="1774" r:id="rId75"/>
    <p:sldId id="1775" r:id="rId76"/>
    <p:sldId id="1777" r:id="rId77"/>
    <p:sldId id="1780" r:id="rId78"/>
    <p:sldId id="1784" r:id="rId79"/>
    <p:sldId id="1785" r:id="rId80"/>
    <p:sldId id="2137" r:id="rId81"/>
    <p:sldId id="1810" r:id="rId82"/>
    <p:sldId id="1794" r:id="rId83"/>
    <p:sldId id="1796" r:id="rId84"/>
    <p:sldId id="1549" r:id="rId85"/>
    <p:sldId id="1550" r:id="rId86"/>
    <p:sldId id="2105" r:id="rId87"/>
    <p:sldId id="2106" r:id="rId88"/>
    <p:sldId id="1551" r:id="rId89"/>
    <p:sldId id="1553" r:id="rId90"/>
    <p:sldId id="1554" r:id="rId91"/>
    <p:sldId id="2108" r:id="rId92"/>
    <p:sldId id="2109" r:id="rId93"/>
    <p:sldId id="1544" r:id="rId94"/>
    <p:sldId id="1545" r:id="rId95"/>
    <p:sldId id="1706" r:id="rId96"/>
    <p:sldId id="1340" r:id="rId97"/>
    <p:sldId id="1341" r:id="rId98"/>
    <p:sldId id="2110" r:id="rId99"/>
    <p:sldId id="1983" r:id="rId100"/>
    <p:sldId id="1951" r:id="rId101"/>
    <p:sldId id="1952" r:id="rId102"/>
    <p:sldId id="2000" r:id="rId103"/>
    <p:sldId id="2001" r:id="rId104"/>
    <p:sldId id="2107" r:id="rId105"/>
    <p:sldId id="1959" r:id="rId106"/>
    <p:sldId id="1960" r:id="rId107"/>
    <p:sldId id="1961" r:id="rId108"/>
    <p:sldId id="1962" r:id="rId109"/>
    <p:sldId id="1963" r:id="rId110"/>
    <p:sldId id="1964" r:id="rId111"/>
    <p:sldId id="1965" r:id="rId112"/>
    <p:sldId id="1966" r:id="rId113"/>
    <p:sldId id="1989" r:id="rId114"/>
    <p:sldId id="1990" r:id="rId115"/>
    <p:sldId id="2112" r:id="rId116"/>
    <p:sldId id="2114" r:id="rId117"/>
    <p:sldId id="1991" r:id="rId118"/>
    <p:sldId id="1992" r:id="rId119"/>
    <p:sldId id="1993" r:id="rId120"/>
    <p:sldId id="1994" r:id="rId121"/>
    <p:sldId id="1968" r:id="rId122"/>
    <p:sldId id="1969" r:id="rId123"/>
    <p:sldId id="1970" r:id="rId124"/>
    <p:sldId id="1971" r:id="rId125"/>
    <p:sldId id="2002" r:id="rId126"/>
    <p:sldId id="1972" r:id="rId127"/>
    <p:sldId id="2003" r:id="rId128"/>
    <p:sldId id="2136" r:id="rId129"/>
    <p:sldId id="1973" r:id="rId130"/>
    <p:sldId id="1974" r:id="rId131"/>
    <p:sldId id="1975" r:id="rId132"/>
    <p:sldId id="2116" r:id="rId133"/>
    <p:sldId id="2117" r:id="rId134"/>
    <p:sldId id="2118" r:id="rId135"/>
    <p:sldId id="1976" r:id="rId136"/>
    <p:sldId id="2014" r:id="rId137"/>
    <p:sldId id="1977" r:id="rId138"/>
    <p:sldId id="1978" r:id="rId139"/>
    <p:sldId id="2004" r:id="rId140"/>
    <p:sldId id="1979" r:id="rId141"/>
    <p:sldId id="1980" r:id="rId142"/>
    <p:sldId id="1981" r:id="rId143"/>
    <p:sldId id="1982" r:id="rId144"/>
    <p:sldId id="1829" r:id="rId145"/>
    <p:sldId id="1831" r:id="rId146"/>
    <p:sldId id="1832" r:id="rId147"/>
    <p:sldId id="1833" r:id="rId148"/>
    <p:sldId id="1834" r:id="rId149"/>
    <p:sldId id="1835" r:id="rId150"/>
    <p:sldId id="1836" r:id="rId151"/>
    <p:sldId id="1837" r:id="rId152"/>
    <p:sldId id="1944" r:id="rId153"/>
    <p:sldId id="1945" r:id="rId154"/>
    <p:sldId id="1942" r:id="rId155"/>
    <p:sldId id="1840" r:id="rId156"/>
    <p:sldId id="1943" r:id="rId157"/>
    <p:sldId id="2005" r:id="rId158"/>
    <p:sldId id="2007" r:id="rId159"/>
    <p:sldId id="2009" r:id="rId160"/>
    <p:sldId id="2016" r:id="rId161"/>
    <p:sldId id="2008" r:id="rId162"/>
    <p:sldId id="2010" r:id="rId163"/>
    <p:sldId id="2015" r:id="rId164"/>
    <p:sldId id="2011" r:id="rId165"/>
    <p:sldId id="2012" r:id="rId166"/>
    <p:sldId id="2006" r:id="rId167"/>
    <p:sldId id="2013" r:id="rId168"/>
    <p:sldId id="1649" r:id="rId169"/>
    <p:sldId id="1946" r:id="rId170"/>
    <p:sldId id="1947" r:id="rId171"/>
    <p:sldId id="1948" r:id="rId172"/>
    <p:sldId id="1950" r:id="rId173"/>
    <p:sldId id="2017" r:id="rId174"/>
    <p:sldId id="2018" r:id="rId175"/>
    <p:sldId id="2119" r:id="rId176"/>
    <p:sldId id="2120" r:id="rId177"/>
    <p:sldId id="2121" r:id="rId178"/>
    <p:sldId id="2122" r:id="rId179"/>
    <p:sldId id="2123" r:id="rId180"/>
    <p:sldId id="2124" r:id="rId181"/>
    <p:sldId id="2125" r:id="rId182"/>
    <p:sldId id="2126" r:id="rId183"/>
    <p:sldId id="2127" r:id="rId184"/>
    <p:sldId id="2128" r:id="rId185"/>
    <p:sldId id="2129" r:id="rId186"/>
    <p:sldId id="2130" r:id="rId187"/>
    <p:sldId id="2131" r:id="rId188"/>
    <p:sldId id="2132" r:id="rId189"/>
    <p:sldId id="2133" r:id="rId190"/>
    <p:sldId id="2134" r:id="rId191"/>
    <p:sldId id="2135" r:id="rId192"/>
  </p:sldIdLst>
  <p:sldSz cx="9144000" cy="6858000" type="screen4x3"/>
  <p:notesSz cx="6934200" cy="9396413"/>
  <p:custDataLst>
    <p:tags r:id="rId196"/>
  </p:custDataLst>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66FF"/>
    <a:srgbClr val="0000FF"/>
    <a:srgbClr val="FFFF99"/>
    <a:srgbClr val="CC66FF"/>
    <a:srgbClr val="C10435"/>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0" d="100"/>
          <a:sy n="100" d="100"/>
        </p:scale>
        <p:origin x="-1784" y="-80"/>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Lst>
  </p:outlineViewPr>
  <p:notesTextViewPr>
    <p:cViewPr>
      <p:scale>
        <a:sx n="100" d="100"/>
        <a:sy n="100" d="100"/>
      </p:scale>
      <p:origin x="0" y="0"/>
    </p:cViewPr>
  </p:notesTextViewPr>
  <p:sorterViewPr>
    <p:cViewPr>
      <p:scale>
        <a:sx n="100" d="100"/>
        <a:sy n="100" d="100"/>
      </p:scale>
      <p:origin x="0" y="0"/>
    </p:cViewPr>
  </p:sorterViewPr>
  <p:notesViewPr>
    <p:cSldViewPr>
      <p:cViewPr>
        <p:scale>
          <a:sx n="66" d="100"/>
          <a:sy n="66" d="100"/>
        </p:scale>
        <p:origin x="-1740" y="-72"/>
      </p:cViewPr>
      <p:guideLst>
        <p:guide orient="horz" pos="2960"/>
        <p:guide pos="2184"/>
      </p:guideLst>
    </p:cSldViewPr>
  </p:notes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0.xml"/><Relationship Id="rId143" Type="http://schemas.openxmlformats.org/officeDocument/2006/relationships/slide" Target="slides/slide141.xml"/><Relationship Id="rId144" Type="http://schemas.openxmlformats.org/officeDocument/2006/relationships/slide" Target="slides/slide142.xml"/><Relationship Id="rId145" Type="http://schemas.openxmlformats.org/officeDocument/2006/relationships/slide" Target="slides/slide143.xml"/><Relationship Id="rId146" Type="http://schemas.openxmlformats.org/officeDocument/2006/relationships/slide" Target="slides/slide144.xml"/><Relationship Id="rId147" Type="http://schemas.openxmlformats.org/officeDocument/2006/relationships/slide" Target="slides/slide145.xml"/><Relationship Id="rId148" Type="http://schemas.openxmlformats.org/officeDocument/2006/relationships/slide" Target="slides/slide146.xml"/><Relationship Id="rId149" Type="http://schemas.openxmlformats.org/officeDocument/2006/relationships/slide" Target="slides/slide147.xml"/><Relationship Id="rId180" Type="http://schemas.openxmlformats.org/officeDocument/2006/relationships/slide" Target="slides/slide178.xml"/><Relationship Id="rId181" Type="http://schemas.openxmlformats.org/officeDocument/2006/relationships/slide" Target="slides/slide179.xml"/><Relationship Id="rId182" Type="http://schemas.openxmlformats.org/officeDocument/2006/relationships/slide" Target="slides/slide180.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83" Type="http://schemas.openxmlformats.org/officeDocument/2006/relationships/slide" Target="slides/slide181.xml"/><Relationship Id="rId184" Type="http://schemas.openxmlformats.org/officeDocument/2006/relationships/slide" Target="slides/slide182.xml"/><Relationship Id="rId185" Type="http://schemas.openxmlformats.org/officeDocument/2006/relationships/slide" Target="slides/slide183.xml"/><Relationship Id="rId186" Type="http://schemas.openxmlformats.org/officeDocument/2006/relationships/slide" Target="slides/slide184.xml"/><Relationship Id="rId187" Type="http://schemas.openxmlformats.org/officeDocument/2006/relationships/slide" Target="slides/slide185.xml"/><Relationship Id="rId188" Type="http://schemas.openxmlformats.org/officeDocument/2006/relationships/slide" Target="slides/slide186.xml"/><Relationship Id="rId189" Type="http://schemas.openxmlformats.org/officeDocument/2006/relationships/slide" Target="slides/slide18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 Id="rId110" Type="http://schemas.openxmlformats.org/officeDocument/2006/relationships/slide" Target="slides/slide108.xml"/><Relationship Id="rId111" Type="http://schemas.openxmlformats.org/officeDocument/2006/relationships/slide" Target="slides/slide109.xml"/><Relationship Id="rId112" Type="http://schemas.openxmlformats.org/officeDocument/2006/relationships/slide" Target="slides/slide110.xml"/><Relationship Id="rId113" Type="http://schemas.openxmlformats.org/officeDocument/2006/relationships/slide" Target="slides/slide111.xml"/><Relationship Id="rId114" Type="http://schemas.openxmlformats.org/officeDocument/2006/relationships/slide" Target="slides/slide112.xml"/><Relationship Id="rId115" Type="http://schemas.openxmlformats.org/officeDocument/2006/relationships/slide" Target="slides/slide113.xml"/><Relationship Id="rId116" Type="http://schemas.openxmlformats.org/officeDocument/2006/relationships/slide" Target="slides/slide114.xml"/><Relationship Id="rId117" Type="http://schemas.openxmlformats.org/officeDocument/2006/relationships/slide" Target="slides/slide115.xml"/><Relationship Id="rId118" Type="http://schemas.openxmlformats.org/officeDocument/2006/relationships/slide" Target="slides/slide116.xml"/><Relationship Id="rId119" Type="http://schemas.openxmlformats.org/officeDocument/2006/relationships/slide" Target="slides/slide117.xml"/><Relationship Id="rId150" Type="http://schemas.openxmlformats.org/officeDocument/2006/relationships/slide" Target="slides/slide148.xml"/><Relationship Id="rId151" Type="http://schemas.openxmlformats.org/officeDocument/2006/relationships/slide" Target="slides/slide149.xml"/><Relationship Id="rId152" Type="http://schemas.openxmlformats.org/officeDocument/2006/relationships/slide" Target="slides/slide15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53" Type="http://schemas.openxmlformats.org/officeDocument/2006/relationships/slide" Target="slides/slide151.xml"/><Relationship Id="rId154" Type="http://schemas.openxmlformats.org/officeDocument/2006/relationships/slide" Target="slides/slide152.xml"/><Relationship Id="rId155" Type="http://schemas.openxmlformats.org/officeDocument/2006/relationships/slide" Target="slides/slide153.xml"/><Relationship Id="rId156" Type="http://schemas.openxmlformats.org/officeDocument/2006/relationships/slide" Target="slides/slide154.xml"/><Relationship Id="rId157" Type="http://schemas.openxmlformats.org/officeDocument/2006/relationships/slide" Target="slides/slide155.xml"/><Relationship Id="rId158" Type="http://schemas.openxmlformats.org/officeDocument/2006/relationships/slide" Target="slides/slide156.xml"/><Relationship Id="rId159" Type="http://schemas.openxmlformats.org/officeDocument/2006/relationships/slide" Target="slides/slide157.xml"/><Relationship Id="rId190" Type="http://schemas.openxmlformats.org/officeDocument/2006/relationships/slide" Target="slides/slide188.xml"/><Relationship Id="rId191" Type="http://schemas.openxmlformats.org/officeDocument/2006/relationships/slide" Target="slides/slide189.xml"/><Relationship Id="rId192" Type="http://schemas.openxmlformats.org/officeDocument/2006/relationships/slide" Target="slides/slide190.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193" Type="http://schemas.openxmlformats.org/officeDocument/2006/relationships/notesMaster" Target="notesMasters/notesMaster1.xml"/><Relationship Id="rId194" Type="http://schemas.openxmlformats.org/officeDocument/2006/relationships/handoutMaster" Target="handoutMasters/handoutMaster1.xml"/><Relationship Id="rId195" Type="http://schemas.openxmlformats.org/officeDocument/2006/relationships/printerSettings" Target="printerSettings/printerSettings1.bin"/><Relationship Id="rId196" Type="http://schemas.openxmlformats.org/officeDocument/2006/relationships/tags" Target="tags/tag1.xml"/><Relationship Id="rId197" Type="http://schemas.openxmlformats.org/officeDocument/2006/relationships/presProps" Target="presProps.xml"/><Relationship Id="rId198" Type="http://schemas.openxmlformats.org/officeDocument/2006/relationships/viewProps" Target="viewProps.xml"/><Relationship Id="rId199" Type="http://schemas.openxmlformats.org/officeDocument/2006/relationships/theme" Target="theme/theme1.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120" Type="http://schemas.openxmlformats.org/officeDocument/2006/relationships/slide" Target="slides/slide118.xml"/><Relationship Id="rId121" Type="http://schemas.openxmlformats.org/officeDocument/2006/relationships/slide" Target="slides/slide119.xml"/><Relationship Id="rId122" Type="http://schemas.openxmlformats.org/officeDocument/2006/relationships/slide" Target="slides/slide120.xml"/><Relationship Id="rId123" Type="http://schemas.openxmlformats.org/officeDocument/2006/relationships/slide" Target="slides/slide121.xml"/><Relationship Id="rId124" Type="http://schemas.openxmlformats.org/officeDocument/2006/relationships/slide" Target="slides/slide122.xml"/><Relationship Id="rId125" Type="http://schemas.openxmlformats.org/officeDocument/2006/relationships/slide" Target="slides/slide123.xml"/><Relationship Id="rId126" Type="http://schemas.openxmlformats.org/officeDocument/2006/relationships/slide" Target="slides/slide124.xml"/><Relationship Id="rId127" Type="http://schemas.openxmlformats.org/officeDocument/2006/relationships/slide" Target="slides/slide125.xml"/><Relationship Id="rId128" Type="http://schemas.openxmlformats.org/officeDocument/2006/relationships/slide" Target="slides/slide126.xml"/><Relationship Id="rId129" Type="http://schemas.openxmlformats.org/officeDocument/2006/relationships/slide" Target="slides/slide127.xml"/><Relationship Id="rId160" Type="http://schemas.openxmlformats.org/officeDocument/2006/relationships/slide" Target="slides/slide158.xml"/><Relationship Id="rId161" Type="http://schemas.openxmlformats.org/officeDocument/2006/relationships/slide" Target="slides/slide159.xml"/><Relationship Id="rId162" Type="http://schemas.openxmlformats.org/officeDocument/2006/relationships/slide" Target="slides/slide160.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63" Type="http://schemas.openxmlformats.org/officeDocument/2006/relationships/slide" Target="slides/slide161.xml"/><Relationship Id="rId164" Type="http://schemas.openxmlformats.org/officeDocument/2006/relationships/slide" Target="slides/slide162.xml"/><Relationship Id="rId165" Type="http://schemas.openxmlformats.org/officeDocument/2006/relationships/slide" Target="slides/slide163.xml"/><Relationship Id="rId166" Type="http://schemas.openxmlformats.org/officeDocument/2006/relationships/slide" Target="slides/slide164.xml"/><Relationship Id="rId167" Type="http://schemas.openxmlformats.org/officeDocument/2006/relationships/slide" Target="slides/slide165.xml"/><Relationship Id="rId168" Type="http://schemas.openxmlformats.org/officeDocument/2006/relationships/slide" Target="slides/slide166.xml"/><Relationship Id="rId169" Type="http://schemas.openxmlformats.org/officeDocument/2006/relationships/slide" Target="slides/slide167.xml"/><Relationship Id="rId200" Type="http://schemas.openxmlformats.org/officeDocument/2006/relationships/tableStyles" Target="tableStyles.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30" Type="http://schemas.openxmlformats.org/officeDocument/2006/relationships/slide" Target="slides/slide128.xml"/><Relationship Id="rId131" Type="http://schemas.openxmlformats.org/officeDocument/2006/relationships/slide" Target="slides/slide129.xml"/><Relationship Id="rId132" Type="http://schemas.openxmlformats.org/officeDocument/2006/relationships/slide" Target="slides/slide130.xml"/><Relationship Id="rId133" Type="http://schemas.openxmlformats.org/officeDocument/2006/relationships/slide" Target="slides/slide131.xml"/><Relationship Id="rId134" Type="http://schemas.openxmlformats.org/officeDocument/2006/relationships/slide" Target="slides/slide132.xml"/><Relationship Id="rId135" Type="http://schemas.openxmlformats.org/officeDocument/2006/relationships/slide" Target="slides/slide133.xml"/><Relationship Id="rId136" Type="http://schemas.openxmlformats.org/officeDocument/2006/relationships/slide" Target="slides/slide134.xml"/><Relationship Id="rId137" Type="http://schemas.openxmlformats.org/officeDocument/2006/relationships/slide" Target="slides/slide135.xml"/><Relationship Id="rId138" Type="http://schemas.openxmlformats.org/officeDocument/2006/relationships/slide" Target="slides/slide136.xml"/><Relationship Id="rId139" Type="http://schemas.openxmlformats.org/officeDocument/2006/relationships/slide" Target="slides/slide137.xml"/><Relationship Id="rId170" Type="http://schemas.openxmlformats.org/officeDocument/2006/relationships/slide" Target="slides/slide168.xml"/><Relationship Id="rId171" Type="http://schemas.openxmlformats.org/officeDocument/2006/relationships/slide" Target="slides/slide169.xml"/><Relationship Id="rId172" Type="http://schemas.openxmlformats.org/officeDocument/2006/relationships/slide" Target="slides/slide170.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173" Type="http://schemas.openxmlformats.org/officeDocument/2006/relationships/slide" Target="slides/slide171.xml"/><Relationship Id="rId174" Type="http://schemas.openxmlformats.org/officeDocument/2006/relationships/slide" Target="slides/slide172.xml"/><Relationship Id="rId175" Type="http://schemas.openxmlformats.org/officeDocument/2006/relationships/slide" Target="slides/slide173.xml"/><Relationship Id="rId176" Type="http://schemas.openxmlformats.org/officeDocument/2006/relationships/slide" Target="slides/slide174.xml"/><Relationship Id="rId177" Type="http://schemas.openxmlformats.org/officeDocument/2006/relationships/slide" Target="slides/slide175.xml"/><Relationship Id="rId178" Type="http://schemas.openxmlformats.org/officeDocument/2006/relationships/slide" Target="slides/slide176.xml"/><Relationship Id="rId179" Type="http://schemas.openxmlformats.org/officeDocument/2006/relationships/slide" Target="slides/slide17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100" Type="http://schemas.openxmlformats.org/officeDocument/2006/relationships/slide" Target="slides/slide98.xml"/><Relationship Id="rId101" Type="http://schemas.openxmlformats.org/officeDocument/2006/relationships/slide" Target="slides/slide99.xml"/><Relationship Id="rId102" Type="http://schemas.openxmlformats.org/officeDocument/2006/relationships/slide" Target="slides/slide100.xml"/><Relationship Id="rId103" Type="http://schemas.openxmlformats.org/officeDocument/2006/relationships/slide" Target="slides/slide101.xml"/><Relationship Id="rId104" Type="http://schemas.openxmlformats.org/officeDocument/2006/relationships/slide" Target="slides/slide102.xml"/><Relationship Id="rId105" Type="http://schemas.openxmlformats.org/officeDocument/2006/relationships/slide" Target="slides/slide103.xml"/><Relationship Id="rId106" Type="http://schemas.openxmlformats.org/officeDocument/2006/relationships/slide" Target="slides/slide104.xml"/><Relationship Id="rId107" Type="http://schemas.openxmlformats.org/officeDocument/2006/relationships/slide" Target="slides/slide105.xml"/><Relationship Id="rId108" Type="http://schemas.openxmlformats.org/officeDocument/2006/relationships/slide" Target="slides/slide106.xml"/><Relationship Id="rId109" Type="http://schemas.openxmlformats.org/officeDocument/2006/relationships/slide" Target="slides/slide107.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40" Type="http://schemas.openxmlformats.org/officeDocument/2006/relationships/slide" Target="slides/slide138.xml"/><Relationship Id="rId141" Type="http://schemas.openxmlformats.org/officeDocument/2006/relationships/slide" Target="slides/slide139.xml"/></Relationships>
</file>

<file path=ppt/_rels/viewProps.xml.rels><?xml version="1.0" encoding="UTF-8" standalone="yes"?>
<Relationships xmlns="http://schemas.openxmlformats.org/package/2006/relationships"><Relationship Id="rId3" Type="http://schemas.openxmlformats.org/officeDocument/2006/relationships/slide" Target="slides/slide38.xml"/><Relationship Id="rId4" Type="http://schemas.openxmlformats.org/officeDocument/2006/relationships/slide" Target="slides/slide173.xml"/><Relationship Id="rId1" Type="http://schemas.openxmlformats.org/officeDocument/2006/relationships/slide" Target="slides/slide18.xml"/><Relationship Id="rId2" Type="http://schemas.openxmlformats.org/officeDocument/2006/relationships/slide" Target="slides/slide2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3.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7.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71.wmf"/><Relationship Id="rId4" Type="http://schemas.openxmlformats.org/officeDocument/2006/relationships/image" Target="../media/image172.wmf"/><Relationship Id="rId1" Type="http://schemas.openxmlformats.org/officeDocument/2006/relationships/image" Target="../media/image169.wmf"/><Relationship Id="rId2" Type="http://schemas.openxmlformats.org/officeDocument/2006/relationships/image" Target="../media/image170.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175.wmf"/><Relationship Id="rId4" Type="http://schemas.openxmlformats.org/officeDocument/2006/relationships/image" Target="../media/image176.wmf"/><Relationship Id="rId5" Type="http://schemas.openxmlformats.org/officeDocument/2006/relationships/image" Target="../media/image177.wmf"/><Relationship Id="rId1" Type="http://schemas.openxmlformats.org/officeDocument/2006/relationships/image" Target="../media/image173.wmf"/><Relationship Id="rId2" Type="http://schemas.openxmlformats.org/officeDocument/2006/relationships/image" Target="../media/image17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30163" y="44450"/>
            <a:ext cx="300355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3" tIns="46648" rIns="93293" bIns="46648" numCol="1" anchor="t" anchorCtr="0" compatLnSpc="1">
            <a:prstTxWarp prst="textNoShape">
              <a:avLst/>
            </a:prstTxWarp>
          </a:bodyPr>
          <a:lstStyle>
            <a:lvl1pPr defTabSz="933450" eaLnBrk="0" hangingPunct="0">
              <a:defRPr sz="1200" b="1">
                <a:solidFill>
                  <a:schemeClr val="tx2"/>
                </a:solidFill>
                <a:cs typeface="+mn-cs"/>
              </a:defRPr>
            </a:lvl1pPr>
          </a:lstStyle>
          <a:p>
            <a:pPr>
              <a:defRPr/>
            </a:pPr>
            <a:r>
              <a:rPr lang="en-US"/>
              <a:t>Implementing DSP Designs in FPGAs</a:t>
            </a:r>
          </a:p>
        </p:txBody>
      </p:sp>
      <p:sp>
        <p:nvSpPr>
          <p:cNvPr id="11268" name="Rectangle 4"/>
          <p:cNvSpPr>
            <a:spLocks noGrp="1" noChangeArrowheads="1"/>
          </p:cNvSpPr>
          <p:nvPr>
            <p:ph type="ftr" sz="quarter" idx="2"/>
          </p:nvPr>
        </p:nvSpPr>
        <p:spPr bwMode="auto">
          <a:xfrm>
            <a:off x="0" y="8926513"/>
            <a:ext cx="300355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3" tIns="46648" rIns="93293" bIns="46648" numCol="1" anchor="b" anchorCtr="0" compatLnSpc="1">
            <a:prstTxWarp prst="textNoShape">
              <a:avLst/>
            </a:prstTxWarp>
          </a:bodyPr>
          <a:lstStyle>
            <a:lvl1pPr defTabSz="933450" eaLnBrk="0" hangingPunct="0">
              <a:defRPr sz="800" b="1">
                <a:cs typeface="+mn-cs"/>
              </a:defRPr>
            </a:lvl1pPr>
          </a:lstStyle>
          <a:p>
            <a:pPr>
              <a:defRPr/>
            </a:pPr>
            <a:r>
              <a:rPr lang="en-US"/>
              <a:t>A-MNL-DSP1-11</a:t>
            </a:r>
          </a:p>
        </p:txBody>
      </p:sp>
      <p:sp>
        <p:nvSpPr>
          <p:cNvPr id="11269" name="Rectangle 5"/>
          <p:cNvSpPr>
            <a:spLocks noGrp="1" noChangeArrowheads="1"/>
          </p:cNvSpPr>
          <p:nvPr>
            <p:ph type="sldNum" sz="quarter" idx="3"/>
          </p:nvPr>
        </p:nvSpPr>
        <p:spPr bwMode="auto">
          <a:xfrm>
            <a:off x="3930650" y="8926513"/>
            <a:ext cx="300355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3" tIns="46648" rIns="93293" bIns="46648" numCol="1" anchor="b" anchorCtr="0" compatLnSpc="1">
            <a:prstTxWarp prst="textNoShape">
              <a:avLst/>
            </a:prstTxWarp>
          </a:bodyPr>
          <a:lstStyle>
            <a:lvl1pPr algn="r" defTabSz="933450" eaLnBrk="0" hangingPunct="0">
              <a:defRPr sz="1200" b="1">
                <a:cs typeface="+mn-cs"/>
              </a:defRPr>
            </a:lvl1pPr>
          </a:lstStyle>
          <a:p>
            <a:pPr>
              <a:defRPr/>
            </a:pPr>
            <a:fld id="{B2D07F93-C2E0-E744-A007-56914F576B3E}" type="slidenum">
              <a:rPr lang="en-US"/>
              <a:pPr>
                <a:defRPr/>
              </a:pPr>
              <a:t>‹#›</a:t>
            </a:fld>
            <a:endParaRPr lang="en-US"/>
          </a:p>
        </p:txBody>
      </p:sp>
    </p:spTree>
    <p:extLst>
      <p:ext uri="{BB962C8B-B14F-4D97-AF65-F5344CB8AC3E}">
        <p14:creationId xmlns:p14="http://schemas.microsoft.com/office/powerpoint/2010/main" val="42646307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00355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3293" tIns="46648" rIns="93293" bIns="46648" numCol="1" anchor="t" anchorCtr="0" compatLnSpc="1">
            <a:prstTxWarp prst="textNoShape">
              <a:avLst/>
            </a:prstTxWarp>
          </a:bodyPr>
          <a:lstStyle>
            <a:lvl1pPr defTabSz="933450">
              <a:defRPr sz="1200">
                <a:latin typeface="Times New Roman" charset="0"/>
                <a:cs typeface="+mn-cs"/>
              </a:defRPr>
            </a:lvl1pPr>
          </a:lstStyle>
          <a:p>
            <a:pPr>
              <a:defRPr/>
            </a:pPr>
            <a:endParaRPr lang="en-US"/>
          </a:p>
        </p:txBody>
      </p:sp>
      <p:sp>
        <p:nvSpPr>
          <p:cNvPr id="4099" name="Rectangle 3"/>
          <p:cNvSpPr>
            <a:spLocks noGrp="1" noChangeArrowheads="1"/>
          </p:cNvSpPr>
          <p:nvPr>
            <p:ph type="dt" idx="1"/>
          </p:nvPr>
        </p:nvSpPr>
        <p:spPr bwMode="auto">
          <a:xfrm>
            <a:off x="3930650" y="0"/>
            <a:ext cx="300355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3293" tIns="46648" rIns="93293" bIns="46648" numCol="1" anchor="t" anchorCtr="0" compatLnSpc="1">
            <a:prstTxWarp prst="textNoShape">
              <a:avLst/>
            </a:prstTxWarp>
          </a:bodyPr>
          <a:lstStyle>
            <a:lvl1pPr algn="r" defTabSz="933450">
              <a:defRPr sz="1200">
                <a:latin typeface="Times New Roman" charset="0"/>
                <a:cs typeface="+mn-cs"/>
              </a:defRPr>
            </a:lvl1pPr>
          </a:lstStyle>
          <a:p>
            <a:pPr>
              <a:defRPr/>
            </a:pPr>
            <a:endParaRPr lang="en-US"/>
          </a:p>
        </p:txBody>
      </p:sp>
      <p:sp>
        <p:nvSpPr>
          <p:cNvPr id="6148" name="Rectangle 4"/>
          <p:cNvSpPr>
            <a:spLocks noGrp="1" noRot="1" noChangeAspect="1" noChangeArrowheads="1" noTextEdit="1"/>
          </p:cNvSpPr>
          <p:nvPr>
            <p:ph type="sldImg" idx="2"/>
          </p:nvPr>
        </p:nvSpPr>
        <p:spPr bwMode="auto">
          <a:xfrm>
            <a:off x="1117600" y="704850"/>
            <a:ext cx="4697413" cy="35226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01" name="Rectangle 5"/>
          <p:cNvSpPr>
            <a:spLocks noGrp="1" noChangeArrowheads="1"/>
          </p:cNvSpPr>
          <p:nvPr>
            <p:ph type="body" sz="quarter" idx="3"/>
          </p:nvPr>
        </p:nvSpPr>
        <p:spPr bwMode="auto">
          <a:xfrm>
            <a:off x="923925" y="4462463"/>
            <a:ext cx="5086350"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3293" tIns="46648" rIns="93293" bIns="46648"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102" name="Rectangle 6"/>
          <p:cNvSpPr>
            <a:spLocks noGrp="1" noChangeArrowheads="1"/>
          </p:cNvSpPr>
          <p:nvPr>
            <p:ph type="ftr" sz="quarter" idx="4"/>
          </p:nvPr>
        </p:nvSpPr>
        <p:spPr bwMode="auto">
          <a:xfrm>
            <a:off x="0" y="8926513"/>
            <a:ext cx="300355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3293" tIns="46648" rIns="93293" bIns="46648" numCol="1" anchor="b" anchorCtr="0" compatLnSpc="1">
            <a:prstTxWarp prst="textNoShape">
              <a:avLst/>
            </a:prstTxWarp>
          </a:bodyPr>
          <a:lstStyle>
            <a:lvl1pPr defTabSz="933450">
              <a:defRPr sz="1200">
                <a:latin typeface="Times New Roman" charset="0"/>
                <a:cs typeface="+mn-cs"/>
              </a:defRPr>
            </a:lvl1pPr>
          </a:lstStyle>
          <a:p>
            <a:pPr>
              <a:defRPr/>
            </a:pPr>
            <a:endParaRPr lang="en-US"/>
          </a:p>
        </p:txBody>
      </p:sp>
      <p:sp>
        <p:nvSpPr>
          <p:cNvPr id="4103" name="Rectangle 7"/>
          <p:cNvSpPr>
            <a:spLocks noGrp="1" noChangeArrowheads="1"/>
          </p:cNvSpPr>
          <p:nvPr>
            <p:ph type="sldNum" sz="quarter" idx="5"/>
          </p:nvPr>
        </p:nvSpPr>
        <p:spPr bwMode="auto">
          <a:xfrm>
            <a:off x="3930650" y="8926513"/>
            <a:ext cx="300355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3293" tIns="46648" rIns="93293" bIns="46648" numCol="1" anchor="b" anchorCtr="0" compatLnSpc="1">
            <a:prstTxWarp prst="textNoShape">
              <a:avLst/>
            </a:prstTxWarp>
          </a:bodyPr>
          <a:lstStyle>
            <a:lvl1pPr algn="r" defTabSz="933450">
              <a:defRPr sz="1200">
                <a:latin typeface="Times New Roman" charset="0"/>
                <a:cs typeface="+mn-cs"/>
              </a:defRPr>
            </a:lvl1pPr>
          </a:lstStyle>
          <a:p>
            <a:pPr>
              <a:defRPr/>
            </a:pPr>
            <a:fld id="{6F17AA4A-29AE-F541-9E4D-5E1352BDFEEA}" type="slidenum">
              <a:rPr lang="en-US"/>
              <a:pPr>
                <a:defRPr/>
              </a:pPr>
              <a:t>‹#›</a:t>
            </a:fld>
            <a:endParaRPr lang="en-US"/>
          </a:p>
        </p:txBody>
      </p:sp>
    </p:spTree>
    <p:extLst>
      <p:ext uri="{BB962C8B-B14F-4D97-AF65-F5344CB8AC3E}">
        <p14:creationId xmlns:p14="http://schemas.microsoft.com/office/powerpoint/2010/main" val="146873486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AB8CA11-400E-7343-AA3A-1C8A4DD49CE9}" type="slidenum">
              <a:rPr lang="en-US" sz="1200">
                <a:latin typeface="Times New Roman" charset="0"/>
              </a:rPr>
              <a:pPr eaLnBrk="1" hangingPunct="1"/>
              <a:t>1</a:t>
            </a:fld>
            <a:endParaRPr lang="en-US" sz="1200">
              <a:latin typeface="Times New Roman" charset="0"/>
            </a:endParaRPr>
          </a:p>
        </p:txBody>
      </p:sp>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28BE9F3-56C1-F448-BA32-A1353C5738F3}" type="slidenum">
              <a:rPr lang="en-US" sz="1200">
                <a:latin typeface="Times New Roman" charset="0"/>
              </a:rPr>
              <a:pPr eaLnBrk="1" hangingPunct="1"/>
              <a:t>10</a:t>
            </a:fld>
            <a:endParaRPr lang="en-US" sz="1200">
              <a:latin typeface="Times New Roman" charset="0"/>
            </a:endParaRPr>
          </a:p>
        </p:txBody>
      </p:sp>
      <p:sp>
        <p:nvSpPr>
          <p:cNvPr id="26626" name="Rectangle 2"/>
          <p:cNvSpPr>
            <a:spLocks noGrp="1" noRot="1" noChangeAspect="1" noChangeArrowheads="1" noTextEdit="1"/>
          </p:cNvSpPr>
          <p:nvPr>
            <p:ph type="sldImg"/>
          </p:nvPr>
        </p:nvSpPr>
        <p:spPr>
          <a:xfrm>
            <a:off x="1117600" y="703263"/>
            <a:ext cx="4700588" cy="3525837"/>
          </a:xfrm>
          <a:ln/>
        </p:spPr>
      </p:sp>
      <p:sp>
        <p:nvSpPr>
          <p:cNvPr id="26627" name="Rectangle 3"/>
          <p:cNvSpPr>
            <a:spLocks noGrp="1" noChangeArrowheads="1"/>
          </p:cNvSpPr>
          <p:nvPr>
            <p:ph type="body" idx="1"/>
          </p:nvPr>
        </p:nvSpPr>
        <p:spPr>
          <a:xfrm>
            <a:off x="922338" y="4462463"/>
            <a:ext cx="5089525" cy="4230687"/>
          </a:xfrm>
          <a:noFill/>
        </p:spPr>
        <p:txBody>
          <a:bodyPr/>
          <a:lstStyle/>
          <a:p>
            <a:pPr eaLnBrk="1" hangingPunct="1"/>
            <a:endParaRPr lang="en-US">
              <a:latin typeface="Times New Roman"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3B8E21F-D28E-684B-9B68-A88D654B4E60}" type="slidenum">
              <a:rPr lang="en-US" sz="1200">
                <a:latin typeface="Times New Roman" charset="0"/>
              </a:rPr>
              <a:pPr eaLnBrk="1" hangingPunct="1"/>
              <a:t>100</a:t>
            </a:fld>
            <a:endParaRPr lang="en-US" sz="1200">
              <a:latin typeface="Times New Roman" charset="0"/>
            </a:endParaRPr>
          </a:p>
        </p:txBody>
      </p:sp>
      <p:sp>
        <p:nvSpPr>
          <p:cNvPr id="217090" name="Rectangle 2"/>
          <p:cNvSpPr>
            <a:spLocks noGrp="1" noRot="1" noChangeAspect="1" noChangeArrowheads="1" noTextEdit="1"/>
          </p:cNvSpPr>
          <p:nvPr>
            <p:ph type="sldImg"/>
          </p:nvPr>
        </p:nvSpPr>
        <p:spPr>
          <a:xfrm>
            <a:off x="1119188" y="704850"/>
            <a:ext cx="4699000" cy="3524250"/>
          </a:xfrm>
          <a:ln/>
        </p:spPr>
      </p:sp>
      <p:sp>
        <p:nvSpPr>
          <p:cNvPr id="217091" name="Rectangle 3"/>
          <p:cNvSpPr>
            <a:spLocks noGrp="1" noChangeArrowheads="1"/>
          </p:cNvSpPr>
          <p:nvPr>
            <p:ph type="body" idx="1"/>
          </p:nvPr>
        </p:nvSpPr>
        <p:spPr>
          <a:xfrm>
            <a:off x="922338" y="4462463"/>
            <a:ext cx="5089525" cy="4229100"/>
          </a:xfrm>
          <a:noFill/>
        </p:spPr>
        <p:txBody>
          <a:bodyPr/>
          <a:lstStyle/>
          <a:p>
            <a:pPr eaLnBrk="1" hangingPunct="1"/>
            <a:endParaRPr lang="en-US">
              <a:latin typeface="Times New Roman"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3E3D848-4180-5C40-B561-28D25A93CD30}" type="slidenum">
              <a:rPr lang="en-US" sz="1200">
                <a:latin typeface="Times New Roman" charset="0"/>
              </a:rPr>
              <a:pPr eaLnBrk="1" hangingPunct="1"/>
              <a:t>101</a:t>
            </a:fld>
            <a:endParaRPr lang="en-US" sz="1200">
              <a:latin typeface="Times New Roman" charset="0"/>
            </a:endParaRPr>
          </a:p>
        </p:txBody>
      </p:sp>
      <p:sp>
        <p:nvSpPr>
          <p:cNvPr id="219138" name="Rectangle 2"/>
          <p:cNvSpPr>
            <a:spLocks noGrp="1" noRot="1" noChangeAspect="1" noChangeArrowheads="1" noTextEdit="1"/>
          </p:cNvSpPr>
          <p:nvPr>
            <p:ph type="sldImg"/>
          </p:nvPr>
        </p:nvSpPr>
        <p:spPr>
          <a:ln/>
        </p:spPr>
      </p:sp>
      <p:sp>
        <p:nvSpPr>
          <p:cNvPr id="219139"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6DD1DB0-A376-0B44-A316-821D5A822BCE}" type="slidenum">
              <a:rPr lang="en-US" sz="1200">
                <a:latin typeface="Times New Roman" charset="0"/>
              </a:rPr>
              <a:pPr eaLnBrk="1" hangingPunct="1"/>
              <a:t>102</a:t>
            </a:fld>
            <a:endParaRPr lang="en-US" sz="1200">
              <a:latin typeface="Times New Roman" charset="0"/>
            </a:endParaRPr>
          </a:p>
        </p:txBody>
      </p:sp>
      <p:sp>
        <p:nvSpPr>
          <p:cNvPr id="221186" name="Rectangle 2"/>
          <p:cNvSpPr>
            <a:spLocks noGrp="1" noRot="1" noChangeAspect="1" noChangeArrowheads="1" noTextEdit="1"/>
          </p:cNvSpPr>
          <p:nvPr>
            <p:ph type="sldImg"/>
          </p:nvPr>
        </p:nvSpPr>
        <p:spPr>
          <a:ln/>
        </p:spPr>
      </p:sp>
      <p:sp>
        <p:nvSpPr>
          <p:cNvPr id="221187"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Rectangle 2"/>
          <p:cNvSpPr>
            <a:spLocks noGrp="1" noRot="1" noChangeAspect="1" noChangeArrowheads="1" noTextEdit="1"/>
          </p:cNvSpPr>
          <p:nvPr>
            <p:ph type="sldImg"/>
          </p:nvPr>
        </p:nvSpPr>
        <p:spPr>
          <a:ln/>
        </p:spPr>
      </p:sp>
      <p:sp>
        <p:nvSpPr>
          <p:cNvPr id="223234" name="Rectangle 3"/>
          <p:cNvSpPr>
            <a:spLocks noGrp="1" noChangeArrowheads="1"/>
          </p:cNvSpPr>
          <p:nvPr>
            <p:ph type="body" idx="1"/>
          </p:nvPr>
        </p:nvSpPr>
        <p:spPr>
          <a:noFill/>
        </p:spPr>
        <p:txBody>
          <a:bodyPr/>
          <a:lstStyle/>
          <a:p>
            <a:endParaRPr lang="en-US">
              <a:latin typeface="Times New Roman"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DB68EFA-5D3D-9A4B-95E2-EAC5A13DA136}" type="slidenum">
              <a:rPr lang="en-US" sz="1200">
                <a:latin typeface="Times New Roman" charset="0"/>
              </a:rPr>
              <a:pPr eaLnBrk="1" hangingPunct="1"/>
              <a:t>104</a:t>
            </a:fld>
            <a:endParaRPr lang="en-US" sz="1200">
              <a:latin typeface="Times New Roman" charset="0"/>
            </a:endParaRPr>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C0C0046-5DFF-1A41-843C-401CEDA86B2A}" type="slidenum">
              <a:rPr lang="en-US" sz="1200">
                <a:latin typeface="Times New Roman" charset="0"/>
              </a:rPr>
              <a:pPr eaLnBrk="1" hangingPunct="1"/>
              <a:t>105</a:t>
            </a:fld>
            <a:endParaRPr lang="en-US" sz="1200">
              <a:latin typeface="Times New Roman" charset="0"/>
            </a:endParaRPr>
          </a:p>
        </p:txBody>
      </p:sp>
      <p:sp>
        <p:nvSpPr>
          <p:cNvPr id="227330" name="Rectangle 2"/>
          <p:cNvSpPr>
            <a:spLocks noGrp="1" noRot="1" noChangeAspect="1" noChangeArrowheads="1" noTextEdit="1"/>
          </p:cNvSpPr>
          <p:nvPr>
            <p:ph type="sldImg"/>
          </p:nvPr>
        </p:nvSpPr>
        <p:spPr>
          <a:ln/>
        </p:spPr>
      </p:sp>
      <p:sp>
        <p:nvSpPr>
          <p:cNvPr id="227331"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FC6B454-2176-5F4C-9B39-A41F012E20CC}" type="slidenum">
              <a:rPr lang="en-US" sz="1200">
                <a:latin typeface="Times New Roman" charset="0"/>
              </a:rPr>
              <a:pPr eaLnBrk="1" hangingPunct="1"/>
              <a:t>106</a:t>
            </a:fld>
            <a:endParaRPr lang="en-US" sz="1200">
              <a:latin typeface="Times New Roman" charset="0"/>
            </a:endParaRPr>
          </a:p>
        </p:txBody>
      </p:sp>
      <p:sp>
        <p:nvSpPr>
          <p:cNvPr id="229378" name="Rectangle 2"/>
          <p:cNvSpPr>
            <a:spLocks noGrp="1" noRot="1" noChangeAspect="1" noChangeArrowheads="1" noTextEdit="1"/>
          </p:cNvSpPr>
          <p:nvPr>
            <p:ph type="sldImg"/>
          </p:nvPr>
        </p:nvSpPr>
        <p:spPr>
          <a:ln/>
        </p:spPr>
      </p:sp>
      <p:sp>
        <p:nvSpPr>
          <p:cNvPr id="229379"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5"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0718D35-E6CC-364A-B4CB-8905B10F546B}" type="slidenum">
              <a:rPr lang="en-US" sz="1200">
                <a:latin typeface="Times New Roman" charset="0"/>
              </a:rPr>
              <a:pPr eaLnBrk="1" hangingPunct="1"/>
              <a:t>107</a:t>
            </a:fld>
            <a:endParaRPr lang="en-US" sz="1200">
              <a:latin typeface="Times New Roman" charset="0"/>
            </a:endParaRPr>
          </a:p>
        </p:txBody>
      </p:sp>
      <p:sp>
        <p:nvSpPr>
          <p:cNvPr id="231426" name="Rectangle 2"/>
          <p:cNvSpPr>
            <a:spLocks noGrp="1" noRot="1" noChangeAspect="1" noChangeArrowheads="1" noTextEdit="1"/>
          </p:cNvSpPr>
          <p:nvPr>
            <p:ph type="sldImg"/>
          </p:nvPr>
        </p:nvSpPr>
        <p:spPr>
          <a:ln/>
        </p:spPr>
      </p:sp>
      <p:sp>
        <p:nvSpPr>
          <p:cNvPr id="231427"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61DCD0F-C65F-1C4A-AE82-162C369DB8AC}" type="slidenum">
              <a:rPr lang="en-US" sz="1200">
                <a:latin typeface="Times New Roman" charset="0"/>
              </a:rPr>
              <a:pPr eaLnBrk="1" hangingPunct="1"/>
              <a:t>108</a:t>
            </a:fld>
            <a:endParaRPr lang="en-US" sz="1200">
              <a:latin typeface="Times New Roman" charset="0"/>
            </a:endParaRPr>
          </a:p>
        </p:txBody>
      </p:sp>
      <p:sp>
        <p:nvSpPr>
          <p:cNvPr id="233474" name="Rectangle 2"/>
          <p:cNvSpPr>
            <a:spLocks noGrp="1" noRot="1" noChangeAspect="1" noChangeArrowheads="1" noTextEdit="1"/>
          </p:cNvSpPr>
          <p:nvPr>
            <p:ph type="sldImg"/>
          </p:nvPr>
        </p:nvSpPr>
        <p:spPr>
          <a:ln/>
        </p:spPr>
      </p:sp>
      <p:sp>
        <p:nvSpPr>
          <p:cNvPr id="233475"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3CF865A-959E-5642-A173-90AD1D0CBC47}" type="slidenum">
              <a:rPr lang="en-US" sz="1200">
                <a:latin typeface="Times New Roman" charset="0"/>
              </a:rPr>
              <a:pPr eaLnBrk="1" hangingPunct="1"/>
              <a:t>109</a:t>
            </a:fld>
            <a:endParaRPr lang="en-US" sz="1200">
              <a:latin typeface="Times New Roman" charset="0"/>
            </a:endParaRPr>
          </a:p>
        </p:txBody>
      </p:sp>
      <p:sp>
        <p:nvSpPr>
          <p:cNvPr id="235522" name="Rectangle 2"/>
          <p:cNvSpPr>
            <a:spLocks noGrp="1" noRot="1" noChangeAspect="1" noChangeArrowheads="1" noTextEdit="1"/>
          </p:cNvSpPr>
          <p:nvPr>
            <p:ph type="sldImg"/>
          </p:nvPr>
        </p:nvSpPr>
        <p:spPr>
          <a:ln/>
        </p:spPr>
      </p:sp>
      <p:sp>
        <p:nvSpPr>
          <p:cNvPr id="235523"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2CBCD73-5883-4F49-90CE-2A4B16297AFF}" type="slidenum">
              <a:rPr lang="en-US" sz="1200">
                <a:latin typeface="Times New Roman" charset="0"/>
              </a:rPr>
              <a:pPr eaLnBrk="1" hangingPunct="1"/>
              <a:t>11</a:t>
            </a:fld>
            <a:endParaRPr lang="en-US" sz="1200">
              <a:latin typeface="Times New Roman" charset="0"/>
            </a:endParaRPr>
          </a:p>
        </p:txBody>
      </p:sp>
      <p:sp>
        <p:nvSpPr>
          <p:cNvPr id="28674" name="Rectangle 2"/>
          <p:cNvSpPr>
            <a:spLocks noGrp="1" noRot="1" noChangeAspect="1" noChangeArrowheads="1" noTextEdit="1"/>
          </p:cNvSpPr>
          <p:nvPr>
            <p:ph type="sldImg"/>
          </p:nvPr>
        </p:nvSpPr>
        <p:spPr>
          <a:xfrm>
            <a:off x="1117600" y="703263"/>
            <a:ext cx="4700588" cy="3525837"/>
          </a:xfrm>
          <a:ln/>
        </p:spPr>
      </p:sp>
      <p:sp>
        <p:nvSpPr>
          <p:cNvPr id="28675" name="Rectangle 3"/>
          <p:cNvSpPr>
            <a:spLocks noGrp="1" noChangeArrowheads="1"/>
          </p:cNvSpPr>
          <p:nvPr>
            <p:ph type="body" idx="1"/>
          </p:nvPr>
        </p:nvSpPr>
        <p:spPr>
          <a:xfrm>
            <a:off x="922338" y="4462463"/>
            <a:ext cx="5089525" cy="4230687"/>
          </a:xfrm>
          <a:noFill/>
        </p:spPr>
        <p:txBody>
          <a:bodyPr/>
          <a:lstStyle/>
          <a:p>
            <a:pPr eaLnBrk="1" hangingPunct="1"/>
            <a:r>
              <a:rPr lang="en-US">
                <a:latin typeface="Times New Roman" charset="0"/>
              </a:rPr>
              <a:t>Value Proposition:</a:t>
            </a:r>
          </a:p>
          <a:p>
            <a:pPr eaLnBrk="1" hangingPunct="1"/>
            <a:endParaRPr lang="en-US">
              <a:latin typeface="Times New Roman" charset="0"/>
            </a:endParaRPr>
          </a:p>
          <a:p>
            <a:r>
              <a:rPr lang="en-US">
                <a:latin typeface="Times New Roman" charset="0"/>
              </a:rPr>
              <a:t>Automatic timing-driven FPGA implementation from Simulink</a:t>
            </a:r>
          </a:p>
          <a:p>
            <a:pPr marL="742950" lvl="1" indent="-285750"/>
            <a:r>
              <a:rPr lang="en-US">
                <a:latin typeface="Times New Roman" charset="0"/>
              </a:rPr>
              <a:t>Automates pipelining to meet required f</a:t>
            </a:r>
            <a:r>
              <a:rPr lang="en-US" baseline="-25000">
                <a:latin typeface="Times New Roman" charset="0"/>
              </a:rPr>
              <a:t>MAX</a:t>
            </a:r>
          </a:p>
          <a:p>
            <a:pPr marL="742950" lvl="1" indent="-285750"/>
            <a:r>
              <a:rPr lang="en-US">
                <a:latin typeface="Times New Roman" charset="0"/>
              </a:rPr>
              <a:t>Provides performance similar to optimized HDL</a:t>
            </a:r>
          </a:p>
          <a:p>
            <a:pPr marL="742950" lvl="1" indent="-285750"/>
            <a:r>
              <a:rPr lang="en-US">
                <a:latin typeface="Times New Roman" charset="0"/>
              </a:rPr>
              <a:t>Facilitates easy timing closure resulting in fewer Quartus compiles</a:t>
            </a:r>
          </a:p>
          <a:p>
            <a:r>
              <a:rPr lang="en-US" i="1">
                <a:latin typeface="Times New Roman" charset="0"/>
              </a:rPr>
              <a:t>FAST</a:t>
            </a:r>
            <a:r>
              <a:rPr lang="en-US">
                <a:latin typeface="Times New Roman" charset="0"/>
              </a:rPr>
              <a:t> multi-channel design implementation</a:t>
            </a:r>
          </a:p>
          <a:p>
            <a:pPr marL="742950" lvl="1" indent="-285750"/>
            <a:r>
              <a:rPr lang="en-US">
                <a:latin typeface="Times New Roman" charset="0"/>
              </a:rPr>
              <a:t>Automates control plane for time-division multiplexed data paths</a:t>
            </a:r>
          </a:p>
          <a:p>
            <a:pPr marL="742950" lvl="1" indent="-285750"/>
            <a:r>
              <a:rPr lang="en-US">
                <a:latin typeface="Times New Roman" charset="0"/>
              </a:rPr>
              <a:t>Efficiently pipelines multi-channel data paths </a:t>
            </a:r>
          </a:p>
          <a:p>
            <a:r>
              <a:rPr lang="en-US">
                <a:latin typeface="Times New Roman" charset="0"/>
              </a:rPr>
              <a:t>System level constraints drive design implementation</a:t>
            </a:r>
          </a:p>
          <a:p>
            <a:r>
              <a:rPr lang="en-US">
                <a:latin typeface="Times New Roman" charset="0"/>
              </a:rPr>
              <a:t>Effortless FPGA device family retargeting</a:t>
            </a:r>
          </a:p>
          <a:p>
            <a:pPr eaLnBrk="1" hangingPunct="1"/>
            <a:endParaRPr lang="en-US">
              <a:latin typeface="Times New Roman" charset="0"/>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69"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D4F5C6-FDB5-2844-AB60-74878341389F}" type="slidenum">
              <a:rPr lang="en-US" sz="1200">
                <a:latin typeface="Times New Roman" charset="0"/>
              </a:rPr>
              <a:pPr eaLnBrk="1" hangingPunct="1"/>
              <a:t>110</a:t>
            </a:fld>
            <a:endParaRPr lang="en-US" sz="1200">
              <a:latin typeface="Times New Roman" charset="0"/>
            </a:endParaRPr>
          </a:p>
        </p:txBody>
      </p:sp>
      <p:sp>
        <p:nvSpPr>
          <p:cNvPr id="237570" name="Rectangle 2"/>
          <p:cNvSpPr>
            <a:spLocks noGrp="1" noRot="1" noChangeAspect="1" noChangeArrowheads="1" noTextEdit="1"/>
          </p:cNvSpPr>
          <p:nvPr>
            <p:ph type="sldImg"/>
          </p:nvPr>
        </p:nvSpPr>
        <p:spPr>
          <a:ln/>
        </p:spPr>
      </p:sp>
      <p:sp>
        <p:nvSpPr>
          <p:cNvPr id="237571"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7"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EBA0D7C-EE46-7D4C-8570-C36298E5D8F9}" type="slidenum">
              <a:rPr lang="en-US" sz="1200">
                <a:latin typeface="Times New Roman" charset="0"/>
              </a:rPr>
              <a:pPr eaLnBrk="1" hangingPunct="1"/>
              <a:t>111</a:t>
            </a:fld>
            <a:endParaRPr lang="en-US" sz="1200">
              <a:latin typeface="Times New Roman" charset="0"/>
            </a:endParaRPr>
          </a:p>
        </p:txBody>
      </p:sp>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5"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2D68CB3-DB63-B24E-BFD8-75E7D77216A6}" type="slidenum">
              <a:rPr lang="en-US" sz="1200">
                <a:latin typeface="Times New Roman" charset="0"/>
              </a:rPr>
              <a:pPr eaLnBrk="1" hangingPunct="1"/>
              <a:t>112</a:t>
            </a:fld>
            <a:endParaRPr lang="en-US" sz="1200">
              <a:latin typeface="Times New Roman" charset="0"/>
            </a:endParaRPr>
          </a:p>
        </p:txBody>
      </p:sp>
      <p:sp>
        <p:nvSpPr>
          <p:cNvPr id="241666" name="Rectangle 2"/>
          <p:cNvSpPr>
            <a:spLocks noGrp="1" noRot="1" noChangeAspect="1" noChangeArrowheads="1" noTextEdit="1"/>
          </p:cNvSpPr>
          <p:nvPr>
            <p:ph type="sldImg"/>
          </p:nvPr>
        </p:nvSpPr>
        <p:spPr>
          <a:ln/>
        </p:spPr>
      </p:sp>
      <p:sp>
        <p:nvSpPr>
          <p:cNvPr id="241667"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C4C19CC-1B1F-2148-9EEB-A591C0CBC826}" type="slidenum">
              <a:rPr lang="en-US" sz="1200">
                <a:latin typeface="Times New Roman" charset="0"/>
              </a:rPr>
              <a:pPr eaLnBrk="1" hangingPunct="1"/>
              <a:t>113</a:t>
            </a:fld>
            <a:endParaRPr lang="en-US" sz="1200">
              <a:latin typeface="Times New Roman" charset="0"/>
            </a:endParaRPr>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Rectangle 2"/>
          <p:cNvSpPr>
            <a:spLocks noGrp="1" noRot="1" noChangeAspect="1" noChangeArrowheads="1" noTextEdit="1"/>
          </p:cNvSpPr>
          <p:nvPr>
            <p:ph type="sldImg"/>
          </p:nvPr>
        </p:nvSpPr>
        <p:spPr>
          <a:xfrm>
            <a:off x="1117600" y="703263"/>
            <a:ext cx="4700588" cy="3525837"/>
          </a:xfrm>
          <a:ln/>
        </p:spPr>
      </p:sp>
      <p:sp>
        <p:nvSpPr>
          <p:cNvPr id="245762" name="Rectangle 3"/>
          <p:cNvSpPr>
            <a:spLocks noGrp="1" noChangeArrowheads="1"/>
          </p:cNvSpPr>
          <p:nvPr>
            <p:ph type="body" idx="1"/>
          </p:nvPr>
        </p:nvSpPr>
        <p:spPr>
          <a:xfrm>
            <a:off x="923925" y="4462463"/>
            <a:ext cx="5086350" cy="4230687"/>
          </a:xfrm>
          <a:noFill/>
        </p:spPr>
        <p:txBody>
          <a:bodyPr/>
          <a:lstStyle/>
          <a:p>
            <a:endParaRPr lang="en-US">
              <a:latin typeface="Times New Roman" charset="0"/>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Rectangle 2"/>
          <p:cNvSpPr>
            <a:spLocks noGrp="1" noRot="1" noChangeAspect="1" noChangeArrowheads="1" noTextEdit="1"/>
          </p:cNvSpPr>
          <p:nvPr>
            <p:ph type="sldImg"/>
          </p:nvPr>
        </p:nvSpPr>
        <p:spPr>
          <a:xfrm>
            <a:off x="1117600" y="703263"/>
            <a:ext cx="4700588" cy="3525837"/>
          </a:xfrm>
          <a:ln/>
        </p:spPr>
      </p:sp>
      <p:sp>
        <p:nvSpPr>
          <p:cNvPr id="247810" name="Rectangle 3"/>
          <p:cNvSpPr>
            <a:spLocks noGrp="1" noChangeArrowheads="1"/>
          </p:cNvSpPr>
          <p:nvPr>
            <p:ph type="body" idx="1"/>
          </p:nvPr>
        </p:nvSpPr>
        <p:spPr>
          <a:xfrm>
            <a:off x="923925" y="4462463"/>
            <a:ext cx="5086350" cy="4230687"/>
          </a:xfrm>
          <a:noFill/>
        </p:spPr>
        <p:txBody>
          <a:bodyPr/>
          <a:lstStyle/>
          <a:p>
            <a:endParaRPr lang="en-US">
              <a:latin typeface="Times New Roman" charset="0"/>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6181951-CC2F-8D40-A175-0A10BF7AF2AA}" type="slidenum">
              <a:rPr lang="en-US" sz="1200">
                <a:latin typeface="Times New Roman" charset="0"/>
              </a:rPr>
              <a:pPr eaLnBrk="1" hangingPunct="1"/>
              <a:t>116</a:t>
            </a:fld>
            <a:endParaRPr lang="en-US" sz="1200">
              <a:latin typeface="Times New Roman" charset="0"/>
            </a:endParaRPr>
          </a:p>
        </p:txBody>
      </p:sp>
      <p:sp>
        <p:nvSpPr>
          <p:cNvPr id="251906" name="Rectangle 2"/>
          <p:cNvSpPr>
            <a:spLocks noGrp="1" noRot="1" noChangeAspect="1" noChangeArrowheads="1" noTextEdit="1"/>
          </p:cNvSpPr>
          <p:nvPr>
            <p:ph type="sldImg"/>
          </p:nvPr>
        </p:nvSpPr>
        <p:spPr>
          <a:ln/>
        </p:spPr>
      </p:sp>
      <p:sp>
        <p:nvSpPr>
          <p:cNvPr id="251907"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C0132C2-B7D9-FC49-A119-D3C7E601200D}" type="slidenum">
              <a:rPr lang="en-US" sz="1200">
                <a:latin typeface="Times New Roman" charset="0"/>
              </a:rPr>
              <a:pPr eaLnBrk="1" hangingPunct="1"/>
              <a:t>117</a:t>
            </a:fld>
            <a:endParaRPr lang="en-US" sz="1200">
              <a:latin typeface="Times New Roman" charset="0"/>
            </a:endParaRPr>
          </a:p>
        </p:txBody>
      </p:sp>
      <p:sp>
        <p:nvSpPr>
          <p:cNvPr id="253954" name="Rectangle 2"/>
          <p:cNvSpPr>
            <a:spLocks noGrp="1" noRot="1" noChangeAspect="1" noChangeArrowheads="1" noTextEdit="1"/>
          </p:cNvSpPr>
          <p:nvPr>
            <p:ph type="sldImg"/>
          </p:nvPr>
        </p:nvSpPr>
        <p:spPr>
          <a:ln/>
        </p:spPr>
      </p:sp>
      <p:sp>
        <p:nvSpPr>
          <p:cNvPr id="253955"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2E4A856-F782-904C-8AFB-70DBF6A770FB}" type="slidenum">
              <a:rPr lang="en-US" sz="1200">
                <a:latin typeface="Times New Roman" charset="0"/>
              </a:rPr>
              <a:pPr eaLnBrk="1" hangingPunct="1"/>
              <a:t>118</a:t>
            </a:fld>
            <a:endParaRPr lang="en-US" sz="1200">
              <a:latin typeface="Times New Roman" charset="0"/>
            </a:endParaRPr>
          </a:p>
        </p:txBody>
      </p:sp>
      <p:sp>
        <p:nvSpPr>
          <p:cNvPr id="256002" name="Rectangle 2"/>
          <p:cNvSpPr>
            <a:spLocks noGrp="1" noRot="1" noChangeAspect="1" noChangeArrowheads="1" noTextEdit="1"/>
          </p:cNvSpPr>
          <p:nvPr>
            <p:ph type="sldImg"/>
          </p:nvPr>
        </p:nvSpPr>
        <p:spPr>
          <a:ln/>
        </p:spPr>
      </p:sp>
      <p:sp>
        <p:nvSpPr>
          <p:cNvPr id="256003"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49"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512A266-DDB0-084D-B9A9-6B5A21A5A38C}" type="slidenum">
              <a:rPr lang="en-US" sz="1200">
                <a:latin typeface="Times New Roman" charset="0"/>
              </a:rPr>
              <a:pPr eaLnBrk="1" hangingPunct="1"/>
              <a:t>119</a:t>
            </a:fld>
            <a:endParaRPr lang="en-US" sz="1200">
              <a:latin typeface="Times New Roman" charset="0"/>
            </a:endParaRPr>
          </a:p>
        </p:txBody>
      </p:sp>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7CDA7DC-88B5-004B-89AD-3AE94E7F4558}" type="slidenum">
              <a:rPr lang="en-US" sz="1200">
                <a:latin typeface="Times New Roman" charset="0"/>
              </a:rPr>
              <a:pPr eaLnBrk="1" hangingPunct="1"/>
              <a:t>12</a:t>
            </a:fld>
            <a:endParaRPr lang="en-US" sz="1200">
              <a:latin typeface="Times New Roman" charset="0"/>
            </a:endParaRPr>
          </a:p>
        </p:txBody>
      </p:sp>
      <p:sp>
        <p:nvSpPr>
          <p:cNvPr id="30722" name="Rectangle 2"/>
          <p:cNvSpPr>
            <a:spLocks noGrp="1" noRot="1" noChangeAspect="1" noChangeArrowheads="1" noTextEdit="1"/>
          </p:cNvSpPr>
          <p:nvPr>
            <p:ph type="sldImg"/>
          </p:nvPr>
        </p:nvSpPr>
        <p:spPr>
          <a:xfrm>
            <a:off x="1119188" y="704850"/>
            <a:ext cx="4697412" cy="3522663"/>
          </a:xfrm>
          <a:ln/>
        </p:spPr>
      </p:sp>
      <p:sp>
        <p:nvSpPr>
          <p:cNvPr id="30723" name="Rectangle 3"/>
          <p:cNvSpPr>
            <a:spLocks noGrp="1" noChangeArrowheads="1"/>
          </p:cNvSpPr>
          <p:nvPr>
            <p:ph type="body" idx="1"/>
          </p:nvPr>
        </p:nvSpPr>
        <p:spPr>
          <a:xfrm>
            <a:off x="922338" y="4462463"/>
            <a:ext cx="5089525" cy="4229100"/>
          </a:xfrm>
          <a:noFill/>
        </p:spPr>
        <p:txBody>
          <a:bodyPr/>
          <a:lstStyle/>
          <a:p>
            <a:pPr eaLnBrk="1" hangingPunct="1"/>
            <a:endParaRPr lang="en-US">
              <a:latin typeface="Times New Roman" charset="0"/>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7"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D18AEC1-CF34-1A42-A489-E37699F301CD}" type="slidenum">
              <a:rPr lang="en-US" sz="1200">
                <a:latin typeface="Times New Roman" charset="0"/>
              </a:rPr>
              <a:pPr eaLnBrk="1" hangingPunct="1"/>
              <a:t>120</a:t>
            </a:fld>
            <a:endParaRPr lang="en-US" sz="1200">
              <a:latin typeface="Times New Roman" charset="0"/>
            </a:endParaRPr>
          </a:p>
        </p:txBody>
      </p:sp>
      <p:sp>
        <p:nvSpPr>
          <p:cNvPr id="260098" name="Rectangle 2"/>
          <p:cNvSpPr>
            <a:spLocks noGrp="1" noRot="1" noChangeAspect="1" noChangeArrowheads="1" noTextEdit="1"/>
          </p:cNvSpPr>
          <p:nvPr>
            <p:ph type="sldImg"/>
          </p:nvPr>
        </p:nvSpPr>
        <p:spPr>
          <a:ln/>
        </p:spPr>
      </p:sp>
      <p:sp>
        <p:nvSpPr>
          <p:cNvPr id="260099"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5"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28E2FEC-38E4-5045-86DC-B4B925D738B5}" type="slidenum">
              <a:rPr lang="en-US" sz="1200">
                <a:latin typeface="Times New Roman" charset="0"/>
              </a:rPr>
              <a:pPr eaLnBrk="1" hangingPunct="1"/>
              <a:t>121</a:t>
            </a:fld>
            <a:endParaRPr lang="en-US" sz="1200">
              <a:latin typeface="Times New Roman" charset="0"/>
            </a:endParaRPr>
          </a:p>
        </p:txBody>
      </p:sp>
      <p:sp>
        <p:nvSpPr>
          <p:cNvPr id="262146" name="Rectangle 2"/>
          <p:cNvSpPr>
            <a:spLocks noGrp="1" noRot="1" noChangeAspect="1" noChangeArrowheads="1" noTextEdit="1"/>
          </p:cNvSpPr>
          <p:nvPr>
            <p:ph type="sldImg"/>
          </p:nvPr>
        </p:nvSpPr>
        <p:spPr>
          <a:xfrm>
            <a:off x="1119188" y="704850"/>
            <a:ext cx="4699000" cy="3524250"/>
          </a:xfrm>
          <a:ln/>
        </p:spPr>
      </p:sp>
      <p:sp>
        <p:nvSpPr>
          <p:cNvPr id="262147" name="Rectangle 3"/>
          <p:cNvSpPr>
            <a:spLocks noGrp="1" noChangeArrowheads="1"/>
          </p:cNvSpPr>
          <p:nvPr>
            <p:ph type="body" idx="1"/>
          </p:nvPr>
        </p:nvSpPr>
        <p:spPr>
          <a:xfrm>
            <a:off x="922338" y="4462463"/>
            <a:ext cx="5089525" cy="4229100"/>
          </a:xfrm>
          <a:noFill/>
        </p:spPr>
        <p:txBody>
          <a:bodyPr/>
          <a:lstStyle/>
          <a:p>
            <a:pPr eaLnBrk="1" hangingPunct="1"/>
            <a:endParaRPr lang="en-US">
              <a:latin typeface="Times New Roman" charset="0"/>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3"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0880790-4B60-064A-AFDD-6E03FBFFB4FF}" type="slidenum">
              <a:rPr lang="en-US" sz="1200">
                <a:latin typeface="Times New Roman" charset="0"/>
              </a:rPr>
              <a:pPr eaLnBrk="1" hangingPunct="1"/>
              <a:t>122</a:t>
            </a:fld>
            <a:endParaRPr lang="en-US" sz="1200">
              <a:latin typeface="Times New Roman" charset="0"/>
            </a:endParaRPr>
          </a:p>
        </p:txBody>
      </p:sp>
      <p:sp>
        <p:nvSpPr>
          <p:cNvPr id="264194" name="Rectangle 2"/>
          <p:cNvSpPr>
            <a:spLocks noGrp="1" noRot="1" noChangeAspect="1" noChangeArrowheads="1" noTextEdit="1"/>
          </p:cNvSpPr>
          <p:nvPr>
            <p:ph type="sldImg"/>
          </p:nvPr>
        </p:nvSpPr>
        <p:spPr>
          <a:xfrm>
            <a:off x="1117600" y="703263"/>
            <a:ext cx="4700588" cy="3525837"/>
          </a:xfrm>
          <a:ln/>
        </p:spPr>
      </p:sp>
      <p:sp>
        <p:nvSpPr>
          <p:cNvPr id="264195" name="Rectangle 3"/>
          <p:cNvSpPr>
            <a:spLocks noGrp="1" noChangeArrowheads="1"/>
          </p:cNvSpPr>
          <p:nvPr>
            <p:ph type="body" idx="1"/>
          </p:nvPr>
        </p:nvSpPr>
        <p:spPr>
          <a:xfrm>
            <a:off x="922338" y="4462463"/>
            <a:ext cx="5089525" cy="4230687"/>
          </a:xfrm>
          <a:noFill/>
        </p:spPr>
        <p:txBody>
          <a:bodyPr/>
          <a:lstStyle/>
          <a:p>
            <a:pPr eaLnBrk="1" hangingPunct="1"/>
            <a:endParaRPr lang="en-US">
              <a:latin typeface="Times New Roman" charset="0"/>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1"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73AD2EC-FA73-0B4F-86E8-146EF9AA4890}" type="slidenum">
              <a:rPr lang="en-US" sz="1200">
                <a:latin typeface="Times New Roman" charset="0"/>
              </a:rPr>
              <a:pPr eaLnBrk="1" hangingPunct="1"/>
              <a:t>123</a:t>
            </a:fld>
            <a:endParaRPr lang="en-US" sz="1200">
              <a:latin typeface="Times New Roman" charset="0"/>
            </a:endParaRPr>
          </a:p>
        </p:txBody>
      </p:sp>
      <p:sp>
        <p:nvSpPr>
          <p:cNvPr id="266242" name="Rectangle 2"/>
          <p:cNvSpPr>
            <a:spLocks noGrp="1" noRot="1" noChangeAspect="1" noChangeArrowheads="1" noTextEdit="1"/>
          </p:cNvSpPr>
          <p:nvPr>
            <p:ph type="sldImg"/>
          </p:nvPr>
        </p:nvSpPr>
        <p:spPr>
          <a:xfrm>
            <a:off x="1117600" y="703263"/>
            <a:ext cx="4700588" cy="3525837"/>
          </a:xfrm>
          <a:ln/>
        </p:spPr>
      </p:sp>
      <p:sp>
        <p:nvSpPr>
          <p:cNvPr id="266243" name="Rectangle 3"/>
          <p:cNvSpPr>
            <a:spLocks noGrp="1" noChangeArrowheads="1"/>
          </p:cNvSpPr>
          <p:nvPr>
            <p:ph type="body" idx="1"/>
          </p:nvPr>
        </p:nvSpPr>
        <p:spPr>
          <a:xfrm>
            <a:off x="922338" y="4462463"/>
            <a:ext cx="5089525" cy="4230687"/>
          </a:xfrm>
          <a:noFill/>
        </p:spPr>
        <p:txBody>
          <a:bodyPr/>
          <a:lstStyle/>
          <a:p>
            <a:pPr eaLnBrk="1" hangingPunct="1"/>
            <a:endParaRPr lang="en-US">
              <a:latin typeface="Times New Roman" charset="0"/>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68DB0C6-D90B-5545-8653-5A3D64FA1AB9}" type="slidenum">
              <a:rPr lang="en-US" sz="1200">
                <a:latin typeface="Times New Roman" charset="0"/>
              </a:rPr>
              <a:pPr eaLnBrk="1" hangingPunct="1"/>
              <a:t>124</a:t>
            </a:fld>
            <a:endParaRPr lang="en-US" sz="1200">
              <a:latin typeface="Times New Roman" charset="0"/>
            </a:endParaRPr>
          </a:p>
        </p:txBody>
      </p:sp>
      <p:sp>
        <p:nvSpPr>
          <p:cNvPr id="268290" name="Rectangle 2"/>
          <p:cNvSpPr>
            <a:spLocks noGrp="1" noRot="1" noChangeAspect="1" noChangeArrowheads="1" noTextEdit="1"/>
          </p:cNvSpPr>
          <p:nvPr>
            <p:ph type="sldImg"/>
          </p:nvPr>
        </p:nvSpPr>
        <p:spPr>
          <a:ln/>
        </p:spPr>
      </p:sp>
      <p:sp>
        <p:nvSpPr>
          <p:cNvPr id="268291"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F173649-7497-194D-953F-D23744F5CACB}" type="slidenum">
              <a:rPr lang="en-US" sz="1200">
                <a:latin typeface="Times New Roman" charset="0"/>
              </a:rPr>
              <a:pPr eaLnBrk="1" hangingPunct="1"/>
              <a:t>125</a:t>
            </a:fld>
            <a:endParaRPr lang="en-US" sz="1200">
              <a:latin typeface="Times New Roman" charset="0"/>
            </a:endParaRPr>
          </a:p>
        </p:txBody>
      </p:sp>
      <p:sp>
        <p:nvSpPr>
          <p:cNvPr id="270338" name="Rectangle 2"/>
          <p:cNvSpPr>
            <a:spLocks noGrp="1" noRot="1" noChangeAspect="1" noChangeArrowheads="1" noTextEdit="1"/>
          </p:cNvSpPr>
          <p:nvPr>
            <p:ph type="sldImg"/>
          </p:nvPr>
        </p:nvSpPr>
        <p:spPr>
          <a:xfrm>
            <a:off x="1117600" y="703263"/>
            <a:ext cx="4700588" cy="3525837"/>
          </a:xfrm>
          <a:ln/>
        </p:spPr>
      </p:sp>
      <p:sp>
        <p:nvSpPr>
          <p:cNvPr id="270339" name="Rectangle 3"/>
          <p:cNvSpPr>
            <a:spLocks noGrp="1" noChangeArrowheads="1"/>
          </p:cNvSpPr>
          <p:nvPr>
            <p:ph type="body" idx="1"/>
          </p:nvPr>
        </p:nvSpPr>
        <p:spPr>
          <a:xfrm>
            <a:off x="922338" y="4462463"/>
            <a:ext cx="5089525" cy="4230687"/>
          </a:xfrm>
          <a:noFill/>
        </p:spPr>
        <p:txBody>
          <a:bodyPr/>
          <a:lstStyle/>
          <a:p>
            <a:pPr eaLnBrk="1" hangingPunct="1"/>
            <a:endParaRPr lang="en-US">
              <a:latin typeface="Times New Roman" charset="0"/>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52FC0DA-0337-3348-ACE3-D54C642BF838}" type="slidenum">
              <a:rPr lang="en-US" sz="1200">
                <a:latin typeface="Times New Roman" charset="0"/>
              </a:rPr>
              <a:pPr eaLnBrk="1" hangingPunct="1"/>
              <a:t>126</a:t>
            </a:fld>
            <a:endParaRPr lang="en-US" sz="1200">
              <a:latin typeface="Times New Roman" charset="0"/>
            </a:endParaRPr>
          </a:p>
        </p:txBody>
      </p:sp>
      <p:sp>
        <p:nvSpPr>
          <p:cNvPr id="272386" name="Rectangle 2"/>
          <p:cNvSpPr>
            <a:spLocks noGrp="1" noRot="1" noChangeAspect="1" noChangeArrowheads="1" noTextEdit="1"/>
          </p:cNvSpPr>
          <p:nvPr>
            <p:ph type="sldImg"/>
          </p:nvPr>
        </p:nvSpPr>
        <p:spPr>
          <a:ln/>
        </p:spPr>
      </p:sp>
      <p:sp>
        <p:nvSpPr>
          <p:cNvPr id="272387"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3" name="Rectangle 7"/>
          <p:cNvSpPr txBox="1">
            <a:spLocks noGrp="1" noChangeArrowheads="1"/>
          </p:cNvSpPr>
          <p:nvPr/>
        </p:nvSpPr>
        <p:spPr bwMode="auto">
          <a:xfrm>
            <a:off x="3930650" y="8926513"/>
            <a:ext cx="300355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93" tIns="46648" rIns="93293" bIns="46648" anchor="b"/>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fld id="{C78528D6-2AC7-BD42-991A-C187BF66F68A}" type="slidenum">
              <a:rPr lang="en-US" sz="1200">
                <a:latin typeface="Times New Roman" charset="0"/>
              </a:rPr>
              <a:pPr algn="r" eaLnBrk="1" hangingPunct="1"/>
              <a:t>127</a:t>
            </a:fld>
            <a:endParaRPr lang="en-US" sz="1200">
              <a:latin typeface="Times New Roman" charset="0"/>
            </a:endParaRPr>
          </a:p>
        </p:txBody>
      </p:sp>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1"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9728912-743B-0844-8B60-30080218A277}" type="slidenum">
              <a:rPr lang="en-US" sz="1200">
                <a:latin typeface="Times New Roman" charset="0"/>
              </a:rPr>
              <a:pPr eaLnBrk="1" hangingPunct="1"/>
              <a:t>128</a:t>
            </a:fld>
            <a:endParaRPr lang="en-US" sz="1200">
              <a:latin typeface="Times New Roman" charset="0"/>
            </a:endParaRPr>
          </a:p>
        </p:txBody>
      </p:sp>
      <p:sp>
        <p:nvSpPr>
          <p:cNvPr id="276482" name="Rectangle 2"/>
          <p:cNvSpPr>
            <a:spLocks noGrp="1" noRot="1" noChangeAspect="1" noChangeArrowheads="1" noTextEdit="1"/>
          </p:cNvSpPr>
          <p:nvPr>
            <p:ph type="sldImg"/>
          </p:nvPr>
        </p:nvSpPr>
        <p:spPr>
          <a:xfrm>
            <a:off x="1117600" y="703263"/>
            <a:ext cx="4700588" cy="3525837"/>
          </a:xfrm>
          <a:ln/>
        </p:spPr>
      </p:sp>
      <p:sp>
        <p:nvSpPr>
          <p:cNvPr id="276483" name="Rectangle 3"/>
          <p:cNvSpPr>
            <a:spLocks noGrp="1" noChangeArrowheads="1"/>
          </p:cNvSpPr>
          <p:nvPr>
            <p:ph type="body" idx="1"/>
          </p:nvPr>
        </p:nvSpPr>
        <p:spPr>
          <a:xfrm>
            <a:off x="922338" y="4462463"/>
            <a:ext cx="5089525" cy="4230687"/>
          </a:xfrm>
          <a:noFill/>
        </p:spPr>
        <p:txBody>
          <a:bodyPr/>
          <a:lstStyle/>
          <a:p>
            <a:pPr eaLnBrk="1" hangingPunct="1"/>
            <a:endParaRPr lang="en-US">
              <a:latin typeface="Times New Roman" charset="0"/>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C5D9E4F-3532-B243-B0CC-39B38BFC6E83}" type="slidenum">
              <a:rPr lang="en-US" sz="1200">
                <a:latin typeface="Times New Roman" charset="0"/>
              </a:rPr>
              <a:pPr eaLnBrk="1" hangingPunct="1"/>
              <a:t>129</a:t>
            </a:fld>
            <a:endParaRPr lang="en-US" sz="1200">
              <a:latin typeface="Times New Roman" charset="0"/>
            </a:endParaRPr>
          </a:p>
        </p:txBody>
      </p:sp>
      <p:sp>
        <p:nvSpPr>
          <p:cNvPr id="278530" name="Rectangle 2"/>
          <p:cNvSpPr>
            <a:spLocks noGrp="1" noRot="1" noChangeAspect="1" noChangeArrowheads="1" noTextEdit="1"/>
          </p:cNvSpPr>
          <p:nvPr>
            <p:ph type="sldImg"/>
          </p:nvPr>
        </p:nvSpPr>
        <p:spPr>
          <a:xfrm>
            <a:off x="1117600" y="703263"/>
            <a:ext cx="4700588" cy="3525837"/>
          </a:xfrm>
          <a:ln/>
        </p:spPr>
      </p:sp>
      <p:sp>
        <p:nvSpPr>
          <p:cNvPr id="278531" name="Rectangle 3"/>
          <p:cNvSpPr>
            <a:spLocks noGrp="1" noChangeArrowheads="1"/>
          </p:cNvSpPr>
          <p:nvPr>
            <p:ph type="body" idx="1"/>
          </p:nvPr>
        </p:nvSpPr>
        <p:spPr>
          <a:xfrm>
            <a:off x="922338" y="4462463"/>
            <a:ext cx="5089525" cy="4230687"/>
          </a:xfrm>
          <a:noFill/>
        </p:spPr>
        <p:txBody>
          <a:bodyPr/>
          <a:lstStyle/>
          <a:p>
            <a:pPr eaLnBrk="1" hangingPunct="1"/>
            <a:endParaRPr lang="en-US">
              <a:latin typeface="Times New Roman"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9A3B3DA-ED1D-964B-9AB6-F26A313A1DF8}" type="slidenum">
              <a:rPr lang="en-US" sz="1200">
                <a:latin typeface="Times New Roman" charset="0"/>
              </a:rPr>
              <a:pPr eaLnBrk="1" hangingPunct="1"/>
              <a:t>13</a:t>
            </a:fld>
            <a:endParaRPr lang="en-US" sz="1200">
              <a:latin typeface="Times New Roman" charset="0"/>
            </a:endParaRPr>
          </a:p>
        </p:txBody>
      </p:sp>
      <p:sp>
        <p:nvSpPr>
          <p:cNvPr id="32770" name="Rectangle 2"/>
          <p:cNvSpPr>
            <a:spLocks noGrp="1" noRot="1" noChangeAspect="1" noChangeArrowheads="1" noTextEdit="1"/>
          </p:cNvSpPr>
          <p:nvPr>
            <p:ph type="sldImg"/>
          </p:nvPr>
        </p:nvSpPr>
        <p:spPr>
          <a:xfrm>
            <a:off x="1119188" y="704850"/>
            <a:ext cx="4697412" cy="3522663"/>
          </a:xfrm>
          <a:ln/>
        </p:spPr>
      </p:sp>
      <p:sp>
        <p:nvSpPr>
          <p:cNvPr id="32771" name="Rectangle 3"/>
          <p:cNvSpPr>
            <a:spLocks noGrp="1" noChangeArrowheads="1"/>
          </p:cNvSpPr>
          <p:nvPr>
            <p:ph type="body" idx="1"/>
          </p:nvPr>
        </p:nvSpPr>
        <p:spPr>
          <a:xfrm>
            <a:off x="922338" y="4462463"/>
            <a:ext cx="5089525" cy="4229100"/>
          </a:xfrm>
          <a:noFill/>
        </p:spPr>
        <p:txBody>
          <a:bodyPr/>
          <a:lstStyle/>
          <a:p>
            <a:pPr eaLnBrk="1" hangingPunct="1"/>
            <a:endParaRPr lang="en-US">
              <a:latin typeface="Times New Roman" charset="0"/>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7"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B373D99-1013-5E40-BCDE-C9FC2BFBCEDF}" type="slidenum">
              <a:rPr lang="en-US" sz="1200">
                <a:latin typeface="Times New Roman" charset="0"/>
              </a:rPr>
              <a:pPr eaLnBrk="1" hangingPunct="1"/>
              <a:t>130</a:t>
            </a:fld>
            <a:endParaRPr lang="en-US" sz="1200">
              <a:latin typeface="Times New Roman" charset="0"/>
            </a:endParaRPr>
          </a:p>
        </p:txBody>
      </p:sp>
      <p:sp>
        <p:nvSpPr>
          <p:cNvPr id="280578" name="Rectangle 2"/>
          <p:cNvSpPr>
            <a:spLocks noGrp="1" noRot="1" noChangeAspect="1" noChangeArrowheads="1" noTextEdit="1"/>
          </p:cNvSpPr>
          <p:nvPr>
            <p:ph type="sldImg"/>
          </p:nvPr>
        </p:nvSpPr>
        <p:spPr>
          <a:xfrm>
            <a:off x="1117600" y="703263"/>
            <a:ext cx="4700588" cy="3525837"/>
          </a:xfrm>
          <a:ln/>
        </p:spPr>
      </p:sp>
      <p:sp>
        <p:nvSpPr>
          <p:cNvPr id="280579" name="Rectangle 3"/>
          <p:cNvSpPr>
            <a:spLocks noGrp="1" noChangeArrowheads="1"/>
          </p:cNvSpPr>
          <p:nvPr>
            <p:ph type="body" idx="1"/>
          </p:nvPr>
        </p:nvSpPr>
        <p:spPr>
          <a:xfrm>
            <a:off x="922338" y="4462463"/>
            <a:ext cx="5089525" cy="4230687"/>
          </a:xfrm>
          <a:noFill/>
        </p:spPr>
        <p:txBody>
          <a:bodyPr/>
          <a:lstStyle/>
          <a:p>
            <a:pPr eaLnBrk="1" hangingPunct="1"/>
            <a:endParaRPr lang="en-US">
              <a:latin typeface="Times New Roman" charset="0"/>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5" name="Rectangle 2"/>
          <p:cNvSpPr>
            <a:spLocks noGrp="1" noRot="1" noChangeAspect="1" noChangeArrowheads="1" noTextEdit="1"/>
          </p:cNvSpPr>
          <p:nvPr>
            <p:ph type="sldImg"/>
          </p:nvPr>
        </p:nvSpPr>
        <p:spPr>
          <a:xfrm>
            <a:off x="1117600" y="703263"/>
            <a:ext cx="4700588" cy="3525837"/>
          </a:xfrm>
          <a:ln/>
        </p:spPr>
      </p:sp>
      <p:sp>
        <p:nvSpPr>
          <p:cNvPr id="282626" name="Rectangle 3"/>
          <p:cNvSpPr>
            <a:spLocks noGrp="1" noChangeArrowheads="1"/>
          </p:cNvSpPr>
          <p:nvPr>
            <p:ph type="body" idx="1"/>
          </p:nvPr>
        </p:nvSpPr>
        <p:spPr>
          <a:xfrm>
            <a:off x="923925" y="4462463"/>
            <a:ext cx="5086350" cy="4230687"/>
          </a:xfrm>
          <a:noFill/>
        </p:spPr>
        <p:txBody>
          <a:bodyPr/>
          <a:lstStyle/>
          <a:p>
            <a:endParaRPr lang="en-US">
              <a:latin typeface="Times New Roman" charset="0"/>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3" name="Rectangle 2"/>
          <p:cNvSpPr>
            <a:spLocks noGrp="1" noRot="1" noChangeAspect="1" noChangeArrowheads="1" noTextEdit="1"/>
          </p:cNvSpPr>
          <p:nvPr>
            <p:ph type="sldImg"/>
          </p:nvPr>
        </p:nvSpPr>
        <p:spPr>
          <a:xfrm>
            <a:off x="1117600" y="703263"/>
            <a:ext cx="4700588" cy="3525837"/>
          </a:xfrm>
          <a:ln/>
        </p:spPr>
      </p:sp>
      <p:sp>
        <p:nvSpPr>
          <p:cNvPr id="284674" name="Rectangle 3"/>
          <p:cNvSpPr>
            <a:spLocks noGrp="1" noChangeArrowheads="1"/>
          </p:cNvSpPr>
          <p:nvPr>
            <p:ph type="body" idx="1"/>
          </p:nvPr>
        </p:nvSpPr>
        <p:spPr>
          <a:xfrm>
            <a:off x="696913" y="4462463"/>
            <a:ext cx="5540375" cy="4230687"/>
          </a:xfrm>
          <a:noFill/>
        </p:spPr>
        <p:txBody>
          <a:bodyPr/>
          <a:lstStyle/>
          <a:p>
            <a:endParaRPr lang="en-GB">
              <a:latin typeface="Times New Roman" charset="0"/>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1" name="Rectangle 2"/>
          <p:cNvSpPr>
            <a:spLocks noGrp="1" noRot="1" noChangeAspect="1" noChangeArrowheads="1" noTextEdit="1"/>
          </p:cNvSpPr>
          <p:nvPr>
            <p:ph type="sldImg"/>
          </p:nvPr>
        </p:nvSpPr>
        <p:spPr>
          <a:xfrm>
            <a:off x="1117600" y="703263"/>
            <a:ext cx="4700588" cy="3525837"/>
          </a:xfrm>
          <a:ln/>
        </p:spPr>
      </p:sp>
      <p:sp>
        <p:nvSpPr>
          <p:cNvPr id="286722" name="Rectangle 3"/>
          <p:cNvSpPr>
            <a:spLocks noGrp="1" noChangeArrowheads="1"/>
          </p:cNvSpPr>
          <p:nvPr>
            <p:ph type="body" idx="1"/>
          </p:nvPr>
        </p:nvSpPr>
        <p:spPr>
          <a:xfrm>
            <a:off x="923925" y="4462463"/>
            <a:ext cx="5086350" cy="4230687"/>
          </a:xfrm>
          <a:noFill/>
        </p:spPr>
        <p:txBody>
          <a:bodyPr/>
          <a:lstStyle/>
          <a:p>
            <a:endParaRPr lang="en-US">
              <a:latin typeface="Times New Roman" charset="0"/>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69"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DEEFFE6-9474-E844-AC6C-88D9F42185BC}" type="slidenum">
              <a:rPr lang="en-US" sz="1200">
                <a:latin typeface="Times New Roman" charset="0"/>
              </a:rPr>
              <a:pPr eaLnBrk="1" hangingPunct="1"/>
              <a:t>134</a:t>
            </a:fld>
            <a:endParaRPr lang="en-US" sz="1200">
              <a:latin typeface="Times New Roman" charset="0"/>
            </a:endParaRPr>
          </a:p>
        </p:txBody>
      </p:sp>
      <p:sp>
        <p:nvSpPr>
          <p:cNvPr id="288770" name="Rectangle 2"/>
          <p:cNvSpPr>
            <a:spLocks noGrp="1" noRot="1" noChangeAspect="1" noChangeArrowheads="1" noTextEdit="1"/>
          </p:cNvSpPr>
          <p:nvPr>
            <p:ph type="sldImg"/>
          </p:nvPr>
        </p:nvSpPr>
        <p:spPr>
          <a:xfrm>
            <a:off x="1117600" y="703263"/>
            <a:ext cx="4700588" cy="3525837"/>
          </a:xfrm>
          <a:ln/>
        </p:spPr>
      </p:sp>
      <p:sp>
        <p:nvSpPr>
          <p:cNvPr id="288771" name="Rectangle 3"/>
          <p:cNvSpPr>
            <a:spLocks noGrp="1" noChangeArrowheads="1"/>
          </p:cNvSpPr>
          <p:nvPr>
            <p:ph type="body" idx="1"/>
          </p:nvPr>
        </p:nvSpPr>
        <p:spPr>
          <a:xfrm>
            <a:off x="922338" y="4462463"/>
            <a:ext cx="5089525" cy="4230687"/>
          </a:xfrm>
          <a:noFill/>
        </p:spPr>
        <p:txBody>
          <a:bodyPr/>
          <a:lstStyle/>
          <a:p>
            <a:pPr eaLnBrk="1" hangingPunct="1"/>
            <a:endParaRPr lang="en-US">
              <a:latin typeface="Times New Roman" charset="0"/>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7"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2F2F140-33F8-7646-8D1D-2125764503A9}" type="slidenum">
              <a:rPr lang="en-US" sz="1200">
                <a:latin typeface="Times New Roman" charset="0"/>
              </a:rPr>
              <a:pPr eaLnBrk="1" hangingPunct="1"/>
              <a:t>135</a:t>
            </a:fld>
            <a:endParaRPr lang="en-US" sz="1200">
              <a:latin typeface="Times New Roman" charset="0"/>
            </a:endParaRPr>
          </a:p>
        </p:txBody>
      </p:sp>
      <p:sp>
        <p:nvSpPr>
          <p:cNvPr id="290818" name="Rectangle 2"/>
          <p:cNvSpPr>
            <a:spLocks noGrp="1" noRot="1" noChangeAspect="1" noChangeArrowheads="1" noTextEdit="1"/>
          </p:cNvSpPr>
          <p:nvPr>
            <p:ph type="sldImg"/>
          </p:nvPr>
        </p:nvSpPr>
        <p:spPr>
          <a:ln/>
        </p:spPr>
      </p:sp>
      <p:sp>
        <p:nvSpPr>
          <p:cNvPr id="290819"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299FAEB-607B-2845-96AF-37250292F2E4}" type="slidenum">
              <a:rPr lang="en-US" sz="1200">
                <a:latin typeface="Times New Roman" charset="0"/>
              </a:rPr>
              <a:pPr eaLnBrk="1" hangingPunct="1"/>
              <a:t>136</a:t>
            </a:fld>
            <a:endParaRPr lang="en-US" sz="1200">
              <a:latin typeface="Times New Roman" charset="0"/>
            </a:endParaRPr>
          </a:p>
        </p:txBody>
      </p:sp>
      <p:sp>
        <p:nvSpPr>
          <p:cNvPr id="292866" name="Rectangle 2"/>
          <p:cNvSpPr>
            <a:spLocks noGrp="1" noRot="1" noChangeAspect="1" noChangeArrowheads="1" noTextEdit="1"/>
          </p:cNvSpPr>
          <p:nvPr>
            <p:ph type="sldImg"/>
          </p:nvPr>
        </p:nvSpPr>
        <p:spPr>
          <a:ln/>
        </p:spPr>
      </p:sp>
      <p:sp>
        <p:nvSpPr>
          <p:cNvPr id="292867"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B8F8CA5-7A55-E14D-AA74-D576FE71B75B}" type="slidenum">
              <a:rPr lang="en-US" sz="1200">
                <a:latin typeface="Times New Roman" charset="0"/>
              </a:rPr>
              <a:pPr eaLnBrk="1" hangingPunct="1"/>
              <a:t>137</a:t>
            </a:fld>
            <a:endParaRPr lang="en-US" sz="1200">
              <a:latin typeface="Times New Roman" charset="0"/>
            </a:endParaRPr>
          </a:p>
        </p:txBody>
      </p:sp>
      <p:sp>
        <p:nvSpPr>
          <p:cNvPr id="294914" name="Rectangle 2"/>
          <p:cNvSpPr>
            <a:spLocks noGrp="1" noRot="1" noChangeAspect="1" noChangeArrowheads="1" noTextEdit="1"/>
          </p:cNvSpPr>
          <p:nvPr>
            <p:ph type="sldImg"/>
          </p:nvPr>
        </p:nvSpPr>
        <p:spPr>
          <a:xfrm>
            <a:off x="1117600" y="703263"/>
            <a:ext cx="4700588" cy="3525837"/>
          </a:xfrm>
          <a:ln/>
        </p:spPr>
      </p:sp>
      <p:sp>
        <p:nvSpPr>
          <p:cNvPr id="294915" name="Rectangle 3"/>
          <p:cNvSpPr>
            <a:spLocks noGrp="1" noChangeArrowheads="1"/>
          </p:cNvSpPr>
          <p:nvPr>
            <p:ph type="body" idx="1"/>
          </p:nvPr>
        </p:nvSpPr>
        <p:spPr>
          <a:xfrm>
            <a:off x="922338" y="4462463"/>
            <a:ext cx="5089525" cy="4230687"/>
          </a:xfrm>
          <a:noFill/>
        </p:spPr>
        <p:txBody>
          <a:bodyPr/>
          <a:lstStyle/>
          <a:p>
            <a:pPr eaLnBrk="1" hangingPunct="1"/>
            <a:endParaRPr lang="en-US">
              <a:latin typeface="Times New Roman" charset="0"/>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1"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BFBC4B2-009C-5942-B0A0-319A9A1AA3D5}" type="slidenum">
              <a:rPr lang="en-US" sz="1200">
                <a:latin typeface="Times New Roman" charset="0"/>
              </a:rPr>
              <a:pPr eaLnBrk="1" hangingPunct="1"/>
              <a:t>138</a:t>
            </a:fld>
            <a:endParaRPr lang="en-US" sz="1200">
              <a:latin typeface="Times New Roman" charset="0"/>
            </a:endParaRPr>
          </a:p>
        </p:txBody>
      </p:sp>
      <p:sp>
        <p:nvSpPr>
          <p:cNvPr id="296962" name="Rectangle 2"/>
          <p:cNvSpPr>
            <a:spLocks noGrp="1" noRot="1" noChangeAspect="1" noChangeArrowheads="1" noTextEdit="1"/>
          </p:cNvSpPr>
          <p:nvPr>
            <p:ph type="sldImg"/>
          </p:nvPr>
        </p:nvSpPr>
        <p:spPr>
          <a:ln/>
        </p:spPr>
      </p:sp>
      <p:sp>
        <p:nvSpPr>
          <p:cNvPr id="296963"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09"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9414A86-4D7F-9B43-9E1D-F47861E81E81}" type="slidenum">
              <a:rPr lang="en-US" sz="1200">
                <a:latin typeface="Times New Roman" charset="0"/>
              </a:rPr>
              <a:pPr eaLnBrk="1" hangingPunct="1"/>
              <a:t>139</a:t>
            </a:fld>
            <a:endParaRPr lang="en-US" sz="1200">
              <a:latin typeface="Times New Roman" charset="0"/>
            </a:endParaRPr>
          </a:p>
        </p:txBody>
      </p:sp>
      <p:sp>
        <p:nvSpPr>
          <p:cNvPr id="299010" name="Rectangle 2"/>
          <p:cNvSpPr>
            <a:spLocks noGrp="1" noRot="1" noChangeAspect="1" noChangeArrowheads="1" noTextEdit="1"/>
          </p:cNvSpPr>
          <p:nvPr>
            <p:ph type="sldImg"/>
          </p:nvPr>
        </p:nvSpPr>
        <p:spPr>
          <a:xfrm>
            <a:off x="1117600" y="703263"/>
            <a:ext cx="4700588" cy="3525837"/>
          </a:xfrm>
          <a:ln/>
        </p:spPr>
      </p:sp>
      <p:sp>
        <p:nvSpPr>
          <p:cNvPr id="299011" name="Rectangle 3"/>
          <p:cNvSpPr>
            <a:spLocks noGrp="1" noChangeArrowheads="1"/>
          </p:cNvSpPr>
          <p:nvPr>
            <p:ph type="body" idx="1"/>
          </p:nvPr>
        </p:nvSpPr>
        <p:spPr>
          <a:xfrm>
            <a:off x="922338" y="4462463"/>
            <a:ext cx="5089525" cy="4230687"/>
          </a:xfrm>
          <a:noFill/>
        </p:spPr>
        <p:txBody>
          <a:bodyPr/>
          <a:lstStyle/>
          <a:p>
            <a:pPr eaLnBrk="1" hangingPunct="1"/>
            <a:r>
              <a:rPr lang="en-US" dirty="0" err="1" smtClean="0">
                <a:latin typeface="Times New Roman" charset="0"/>
              </a:rPr>
              <a:t>Ber</a:t>
            </a:r>
            <a:r>
              <a:rPr lang="en-US" dirty="0" smtClean="0">
                <a:latin typeface="Times New Roman" charset="0"/>
              </a:rPr>
              <a:t> bit error ratio</a:t>
            </a:r>
            <a:r>
              <a:rPr lang="en-US" baseline="0" dirty="0" smtClean="0">
                <a:latin typeface="Times New Roman" charset="0"/>
              </a:rPr>
              <a:t> or rate </a:t>
            </a:r>
            <a:r>
              <a:rPr lang="ru-RU" baseline="0" dirty="0" smtClean="0">
                <a:latin typeface="Times New Roman" charset="0"/>
              </a:rPr>
              <a:t>коэффициент битовых ошибок или уровень ошибок</a:t>
            </a:r>
            <a:endParaRPr lang="en-US" dirty="0">
              <a:latin typeface="Times New Roman"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txBox="1">
            <a:spLocks noGrp="1" noChangeArrowheads="1"/>
          </p:cNvSpPr>
          <p:nvPr/>
        </p:nvSpPr>
        <p:spPr bwMode="auto">
          <a:xfrm>
            <a:off x="3930650" y="8926513"/>
            <a:ext cx="300355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93" tIns="46648" rIns="93293" bIns="46648" anchor="b"/>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fld id="{00672DB2-1E00-0F4B-AB1C-E16E3115C2DD}" type="slidenum">
              <a:rPr lang="en-US" sz="1200">
                <a:latin typeface="Times New Roman" charset="0"/>
              </a:rPr>
              <a:pPr algn="r" eaLnBrk="1" hangingPunct="1"/>
              <a:t>14</a:t>
            </a:fld>
            <a:endParaRPr lang="en-US" sz="1200">
              <a:latin typeface="Times New Roman" charset="0"/>
            </a:endParaRPr>
          </a:p>
        </p:txBody>
      </p:sp>
      <p:sp>
        <p:nvSpPr>
          <p:cNvPr id="34818" name="Rectangle 2"/>
          <p:cNvSpPr>
            <a:spLocks noGrp="1" noRot="1" noChangeAspect="1" noChangeArrowheads="1" noTextEdit="1"/>
          </p:cNvSpPr>
          <p:nvPr>
            <p:ph type="sldImg"/>
          </p:nvPr>
        </p:nvSpPr>
        <p:spPr>
          <a:xfrm>
            <a:off x="1119188" y="704850"/>
            <a:ext cx="4697412" cy="3522663"/>
          </a:xfrm>
          <a:ln/>
        </p:spPr>
      </p:sp>
      <p:sp>
        <p:nvSpPr>
          <p:cNvPr id="34819" name="Rectangle 3"/>
          <p:cNvSpPr>
            <a:spLocks noGrp="1" noChangeArrowheads="1"/>
          </p:cNvSpPr>
          <p:nvPr>
            <p:ph type="body" idx="1"/>
          </p:nvPr>
        </p:nvSpPr>
        <p:spPr>
          <a:xfrm>
            <a:off x="922338" y="4462463"/>
            <a:ext cx="5089525" cy="4229100"/>
          </a:xfrm>
          <a:noFill/>
        </p:spPr>
        <p:txBody>
          <a:bodyPr/>
          <a:lstStyle/>
          <a:p>
            <a:pPr eaLnBrk="1" hangingPunct="1"/>
            <a:r>
              <a:rPr lang="en-US">
                <a:latin typeface="Times New Roman" charset="0"/>
              </a:rPr>
              <a:t>Standard Blockset:</a:t>
            </a:r>
          </a:p>
          <a:p>
            <a:pPr lvl="1" eaLnBrk="1" hangingPunct="1"/>
            <a:r>
              <a:rPr lang="en-US">
                <a:latin typeface="Times New Roman" charset="0"/>
              </a:rPr>
              <a:t>Cycle accurate behavior</a:t>
            </a:r>
          </a:p>
          <a:p>
            <a:pPr lvl="1" eaLnBrk="1" hangingPunct="1"/>
            <a:r>
              <a:rPr lang="en-US">
                <a:latin typeface="Times New Roman" charset="0"/>
              </a:rPr>
              <a:t>Multiple clock domain design</a:t>
            </a:r>
          </a:p>
          <a:p>
            <a:pPr lvl="1" eaLnBrk="1" hangingPunct="1"/>
            <a:r>
              <a:rPr lang="en-US">
                <a:latin typeface="Times New Roman" charset="0"/>
              </a:rPr>
              <a:t>Control rich with state machine or backpressure</a:t>
            </a:r>
          </a:p>
          <a:p>
            <a:pPr lvl="1" eaLnBrk="1" hangingPunct="1"/>
            <a:r>
              <a:rPr lang="en-US">
                <a:latin typeface="Times New Roman" charset="0"/>
              </a:rPr>
              <a:t>Access detailed device features </a:t>
            </a:r>
          </a:p>
          <a:p>
            <a:pPr lvl="1" eaLnBrk="1" hangingPunct="1"/>
            <a:r>
              <a:rPr lang="en-US">
                <a:latin typeface="Times New Roman" charset="0"/>
              </a:rPr>
              <a:t>If you are very familiar with the device architecture and want to access certain detailed device features then this would also be a good choice.</a:t>
            </a:r>
          </a:p>
          <a:p>
            <a:pPr eaLnBrk="1" hangingPunct="1"/>
            <a:r>
              <a:rPr lang="en-US">
                <a:latin typeface="Times New Roman" charset="0"/>
              </a:rPr>
              <a:t>Advanced Blockset:</a:t>
            </a:r>
          </a:p>
          <a:p>
            <a:pPr lvl="1" eaLnBrk="1" hangingPunct="1"/>
            <a:r>
              <a:rPr lang="en-US">
                <a:latin typeface="Times New Roman" charset="0"/>
              </a:rPr>
              <a:t>ModelIP cycle accurate, ModelPrim zero latency</a:t>
            </a:r>
          </a:p>
          <a:p>
            <a:pPr lvl="1" eaLnBrk="1" hangingPunct="1"/>
            <a:r>
              <a:rPr lang="en-US">
                <a:latin typeface="Times New Roman" charset="0"/>
              </a:rPr>
              <a:t>Single system clock for the main datapath logic</a:t>
            </a:r>
          </a:p>
          <a:p>
            <a:pPr lvl="1" eaLnBrk="1" hangingPunct="1"/>
            <a:r>
              <a:rPr lang="en-US">
                <a:latin typeface="Times New Roman" charset="0"/>
              </a:rPr>
              <a:t>Feedforward datapath with minimum control</a:t>
            </a:r>
          </a:p>
          <a:p>
            <a:pPr lvl="1" eaLnBrk="1" hangingPunct="1"/>
            <a:r>
              <a:rPr lang="en-US">
                <a:latin typeface="Times New Roman" charset="0"/>
              </a:rPr>
              <a:t>Design exploration (device families, resource trade-offs such as hard versus soft multipliers, logic elements vs block RAM)</a:t>
            </a:r>
          </a:p>
          <a:p>
            <a:pPr eaLnBrk="1" hangingPunct="1"/>
            <a:r>
              <a:rPr lang="en-US">
                <a:latin typeface="Times New Roman" charset="0"/>
              </a:rPr>
              <a:t>Combined the Advanced and Standard Blocksets</a:t>
            </a:r>
          </a:p>
          <a:p>
            <a:pPr eaLnBrk="1" hangingPunct="1"/>
            <a:r>
              <a:rPr lang="en-US">
                <a:latin typeface="Times New Roman" charset="0"/>
              </a:rPr>
              <a:t>There may be parts of your design that are typical of both design styles. If this is the case, then you can use both blocksets in subsystems of the same overall design.</a:t>
            </a: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7"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8C4988E-3C59-2E4F-8A6D-140EB1701526}" type="slidenum">
              <a:rPr lang="en-US" sz="1200">
                <a:latin typeface="Times New Roman" charset="0"/>
              </a:rPr>
              <a:pPr eaLnBrk="1" hangingPunct="1"/>
              <a:t>140</a:t>
            </a:fld>
            <a:endParaRPr lang="en-US" sz="1200">
              <a:latin typeface="Times New Roman" charset="0"/>
            </a:endParaRPr>
          </a:p>
        </p:txBody>
      </p:sp>
      <p:sp>
        <p:nvSpPr>
          <p:cNvPr id="301058" name="Rectangle 2"/>
          <p:cNvSpPr>
            <a:spLocks noGrp="1" noRot="1" noChangeAspect="1" noChangeArrowheads="1" noTextEdit="1"/>
          </p:cNvSpPr>
          <p:nvPr>
            <p:ph type="sldImg"/>
          </p:nvPr>
        </p:nvSpPr>
        <p:spPr>
          <a:xfrm>
            <a:off x="1117600" y="703263"/>
            <a:ext cx="4700588" cy="3525837"/>
          </a:xfrm>
          <a:ln/>
        </p:spPr>
      </p:sp>
      <p:sp>
        <p:nvSpPr>
          <p:cNvPr id="301059" name="Rectangle 3"/>
          <p:cNvSpPr>
            <a:spLocks noGrp="1" noChangeArrowheads="1"/>
          </p:cNvSpPr>
          <p:nvPr>
            <p:ph type="body" idx="1"/>
          </p:nvPr>
        </p:nvSpPr>
        <p:spPr>
          <a:xfrm>
            <a:off x="922338" y="4462463"/>
            <a:ext cx="5089525" cy="4230687"/>
          </a:xfrm>
          <a:noFill/>
        </p:spPr>
        <p:txBody>
          <a:bodyPr/>
          <a:lstStyle/>
          <a:p>
            <a:pPr eaLnBrk="1" hangingPunct="1"/>
            <a:endParaRPr lang="en-US">
              <a:latin typeface="Times New Roman" charset="0"/>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86D2558-E18A-D740-8E26-AB41BCA81C5F}" type="slidenum">
              <a:rPr lang="en-US" sz="1200">
                <a:latin typeface="Times New Roman" charset="0"/>
              </a:rPr>
              <a:pPr eaLnBrk="1" hangingPunct="1"/>
              <a:t>141</a:t>
            </a:fld>
            <a:endParaRPr lang="en-US" sz="1200">
              <a:latin typeface="Times New Roman" charset="0"/>
            </a:endParaRPr>
          </a:p>
        </p:txBody>
      </p:sp>
      <p:sp>
        <p:nvSpPr>
          <p:cNvPr id="303106" name="Rectangle 2"/>
          <p:cNvSpPr>
            <a:spLocks noGrp="1" noRot="1" noChangeAspect="1" noChangeArrowheads="1" noTextEdit="1"/>
          </p:cNvSpPr>
          <p:nvPr>
            <p:ph type="sldImg"/>
          </p:nvPr>
        </p:nvSpPr>
        <p:spPr>
          <a:xfrm>
            <a:off x="1117600" y="703263"/>
            <a:ext cx="4700588" cy="3525837"/>
          </a:xfrm>
          <a:ln/>
        </p:spPr>
      </p:sp>
      <p:sp>
        <p:nvSpPr>
          <p:cNvPr id="303107" name="Rectangle 3"/>
          <p:cNvSpPr>
            <a:spLocks noGrp="1" noChangeArrowheads="1"/>
          </p:cNvSpPr>
          <p:nvPr>
            <p:ph type="body" idx="1"/>
          </p:nvPr>
        </p:nvSpPr>
        <p:spPr>
          <a:xfrm>
            <a:off x="922338" y="4462463"/>
            <a:ext cx="5089525" cy="4230687"/>
          </a:xfrm>
          <a:noFill/>
        </p:spPr>
        <p:txBody>
          <a:bodyPr/>
          <a:lstStyle/>
          <a:p>
            <a:pPr eaLnBrk="1" hangingPunct="1"/>
            <a:endParaRPr lang="en-US">
              <a:latin typeface="Times New Roman" charset="0"/>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3"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3C74EDE-EDC0-714D-8CBB-909254182AA2}" type="slidenum">
              <a:rPr lang="en-US" sz="1200">
                <a:latin typeface="Times New Roman" charset="0"/>
              </a:rPr>
              <a:pPr eaLnBrk="1" hangingPunct="1"/>
              <a:t>142</a:t>
            </a:fld>
            <a:endParaRPr lang="en-US" sz="1200">
              <a:latin typeface="Times New Roman" charset="0"/>
            </a:endParaRPr>
          </a:p>
        </p:txBody>
      </p:sp>
      <p:sp>
        <p:nvSpPr>
          <p:cNvPr id="305154" name="Rectangle 2"/>
          <p:cNvSpPr>
            <a:spLocks noGrp="1" noRot="1" noChangeAspect="1" noChangeArrowheads="1" noTextEdit="1"/>
          </p:cNvSpPr>
          <p:nvPr>
            <p:ph type="sldImg"/>
          </p:nvPr>
        </p:nvSpPr>
        <p:spPr>
          <a:xfrm>
            <a:off x="1117600" y="703263"/>
            <a:ext cx="4700588" cy="3525837"/>
          </a:xfrm>
          <a:ln/>
        </p:spPr>
      </p:sp>
      <p:sp>
        <p:nvSpPr>
          <p:cNvPr id="305155" name="Rectangle 3"/>
          <p:cNvSpPr>
            <a:spLocks noGrp="1" noChangeArrowheads="1"/>
          </p:cNvSpPr>
          <p:nvPr>
            <p:ph type="body" idx="1"/>
          </p:nvPr>
        </p:nvSpPr>
        <p:spPr>
          <a:xfrm>
            <a:off x="922338" y="4462463"/>
            <a:ext cx="5089525" cy="4230687"/>
          </a:xfrm>
          <a:noFill/>
        </p:spPr>
        <p:txBody>
          <a:bodyPr/>
          <a:lstStyle/>
          <a:p>
            <a:pPr eaLnBrk="1" hangingPunct="1"/>
            <a:endParaRPr lang="en-US">
              <a:latin typeface="Times New Roman" charset="0"/>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1"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01BF551-6750-524E-8E2C-87EC4C69FD64}" type="slidenum">
              <a:rPr lang="en-US" sz="1200">
                <a:latin typeface="Times New Roman" charset="0"/>
              </a:rPr>
              <a:pPr eaLnBrk="1" hangingPunct="1"/>
              <a:t>143</a:t>
            </a:fld>
            <a:endParaRPr lang="en-US" sz="1200">
              <a:latin typeface="Times New Roman" charset="0"/>
            </a:endParaRPr>
          </a:p>
        </p:txBody>
      </p:sp>
      <p:sp>
        <p:nvSpPr>
          <p:cNvPr id="307202" name="Rectangle 2"/>
          <p:cNvSpPr>
            <a:spLocks noGrp="1" noRot="1" noChangeAspect="1" noChangeArrowheads="1" noTextEdit="1"/>
          </p:cNvSpPr>
          <p:nvPr>
            <p:ph type="sldImg"/>
          </p:nvPr>
        </p:nvSpPr>
        <p:spPr>
          <a:ln/>
        </p:spPr>
      </p:sp>
      <p:sp>
        <p:nvSpPr>
          <p:cNvPr id="307203"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49"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C39C007-0153-2947-9B62-151C52BF966A}" type="slidenum">
              <a:rPr lang="en-US" sz="1200">
                <a:latin typeface="Times New Roman" charset="0"/>
              </a:rPr>
              <a:pPr eaLnBrk="1" hangingPunct="1"/>
              <a:t>144</a:t>
            </a:fld>
            <a:endParaRPr lang="en-US" sz="1200">
              <a:latin typeface="Times New Roman" charset="0"/>
            </a:endParaRPr>
          </a:p>
        </p:txBody>
      </p:sp>
      <p:sp>
        <p:nvSpPr>
          <p:cNvPr id="309250" name="Rectangle 2"/>
          <p:cNvSpPr>
            <a:spLocks noGrp="1" noRot="1" noChangeAspect="1" noChangeArrowheads="1" noTextEdit="1"/>
          </p:cNvSpPr>
          <p:nvPr>
            <p:ph type="sldImg"/>
          </p:nvPr>
        </p:nvSpPr>
        <p:spPr>
          <a:xfrm>
            <a:off x="1127125" y="706438"/>
            <a:ext cx="4692650" cy="3519487"/>
          </a:xfrm>
          <a:ln/>
        </p:spPr>
      </p:sp>
      <p:sp>
        <p:nvSpPr>
          <p:cNvPr id="309251" name="Rectangle 3"/>
          <p:cNvSpPr>
            <a:spLocks noGrp="1" noChangeArrowheads="1"/>
          </p:cNvSpPr>
          <p:nvPr>
            <p:ph type="body" idx="1"/>
          </p:nvPr>
        </p:nvSpPr>
        <p:spPr>
          <a:xfrm>
            <a:off x="923925" y="4464050"/>
            <a:ext cx="5086350" cy="4227513"/>
          </a:xfrm>
          <a:noFill/>
        </p:spPr>
        <p:txBody>
          <a:bodyPr lIns="92182" tIns="46093" rIns="92182" bIns="46093"/>
          <a:lstStyle/>
          <a:p>
            <a:pPr eaLnBrk="1" hangingPunct="1"/>
            <a:endParaRPr lang="en-US">
              <a:latin typeface="Times New Roman" charset="0"/>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7"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91F7E88-46F3-5744-B55A-F1F47ACD8518}" type="slidenum">
              <a:rPr lang="en-US" sz="1200">
                <a:latin typeface="Times New Roman" charset="0"/>
              </a:rPr>
              <a:pPr eaLnBrk="1" hangingPunct="1"/>
              <a:t>145</a:t>
            </a:fld>
            <a:endParaRPr lang="en-US" sz="1200">
              <a:latin typeface="Times New Roman" charset="0"/>
            </a:endParaRPr>
          </a:p>
        </p:txBody>
      </p:sp>
      <p:sp>
        <p:nvSpPr>
          <p:cNvPr id="311298" name="Rectangle 2"/>
          <p:cNvSpPr>
            <a:spLocks noGrp="1" noRot="1" noChangeAspect="1" noChangeArrowheads="1" noTextEdit="1"/>
          </p:cNvSpPr>
          <p:nvPr>
            <p:ph type="sldImg"/>
          </p:nvPr>
        </p:nvSpPr>
        <p:spPr>
          <a:xfrm>
            <a:off x="1116013" y="706438"/>
            <a:ext cx="4697412" cy="3522662"/>
          </a:xfrm>
          <a:ln/>
        </p:spPr>
      </p:sp>
      <p:sp>
        <p:nvSpPr>
          <p:cNvPr id="311299" name="Rectangle 3"/>
          <p:cNvSpPr>
            <a:spLocks noGrp="1" noChangeArrowheads="1"/>
          </p:cNvSpPr>
          <p:nvPr>
            <p:ph type="body" idx="1"/>
          </p:nvPr>
        </p:nvSpPr>
        <p:spPr>
          <a:xfrm>
            <a:off x="922338" y="4462463"/>
            <a:ext cx="5089525" cy="4227512"/>
          </a:xfrm>
          <a:noFill/>
        </p:spPr>
        <p:txBody>
          <a:bodyPr lIns="94080" tIns="47041" rIns="94080" bIns="47041"/>
          <a:lstStyle/>
          <a:p>
            <a:pPr eaLnBrk="1" hangingPunct="1"/>
            <a:endParaRPr lang="en-US">
              <a:latin typeface="Times New Roman" charset="0"/>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5"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549BE66-C358-3F4B-A5DB-93C0B9E27AD0}" type="slidenum">
              <a:rPr lang="en-US" sz="1200">
                <a:latin typeface="Times New Roman" charset="0"/>
              </a:rPr>
              <a:pPr eaLnBrk="1" hangingPunct="1"/>
              <a:t>146</a:t>
            </a:fld>
            <a:endParaRPr lang="en-US" sz="1200">
              <a:latin typeface="Times New Roman" charset="0"/>
            </a:endParaRPr>
          </a:p>
        </p:txBody>
      </p:sp>
      <p:sp>
        <p:nvSpPr>
          <p:cNvPr id="313346" name="Rectangle 2"/>
          <p:cNvSpPr>
            <a:spLocks noGrp="1" noRot="1" noChangeAspect="1" noChangeArrowheads="1" noTextEdit="1"/>
          </p:cNvSpPr>
          <p:nvPr>
            <p:ph type="sldImg"/>
          </p:nvPr>
        </p:nvSpPr>
        <p:spPr>
          <a:xfrm>
            <a:off x="1116013" y="700088"/>
            <a:ext cx="4660900" cy="3495675"/>
          </a:xfrm>
          <a:ln/>
        </p:spPr>
      </p:sp>
      <p:sp>
        <p:nvSpPr>
          <p:cNvPr id="313347" name="Rectangle 3"/>
          <p:cNvSpPr>
            <a:spLocks noGrp="1" noChangeArrowheads="1"/>
          </p:cNvSpPr>
          <p:nvPr>
            <p:ph type="body" idx="1"/>
          </p:nvPr>
        </p:nvSpPr>
        <p:spPr>
          <a:xfrm>
            <a:off x="1155700" y="4467225"/>
            <a:ext cx="4624388" cy="4124325"/>
          </a:xfrm>
          <a:noFill/>
        </p:spPr>
        <p:txBody>
          <a:bodyPr/>
          <a:lstStyle/>
          <a:p>
            <a:pPr eaLnBrk="1" hangingPunct="1"/>
            <a:endParaRPr lang="en-US">
              <a:latin typeface="Times New Roman" charset="0"/>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3"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7AB5712-F465-9142-B230-A1F235D4BCEA}" type="slidenum">
              <a:rPr lang="en-US" sz="1200">
                <a:latin typeface="Times New Roman" charset="0"/>
              </a:rPr>
              <a:pPr eaLnBrk="1" hangingPunct="1"/>
              <a:t>147</a:t>
            </a:fld>
            <a:endParaRPr lang="en-US" sz="1200">
              <a:latin typeface="Times New Roman" charset="0"/>
            </a:endParaRPr>
          </a:p>
        </p:txBody>
      </p:sp>
      <p:sp>
        <p:nvSpPr>
          <p:cNvPr id="315394" name="Rectangle 2"/>
          <p:cNvSpPr>
            <a:spLocks noGrp="1" noRot="1" noChangeAspect="1" noChangeArrowheads="1" noTextEdit="1"/>
          </p:cNvSpPr>
          <p:nvPr>
            <p:ph type="sldImg"/>
          </p:nvPr>
        </p:nvSpPr>
        <p:spPr>
          <a:ln/>
        </p:spPr>
      </p:sp>
      <p:sp>
        <p:nvSpPr>
          <p:cNvPr id="315395"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1"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E2C7080-DA64-B64E-98F1-CFB34C674846}" type="slidenum">
              <a:rPr lang="en-US" sz="1200">
                <a:latin typeface="Times New Roman" charset="0"/>
              </a:rPr>
              <a:pPr eaLnBrk="1" hangingPunct="1"/>
              <a:t>148</a:t>
            </a:fld>
            <a:endParaRPr lang="en-US" sz="1200">
              <a:latin typeface="Times New Roman" charset="0"/>
            </a:endParaRPr>
          </a:p>
        </p:txBody>
      </p:sp>
      <p:sp>
        <p:nvSpPr>
          <p:cNvPr id="317442" name="Rectangle 2"/>
          <p:cNvSpPr>
            <a:spLocks noGrp="1" noRot="1" noChangeAspect="1" noChangeArrowheads="1" noTextEdit="1"/>
          </p:cNvSpPr>
          <p:nvPr>
            <p:ph type="sldImg"/>
          </p:nvPr>
        </p:nvSpPr>
        <p:spPr>
          <a:ln/>
        </p:spPr>
      </p:sp>
      <p:sp>
        <p:nvSpPr>
          <p:cNvPr id="317443"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89"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00E0403-F46D-0F4C-A412-8E7C3CD3BCA6}" type="slidenum">
              <a:rPr lang="en-US" sz="1200">
                <a:latin typeface="Times New Roman" charset="0"/>
              </a:rPr>
              <a:pPr eaLnBrk="1" hangingPunct="1"/>
              <a:t>149</a:t>
            </a:fld>
            <a:endParaRPr lang="en-US" sz="1200">
              <a:latin typeface="Times New Roman" charset="0"/>
            </a:endParaRPr>
          </a:p>
        </p:txBody>
      </p:sp>
      <p:sp>
        <p:nvSpPr>
          <p:cNvPr id="319490" name="Rectangle 2"/>
          <p:cNvSpPr>
            <a:spLocks noGrp="1" noRot="1" noChangeAspect="1" noChangeArrowheads="1" noTextEdit="1"/>
          </p:cNvSpPr>
          <p:nvPr>
            <p:ph type="sldImg"/>
          </p:nvPr>
        </p:nvSpPr>
        <p:spPr>
          <a:xfrm>
            <a:off x="1116013" y="700088"/>
            <a:ext cx="4660900" cy="3495675"/>
          </a:xfrm>
          <a:ln/>
        </p:spPr>
      </p:sp>
      <p:sp>
        <p:nvSpPr>
          <p:cNvPr id="319491" name="Rectangle 3"/>
          <p:cNvSpPr>
            <a:spLocks noGrp="1" noChangeArrowheads="1"/>
          </p:cNvSpPr>
          <p:nvPr>
            <p:ph type="body" idx="1"/>
          </p:nvPr>
        </p:nvSpPr>
        <p:spPr>
          <a:xfrm>
            <a:off x="1155700" y="4467225"/>
            <a:ext cx="4624388" cy="4124325"/>
          </a:xfrm>
          <a:noFill/>
        </p:spPr>
        <p:txBody>
          <a:bodyPr/>
          <a:lstStyle/>
          <a:p>
            <a:pPr eaLnBrk="1" hangingPunct="1"/>
            <a:endParaRPr lang="en-US">
              <a:latin typeface="Times New Roman"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txBox="1">
            <a:spLocks noGrp="1" noChangeArrowheads="1"/>
          </p:cNvSpPr>
          <p:nvPr/>
        </p:nvSpPr>
        <p:spPr bwMode="auto">
          <a:xfrm>
            <a:off x="3930650" y="8926513"/>
            <a:ext cx="300355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93" tIns="46648" rIns="93293" bIns="46648" anchor="b"/>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fld id="{877F8C7B-80F5-6D4C-9007-E74038494639}" type="slidenum">
              <a:rPr lang="en-US" sz="1200">
                <a:latin typeface="Times New Roman" charset="0"/>
              </a:rPr>
              <a:pPr algn="r" eaLnBrk="1" hangingPunct="1"/>
              <a:t>15</a:t>
            </a:fld>
            <a:endParaRPr lang="en-US" sz="1200">
              <a:latin typeface="Times New Roman" charset="0"/>
            </a:endParaRPr>
          </a:p>
        </p:txBody>
      </p:sp>
      <p:sp>
        <p:nvSpPr>
          <p:cNvPr id="36866" name="Rectangle 2"/>
          <p:cNvSpPr>
            <a:spLocks noGrp="1" noRot="1" noChangeAspect="1" noChangeArrowheads="1" noTextEdit="1"/>
          </p:cNvSpPr>
          <p:nvPr>
            <p:ph type="sldImg"/>
          </p:nvPr>
        </p:nvSpPr>
        <p:spPr>
          <a:xfrm>
            <a:off x="1117600" y="703263"/>
            <a:ext cx="4700588" cy="3525837"/>
          </a:xfrm>
          <a:ln/>
        </p:spPr>
      </p:sp>
      <p:sp>
        <p:nvSpPr>
          <p:cNvPr id="36867" name="Rectangle 3"/>
          <p:cNvSpPr>
            <a:spLocks noGrp="1" noChangeArrowheads="1"/>
          </p:cNvSpPr>
          <p:nvPr>
            <p:ph type="body" idx="1"/>
          </p:nvPr>
        </p:nvSpPr>
        <p:spPr>
          <a:xfrm>
            <a:off x="922338" y="4462463"/>
            <a:ext cx="5089525" cy="4230687"/>
          </a:xfrm>
          <a:noFill/>
        </p:spPr>
        <p:txBody>
          <a:bodyPr/>
          <a:lstStyle/>
          <a:p>
            <a:pPr eaLnBrk="1" hangingPunct="1"/>
            <a:endParaRPr lang="en-US">
              <a:latin typeface="Times New Roman" charset="0"/>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7"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1CCC869-5F07-7C4D-8B07-71C7A3AF7432}" type="slidenum">
              <a:rPr lang="en-US" sz="1200">
                <a:latin typeface="Times New Roman" charset="0"/>
              </a:rPr>
              <a:pPr eaLnBrk="1" hangingPunct="1"/>
              <a:t>150</a:t>
            </a:fld>
            <a:endParaRPr lang="en-US" sz="1200">
              <a:latin typeface="Times New Roman" charset="0"/>
            </a:endParaRPr>
          </a:p>
        </p:txBody>
      </p:sp>
      <p:sp>
        <p:nvSpPr>
          <p:cNvPr id="321538" name="Rectangle 2"/>
          <p:cNvSpPr>
            <a:spLocks noGrp="1" noRot="1" noChangeAspect="1" noChangeArrowheads="1" noTextEdit="1"/>
          </p:cNvSpPr>
          <p:nvPr>
            <p:ph type="sldImg"/>
          </p:nvPr>
        </p:nvSpPr>
        <p:spPr>
          <a:xfrm>
            <a:off x="1116013" y="700088"/>
            <a:ext cx="4660900" cy="3495675"/>
          </a:xfrm>
          <a:ln/>
        </p:spPr>
      </p:sp>
      <p:sp>
        <p:nvSpPr>
          <p:cNvPr id="321539" name="Rectangle 3"/>
          <p:cNvSpPr>
            <a:spLocks noGrp="1" noChangeArrowheads="1"/>
          </p:cNvSpPr>
          <p:nvPr>
            <p:ph type="body" idx="1"/>
          </p:nvPr>
        </p:nvSpPr>
        <p:spPr>
          <a:xfrm>
            <a:off x="1155700" y="4467225"/>
            <a:ext cx="4624388" cy="4124325"/>
          </a:xfrm>
          <a:noFill/>
        </p:spPr>
        <p:txBody>
          <a:bodyPr/>
          <a:lstStyle/>
          <a:p>
            <a:pPr eaLnBrk="1" hangingPunct="1"/>
            <a:endParaRPr lang="en-US">
              <a:latin typeface="Times New Roman" charset="0"/>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5"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7D76897-3F4A-4544-A384-F3123985BE8F}" type="slidenum">
              <a:rPr lang="en-US" sz="1200">
                <a:latin typeface="Times New Roman" charset="0"/>
              </a:rPr>
              <a:pPr eaLnBrk="1" hangingPunct="1"/>
              <a:t>151</a:t>
            </a:fld>
            <a:endParaRPr lang="en-US" sz="1200">
              <a:latin typeface="Times New Roman" charset="0"/>
            </a:endParaRPr>
          </a:p>
        </p:txBody>
      </p:sp>
      <p:sp>
        <p:nvSpPr>
          <p:cNvPr id="323586" name="Rectangle 2"/>
          <p:cNvSpPr>
            <a:spLocks noGrp="1" noRot="1" noChangeAspect="1" noChangeArrowheads="1" noTextEdit="1"/>
          </p:cNvSpPr>
          <p:nvPr>
            <p:ph type="sldImg"/>
          </p:nvPr>
        </p:nvSpPr>
        <p:spPr>
          <a:xfrm>
            <a:off x="1117600" y="703263"/>
            <a:ext cx="4700588" cy="3525837"/>
          </a:xfrm>
          <a:ln/>
        </p:spPr>
      </p:sp>
      <p:sp>
        <p:nvSpPr>
          <p:cNvPr id="323587" name="Rectangle 3"/>
          <p:cNvSpPr>
            <a:spLocks noGrp="1" noChangeArrowheads="1"/>
          </p:cNvSpPr>
          <p:nvPr>
            <p:ph type="body" idx="1"/>
          </p:nvPr>
        </p:nvSpPr>
        <p:spPr>
          <a:xfrm>
            <a:off x="923925" y="4462463"/>
            <a:ext cx="5086350" cy="4230687"/>
          </a:xfrm>
          <a:noFill/>
        </p:spPr>
        <p:txBody>
          <a:bodyPr lIns="91549" tIns="45773" rIns="91549" bIns="45773"/>
          <a:lstStyle/>
          <a:p>
            <a:pPr eaLnBrk="1" hangingPunct="1"/>
            <a:endParaRPr lang="en-US">
              <a:latin typeface="Times New Roman" charset="0"/>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3"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DB83352-66FA-D441-A73D-0B44EBC666B5}" type="slidenum">
              <a:rPr lang="en-US" sz="1200">
                <a:latin typeface="Times New Roman" charset="0"/>
              </a:rPr>
              <a:pPr eaLnBrk="1" hangingPunct="1"/>
              <a:t>152</a:t>
            </a:fld>
            <a:endParaRPr lang="en-US" sz="1200">
              <a:latin typeface="Times New Roman" charset="0"/>
            </a:endParaRPr>
          </a:p>
        </p:txBody>
      </p:sp>
      <p:sp>
        <p:nvSpPr>
          <p:cNvPr id="325634" name="Rectangle 2"/>
          <p:cNvSpPr>
            <a:spLocks noGrp="1" noRot="1" noChangeAspect="1" noChangeArrowheads="1" noTextEdit="1"/>
          </p:cNvSpPr>
          <p:nvPr>
            <p:ph type="sldImg"/>
          </p:nvPr>
        </p:nvSpPr>
        <p:spPr>
          <a:xfrm>
            <a:off x="1117600" y="703263"/>
            <a:ext cx="4700588" cy="3525837"/>
          </a:xfrm>
          <a:ln/>
        </p:spPr>
      </p:sp>
      <p:sp>
        <p:nvSpPr>
          <p:cNvPr id="325635" name="Rectangle 3"/>
          <p:cNvSpPr>
            <a:spLocks noGrp="1" noChangeArrowheads="1"/>
          </p:cNvSpPr>
          <p:nvPr>
            <p:ph type="body" idx="1"/>
          </p:nvPr>
        </p:nvSpPr>
        <p:spPr>
          <a:xfrm>
            <a:off x="923925" y="4462463"/>
            <a:ext cx="5086350" cy="4230687"/>
          </a:xfrm>
          <a:noFill/>
        </p:spPr>
        <p:txBody>
          <a:bodyPr lIns="89027" tIns="44513" rIns="89027" bIns="44513"/>
          <a:lstStyle/>
          <a:p>
            <a:pPr eaLnBrk="1" hangingPunct="1"/>
            <a:endParaRPr lang="en-US">
              <a:latin typeface="Times New Roman" charset="0"/>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1"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5110BF0-71A7-6044-9248-D06415A0FF21}" type="slidenum">
              <a:rPr lang="en-US" sz="1200">
                <a:latin typeface="Times New Roman" charset="0"/>
              </a:rPr>
              <a:pPr eaLnBrk="1" hangingPunct="1"/>
              <a:t>153</a:t>
            </a:fld>
            <a:endParaRPr lang="en-US" sz="1200">
              <a:latin typeface="Times New Roman" charset="0"/>
            </a:endParaRPr>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29"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ADA309C-C32D-D94E-81A9-F6BAD27163BA}" type="slidenum">
              <a:rPr lang="en-US" sz="1200">
                <a:latin typeface="Times New Roman" charset="0"/>
              </a:rPr>
              <a:pPr eaLnBrk="1" hangingPunct="1"/>
              <a:t>154</a:t>
            </a:fld>
            <a:endParaRPr lang="en-US" sz="1200">
              <a:latin typeface="Times New Roman" charset="0"/>
            </a:endParaRPr>
          </a:p>
        </p:txBody>
      </p:sp>
      <p:sp>
        <p:nvSpPr>
          <p:cNvPr id="329730" name="Rectangle 2"/>
          <p:cNvSpPr>
            <a:spLocks noGrp="1" noRot="1" noChangeAspect="1" noChangeArrowheads="1" noTextEdit="1"/>
          </p:cNvSpPr>
          <p:nvPr>
            <p:ph type="sldImg"/>
          </p:nvPr>
        </p:nvSpPr>
        <p:spPr>
          <a:xfrm>
            <a:off x="1117600" y="703263"/>
            <a:ext cx="4700588" cy="3525837"/>
          </a:xfrm>
          <a:ln/>
        </p:spPr>
      </p:sp>
      <p:sp>
        <p:nvSpPr>
          <p:cNvPr id="329731" name="Rectangle 3"/>
          <p:cNvSpPr>
            <a:spLocks noGrp="1" noChangeArrowheads="1"/>
          </p:cNvSpPr>
          <p:nvPr>
            <p:ph type="body" idx="1"/>
          </p:nvPr>
        </p:nvSpPr>
        <p:spPr>
          <a:xfrm>
            <a:off x="922338" y="4462463"/>
            <a:ext cx="5089525" cy="4230687"/>
          </a:xfrm>
          <a:noFill/>
        </p:spPr>
        <p:txBody>
          <a:bodyPr/>
          <a:lstStyle/>
          <a:p>
            <a:pPr eaLnBrk="1" hangingPunct="1"/>
            <a:endParaRPr lang="en-US">
              <a:latin typeface="Times New Roman" charset="0"/>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7"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DAC01DB-77AD-4348-B715-4EAF8D16D22D}" type="slidenum">
              <a:rPr lang="en-US" sz="1200">
                <a:latin typeface="Times New Roman" charset="0"/>
              </a:rPr>
              <a:pPr eaLnBrk="1" hangingPunct="1"/>
              <a:t>155</a:t>
            </a:fld>
            <a:endParaRPr lang="en-US" sz="1200">
              <a:latin typeface="Times New Roman" charset="0"/>
            </a:endParaRPr>
          </a:p>
        </p:txBody>
      </p:sp>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5"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6EB7CA-B53D-3947-9000-734E2B0D0C73}" type="slidenum">
              <a:rPr lang="en-US" sz="1200">
                <a:latin typeface="Times New Roman" charset="0"/>
              </a:rPr>
              <a:pPr eaLnBrk="1" hangingPunct="1"/>
              <a:t>156</a:t>
            </a:fld>
            <a:endParaRPr lang="en-US" sz="1200">
              <a:latin typeface="Times New Roman" charset="0"/>
            </a:endParaRPr>
          </a:p>
        </p:txBody>
      </p:sp>
      <p:sp>
        <p:nvSpPr>
          <p:cNvPr id="333826" name="Rectangle 2"/>
          <p:cNvSpPr>
            <a:spLocks noGrp="1" noRot="1" noChangeAspect="1" noChangeArrowheads="1" noTextEdit="1"/>
          </p:cNvSpPr>
          <p:nvPr>
            <p:ph type="sldImg"/>
          </p:nvPr>
        </p:nvSpPr>
        <p:spPr>
          <a:ln/>
        </p:spPr>
      </p:sp>
      <p:sp>
        <p:nvSpPr>
          <p:cNvPr id="333827"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3"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45896D4-907E-304D-8E97-CA419A6E2BBF}" type="slidenum">
              <a:rPr lang="en-US" sz="1200">
                <a:latin typeface="Times New Roman" charset="0"/>
              </a:rPr>
              <a:pPr eaLnBrk="1" hangingPunct="1"/>
              <a:t>157</a:t>
            </a:fld>
            <a:endParaRPr lang="en-US" sz="1200">
              <a:latin typeface="Times New Roman" charset="0"/>
            </a:endParaRPr>
          </a:p>
        </p:txBody>
      </p:sp>
      <p:sp>
        <p:nvSpPr>
          <p:cNvPr id="335874" name="Rectangle 2"/>
          <p:cNvSpPr>
            <a:spLocks noGrp="1" noRot="1" noChangeAspect="1" noChangeArrowheads="1" noTextEdit="1"/>
          </p:cNvSpPr>
          <p:nvPr>
            <p:ph type="sldImg"/>
          </p:nvPr>
        </p:nvSpPr>
        <p:spPr>
          <a:ln/>
        </p:spPr>
      </p:sp>
      <p:sp>
        <p:nvSpPr>
          <p:cNvPr id="335875"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1"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D3B17B4-454F-E94A-ABAB-CA31EE71BFD7}" type="slidenum">
              <a:rPr lang="en-US" sz="1200">
                <a:latin typeface="Times New Roman" charset="0"/>
              </a:rPr>
              <a:pPr eaLnBrk="1" hangingPunct="1"/>
              <a:t>158</a:t>
            </a:fld>
            <a:endParaRPr lang="en-US" sz="1200">
              <a:latin typeface="Times New Roman" charset="0"/>
            </a:endParaRPr>
          </a:p>
        </p:txBody>
      </p:sp>
      <p:sp>
        <p:nvSpPr>
          <p:cNvPr id="337922" name="Rectangle 2"/>
          <p:cNvSpPr>
            <a:spLocks noGrp="1" noRot="1" noChangeAspect="1" noChangeArrowheads="1" noTextEdit="1"/>
          </p:cNvSpPr>
          <p:nvPr>
            <p:ph type="sldImg"/>
          </p:nvPr>
        </p:nvSpPr>
        <p:spPr>
          <a:ln/>
        </p:spPr>
      </p:sp>
      <p:sp>
        <p:nvSpPr>
          <p:cNvPr id="337923"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69"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CB69673-887E-974D-B0BA-F490944D4324}" type="slidenum">
              <a:rPr lang="en-US" sz="1200">
                <a:latin typeface="Times New Roman" charset="0"/>
              </a:rPr>
              <a:pPr eaLnBrk="1" hangingPunct="1"/>
              <a:t>159</a:t>
            </a:fld>
            <a:endParaRPr lang="en-US" sz="1200">
              <a:latin typeface="Times New Roman" charset="0"/>
            </a:endParaRPr>
          </a:p>
        </p:txBody>
      </p:sp>
      <p:sp>
        <p:nvSpPr>
          <p:cNvPr id="339970" name="Rectangle 2"/>
          <p:cNvSpPr>
            <a:spLocks noGrp="1" noRot="1" noChangeAspect="1" noChangeArrowheads="1" noTextEdit="1"/>
          </p:cNvSpPr>
          <p:nvPr>
            <p:ph type="sldImg"/>
          </p:nvPr>
        </p:nvSpPr>
        <p:spPr>
          <a:ln/>
        </p:spPr>
      </p:sp>
      <p:sp>
        <p:nvSpPr>
          <p:cNvPr id="339971"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txBox="1">
            <a:spLocks noGrp="1" noChangeArrowheads="1"/>
          </p:cNvSpPr>
          <p:nvPr/>
        </p:nvSpPr>
        <p:spPr bwMode="auto">
          <a:xfrm>
            <a:off x="3930650" y="8926513"/>
            <a:ext cx="300355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93" tIns="46648" rIns="93293" bIns="46648" anchor="b"/>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fld id="{926B2AB7-3197-B940-925D-B1F0DAC04ABE}" type="slidenum">
              <a:rPr lang="en-US" sz="1200">
                <a:latin typeface="Times New Roman" charset="0"/>
              </a:rPr>
              <a:pPr algn="r" eaLnBrk="1" hangingPunct="1"/>
              <a:t>16</a:t>
            </a:fld>
            <a:endParaRPr lang="en-US" sz="1200">
              <a:latin typeface="Times New Roman" charset="0"/>
            </a:endParaRPr>
          </a:p>
        </p:txBody>
      </p:sp>
      <p:sp>
        <p:nvSpPr>
          <p:cNvPr id="38914" name="Rectangle 2"/>
          <p:cNvSpPr>
            <a:spLocks noGrp="1" noRot="1" noChangeAspect="1" noChangeArrowheads="1" noTextEdit="1"/>
          </p:cNvSpPr>
          <p:nvPr>
            <p:ph type="sldImg"/>
          </p:nvPr>
        </p:nvSpPr>
        <p:spPr>
          <a:xfrm>
            <a:off x="1117600" y="703263"/>
            <a:ext cx="4700588" cy="3525837"/>
          </a:xfrm>
          <a:ln/>
        </p:spPr>
      </p:sp>
      <p:sp>
        <p:nvSpPr>
          <p:cNvPr id="38915" name="Rectangle 3"/>
          <p:cNvSpPr>
            <a:spLocks noGrp="1" noChangeArrowheads="1"/>
          </p:cNvSpPr>
          <p:nvPr>
            <p:ph type="body" idx="1"/>
          </p:nvPr>
        </p:nvSpPr>
        <p:spPr>
          <a:xfrm>
            <a:off x="922338" y="4462463"/>
            <a:ext cx="5089525" cy="4230687"/>
          </a:xfrm>
          <a:noFill/>
        </p:spPr>
        <p:txBody>
          <a:bodyPr/>
          <a:lstStyle/>
          <a:p>
            <a:pPr eaLnBrk="1" hangingPunct="1"/>
            <a:endParaRPr lang="en-US">
              <a:latin typeface="Times New Roman" charset="0"/>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7"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BC9A85A-DBA0-BF4D-963E-CCB57B23737B}" type="slidenum">
              <a:rPr lang="en-US" sz="1200">
                <a:latin typeface="Times New Roman" charset="0"/>
              </a:rPr>
              <a:pPr eaLnBrk="1" hangingPunct="1"/>
              <a:t>160</a:t>
            </a:fld>
            <a:endParaRPr lang="en-US" sz="1200">
              <a:latin typeface="Times New Roman" charset="0"/>
            </a:endParaRPr>
          </a:p>
        </p:txBody>
      </p:sp>
      <p:sp>
        <p:nvSpPr>
          <p:cNvPr id="342018" name="Rectangle 2"/>
          <p:cNvSpPr>
            <a:spLocks noGrp="1" noRot="1" noChangeAspect="1" noChangeArrowheads="1" noTextEdit="1"/>
          </p:cNvSpPr>
          <p:nvPr>
            <p:ph type="sldImg"/>
          </p:nvPr>
        </p:nvSpPr>
        <p:spPr>
          <a:ln/>
        </p:spPr>
      </p:sp>
      <p:sp>
        <p:nvSpPr>
          <p:cNvPr id="342019"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5"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5B06C26-E1D9-B447-A098-908B7D25A947}" type="slidenum">
              <a:rPr lang="en-US" sz="1200">
                <a:latin typeface="Times New Roman" charset="0"/>
              </a:rPr>
              <a:pPr eaLnBrk="1" hangingPunct="1"/>
              <a:t>161</a:t>
            </a:fld>
            <a:endParaRPr lang="en-US" sz="1200">
              <a:latin typeface="Times New Roman" charset="0"/>
            </a:endParaRPr>
          </a:p>
        </p:txBody>
      </p:sp>
      <p:sp>
        <p:nvSpPr>
          <p:cNvPr id="344066" name="Rectangle 2"/>
          <p:cNvSpPr>
            <a:spLocks noGrp="1" noRot="1" noChangeAspect="1" noChangeArrowheads="1" noTextEdit="1"/>
          </p:cNvSpPr>
          <p:nvPr>
            <p:ph type="sldImg"/>
          </p:nvPr>
        </p:nvSpPr>
        <p:spPr>
          <a:ln/>
        </p:spPr>
      </p:sp>
      <p:sp>
        <p:nvSpPr>
          <p:cNvPr id="344067"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3"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C213F78-20DB-4D43-947F-B6ADCA6D4B6C}" type="slidenum">
              <a:rPr lang="en-US" sz="1200">
                <a:latin typeface="Times New Roman" charset="0"/>
              </a:rPr>
              <a:pPr eaLnBrk="1" hangingPunct="1"/>
              <a:t>162</a:t>
            </a:fld>
            <a:endParaRPr lang="en-US" sz="1200">
              <a:latin typeface="Times New Roman" charset="0"/>
            </a:endParaRPr>
          </a:p>
        </p:txBody>
      </p:sp>
      <p:sp>
        <p:nvSpPr>
          <p:cNvPr id="346114" name="Rectangle 2"/>
          <p:cNvSpPr>
            <a:spLocks noGrp="1" noRot="1" noChangeAspect="1" noChangeArrowheads="1" noTextEdit="1"/>
          </p:cNvSpPr>
          <p:nvPr>
            <p:ph type="sldImg"/>
          </p:nvPr>
        </p:nvSpPr>
        <p:spPr>
          <a:ln/>
        </p:spPr>
      </p:sp>
      <p:sp>
        <p:nvSpPr>
          <p:cNvPr id="346115"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1"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3648685-4DB3-C94B-A378-7DD0DF162F66}" type="slidenum">
              <a:rPr lang="en-US" sz="1200">
                <a:latin typeface="Times New Roman" charset="0"/>
              </a:rPr>
              <a:pPr eaLnBrk="1" hangingPunct="1"/>
              <a:t>163</a:t>
            </a:fld>
            <a:endParaRPr lang="en-US" sz="1200">
              <a:latin typeface="Times New Roman" charset="0"/>
            </a:endParaRPr>
          </a:p>
        </p:txBody>
      </p:sp>
      <p:sp>
        <p:nvSpPr>
          <p:cNvPr id="348162" name="Rectangle 2"/>
          <p:cNvSpPr>
            <a:spLocks noGrp="1" noRot="1" noChangeAspect="1" noChangeArrowheads="1" noTextEdit="1"/>
          </p:cNvSpPr>
          <p:nvPr>
            <p:ph type="sldImg"/>
          </p:nvPr>
        </p:nvSpPr>
        <p:spPr>
          <a:ln/>
        </p:spPr>
      </p:sp>
      <p:sp>
        <p:nvSpPr>
          <p:cNvPr id="348163"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09"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33F5521-8AD1-C045-8114-CDEBC0317CEE}" type="slidenum">
              <a:rPr lang="en-US" sz="1200">
                <a:latin typeface="Times New Roman" charset="0"/>
              </a:rPr>
              <a:pPr eaLnBrk="1" hangingPunct="1"/>
              <a:t>164</a:t>
            </a:fld>
            <a:endParaRPr lang="en-US" sz="1200">
              <a:latin typeface="Times New Roman" charset="0"/>
            </a:endParaRPr>
          </a:p>
        </p:txBody>
      </p:sp>
      <p:sp>
        <p:nvSpPr>
          <p:cNvPr id="350210" name="Rectangle 2"/>
          <p:cNvSpPr>
            <a:spLocks noGrp="1" noRot="1" noChangeAspect="1" noChangeArrowheads="1" noTextEdit="1"/>
          </p:cNvSpPr>
          <p:nvPr>
            <p:ph type="sldImg"/>
          </p:nvPr>
        </p:nvSpPr>
        <p:spPr>
          <a:ln/>
        </p:spPr>
      </p:sp>
      <p:sp>
        <p:nvSpPr>
          <p:cNvPr id="350211"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7"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171F8A0-FEAF-DE49-8C74-D6448FA87BEE}" type="slidenum">
              <a:rPr lang="en-US" sz="1200">
                <a:latin typeface="Times New Roman" charset="0"/>
              </a:rPr>
              <a:pPr eaLnBrk="1" hangingPunct="1"/>
              <a:t>165</a:t>
            </a:fld>
            <a:endParaRPr lang="en-US" sz="1200">
              <a:latin typeface="Times New Roman" charset="0"/>
            </a:endParaRPr>
          </a:p>
        </p:txBody>
      </p:sp>
      <p:sp>
        <p:nvSpPr>
          <p:cNvPr id="352258" name="Rectangle 2"/>
          <p:cNvSpPr>
            <a:spLocks noGrp="1" noRot="1" noChangeAspect="1" noChangeArrowheads="1" noTextEdit="1"/>
          </p:cNvSpPr>
          <p:nvPr>
            <p:ph type="sldImg"/>
          </p:nvPr>
        </p:nvSpPr>
        <p:spPr>
          <a:ln/>
        </p:spPr>
      </p:sp>
      <p:sp>
        <p:nvSpPr>
          <p:cNvPr id="352259"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5"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2754424-038E-4048-A237-B6551BE570CD}" type="slidenum">
              <a:rPr lang="en-US" sz="1200">
                <a:latin typeface="Times New Roman" charset="0"/>
              </a:rPr>
              <a:pPr eaLnBrk="1" hangingPunct="1"/>
              <a:t>166</a:t>
            </a:fld>
            <a:endParaRPr lang="en-US" sz="1200">
              <a:latin typeface="Times New Roman" charset="0"/>
            </a:endParaRPr>
          </a:p>
        </p:txBody>
      </p:sp>
      <p:sp>
        <p:nvSpPr>
          <p:cNvPr id="354306" name="Rectangle 2"/>
          <p:cNvSpPr>
            <a:spLocks noGrp="1" noRot="1" noChangeAspect="1" noChangeArrowheads="1" noTextEdit="1"/>
          </p:cNvSpPr>
          <p:nvPr>
            <p:ph type="sldImg"/>
          </p:nvPr>
        </p:nvSpPr>
        <p:spPr>
          <a:ln/>
        </p:spPr>
      </p:sp>
      <p:sp>
        <p:nvSpPr>
          <p:cNvPr id="354307"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3"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A308827-5C8E-0840-8D57-905ACB571C18}" type="slidenum">
              <a:rPr lang="en-US" sz="1200">
                <a:latin typeface="Times New Roman" charset="0"/>
              </a:rPr>
              <a:pPr eaLnBrk="1" hangingPunct="1"/>
              <a:t>167</a:t>
            </a:fld>
            <a:endParaRPr lang="en-US" sz="1200">
              <a:latin typeface="Times New Roman" charset="0"/>
            </a:endParaRPr>
          </a:p>
        </p:txBody>
      </p:sp>
      <p:sp>
        <p:nvSpPr>
          <p:cNvPr id="356354" name="Rectangle 2"/>
          <p:cNvSpPr>
            <a:spLocks noGrp="1" noRot="1" noChangeAspect="1" noChangeArrowheads="1" noTextEdit="1"/>
          </p:cNvSpPr>
          <p:nvPr>
            <p:ph type="sldImg"/>
          </p:nvPr>
        </p:nvSpPr>
        <p:spPr>
          <a:xfrm>
            <a:off x="1117600" y="703263"/>
            <a:ext cx="4700588" cy="3525837"/>
          </a:xfrm>
          <a:ln/>
        </p:spPr>
      </p:sp>
      <p:sp>
        <p:nvSpPr>
          <p:cNvPr id="356355" name="Rectangle 3"/>
          <p:cNvSpPr>
            <a:spLocks noGrp="1" noChangeArrowheads="1"/>
          </p:cNvSpPr>
          <p:nvPr>
            <p:ph type="body" idx="1"/>
          </p:nvPr>
        </p:nvSpPr>
        <p:spPr>
          <a:xfrm>
            <a:off x="922338" y="4462463"/>
            <a:ext cx="5089525" cy="4230687"/>
          </a:xfrm>
          <a:noFill/>
        </p:spPr>
        <p:txBody>
          <a:bodyPr/>
          <a:lstStyle/>
          <a:p>
            <a:pPr eaLnBrk="1" hangingPunct="1"/>
            <a:endParaRPr lang="en-US">
              <a:latin typeface="Times New Roman" charset="0"/>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1"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028D1C5-9DE4-C448-88E5-F7037FF10E03}" type="slidenum">
              <a:rPr lang="en-US" sz="1200">
                <a:latin typeface="Times New Roman" charset="0"/>
              </a:rPr>
              <a:pPr eaLnBrk="1" hangingPunct="1"/>
              <a:t>168</a:t>
            </a:fld>
            <a:endParaRPr lang="en-US" sz="1200">
              <a:latin typeface="Times New Roman" charset="0"/>
            </a:endParaRPr>
          </a:p>
        </p:txBody>
      </p:sp>
      <p:sp>
        <p:nvSpPr>
          <p:cNvPr id="358402" name="Rectangle 2"/>
          <p:cNvSpPr>
            <a:spLocks noGrp="1" noRot="1" noChangeAspect="1" noChangeArrowheads="1" noTextEdit="1"/>
          </p:cNvSpPr>
          <p:nvPr>
            <p:ph type="sldImg"/>
          </p:nvPr>
        </p:nvSpPr>
        <p:spPr>
          <a:ln/>
        </p:spPr>
      </p:sp>
      <p:sp>
        <p:nvSpPr>
          <p:cNvPr id="358403"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49"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37863E1-D1FF-DD4E-BE4A-C1E05192F347}" type="slidenum">
              <a:rPr lang="en-US" sz="1200">
                <a:latin typeface="Times New Roman" charset="0"/>
              </a:rPr>
              <a:pPr eaLnBrk="1" hangingPunct="1"/>
              <a:t>169</a:t>
            </a:fld>
            <a:endParaRPr lang="en-US" sz="1200">
              <a:latin typeface="Times New Roman" charset="0"/>
            </a:endParaRPr>
          </a:p>
        </p:txBody>
      </p:sp>
      <p:sp>
        <p:nvSpPr>
          <p:cNvPr id="360450" name="Rectangle 2"/>
          <p:cNvSpPr>
            <a:spLocks noGrp="1" noRot="1" noChangeAspect="1" noChangeArrowheads="1" noTextEdit="1"/>
          </p:cNvSpPr>
          <p:nvPr>
            <p:ph type="sldImg"/>
          </p:nvPr>
        </p:nvSpPr>
        <p:spPr>
          <a:ln/>
        </p:spPr>
      </p:sp>
      <p:sp>
        <p:nvSpPr>
          <p:cNvPr id="360451"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txBox="1">
            <a:spLocks noGrp="1" noChangeArrowheads="1"/>
          </p:cNvSpPr>
          <p:nvPr/>
        </p:nvSpPr>
        <p:spPr bwMode="auto">
          <a:xfrm>
            <a:off x="3930650" y="8926513"/>
            <a:ext cx="300355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93" tIns="46648" rIns="93293" bIns="46648" anchor="b"/>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fld id="{213E126F-0E8F-734F-BE29-9488669D7E91}" type="slidenum">
              <a:rPr lang="en-US" sz="1200">
                <a:latin typeface="Times New Roman" charset="0"/>
              </a:rPr>
              <a:pPr algn="r" eaLnBrk="1" hangingPunct="1"/>
              <a:t>17</a:t>
            </a:fld>
            <a:endParaRPr lang="en-US" sz="1200">
              <a:latin typeface="Times New Roman" charset="0"/>
            </a:endParaRPr>
          </a:p>
        </p:txBody>
      </p:sp>
      <p:sp>
        <p:nvSpPr>
          <p:cNvPr id="40962" name="Rectangle 2"/>
          <p:cNvSpPr>
            <a:spLocks noGrp="1" noRot="1" noChangeAspect="1" noChangeArrowheads="1" noTextEdit="1"/>
          </p:cNvSpPr>
          <p:nvPr>
            <p:ph type="sldImg"/>
          </p:nvPr>
        </p:nvSpPr>
        <p:spPr>
          <a:xfrm>
            <a:off x="1117600" y="703263"/>
            <a:ext cx="4700588" cy="3525837"/>
          </a:xfrm>
          <a:ln/>
        </p:spPr>
      </p:sp>
      <p:sp>
        <p:nvSpPr>
          <p:cNvPr id="40963" name="Rectangle 3"/>
          <p:cNvSpPr>
            <a:spLocks noGrp="1" noChangeArrowheads="1"/>
          </p:cNvSpPr>
          <p:nvPr>
            <p:ph type="body" idx="1"/>
          </p:nvPr>
        </p:nvSpPr>
        <p:spPr>
          <a:xfrm>
            <a:off x="922338" y="4462463"/>
            <a:ext cx="5089525" cy="4230687"/>
          </a:xfrm>
          <a:noFill/>
        </p:spPr>
        <p:txBody>
          <a:bodyPr/>
          <a:lstStyle/>
          <a:p>
            <a:pPr eaLnBrk="1" hangingPunct="1"/>
            <a:endParaRPr lang="en-US">
              <a:latin typeface="Times New Roman" charset="0"/>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7"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9960F3-E931-2D4F-B6E9-262C223E2EE9}" type="slidenum">
              <a:rPr lang="en-US" sz="1200">
                <a:latin typeface="Times New Roman" charset="0"/>
              </a:rPr>
              <a:pPr eaLnBrk="1" hangingPunct="1"/>
              <a:t>170</a:t>
            </a:fld>
            <a:endParaRPr lang="en-US" sz="1200">
              <a:latin typeface="Times New Roman" charset="0"/>
            </a:endParaRPr>
          </a:p>
        </p:txBody>
      </p:sp>
      <p:sp>
        <p:nvSpPr>
          <p:cNvPr id="362498" name="Rectangle 2"/>
          <p:cNvSpPr>
            <a:spLocks noGrp="1" noRot="1" noChangeAspect="1" noChangeArrowheads="1" noTextEdit="1"/>
          </p:cNvSpPr>
          <p:nvPr>
            <p:ph type="sldImg"/>
          </p:nvPr>
        </p:nvSpPr>
        <p:spPr>
          <a:ln/>
        </p:spPr>
      </p:sp>
      <p:sp>
        <p:nvSpPr>
          <p:cNvPr id="362499"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5"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09C1906-87B2-E748-B632-E8A6C8FECC5D}" type="slidenum">
              <a:rPr lang="en-US" sz="1200">
                <a:latin typeface="Times New Roman" charset="0"/>
              </a:rPr>
              <a:pPr eaLnBrk="1" hangingPunct="1"/>
              <a:t>171</a:t>
            </a:fld>
            <a:endParaRPr lang="en-US" sz="1200">
              <a:latin typeface="Times New Roman" charset="0"/>
            </a:endParaRPr>
          </a:p>
        </p:txBody>
      </p:sp>
      <p:sp>
        <p:nvSpPr>
          <p:cNvPr id="364546" name="Rectangle 2"/>
          <p:cNvSpPr>
            <a:spLocks noGrp="1" noRot="1" noChangeAspect="1" noChangeArrowheads="1" noTextEdit="1"/>
          </p:cNvSpPr>
          <p:nvPr>
            <p:ph type="sldImg"/>
          </p:nvPr>
        </p:nvSpPr>
        <p:spPr>
          <a:ln/>
        </p:spPr>
      </p:sp>
      <p:sp>
        <p:nvSpPr>
          <p:cNvPr id="364547"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3" name="Rectangle 2"/>
          <p:cNvSpPr>
            <a:spLocks noGrp="1" noRot="1" noChangeAspect="1" noChangeArrowheads="1" noTextEdit="1"/>
          </p:cNvSpPr>
          <p:nvPr>
            <p:ph type="sldImg"/>
          </p:nvPr>
        </p:nvSpPr>
        <p:spPr>
          <a:xfrm>
            <a:off x="1143000" y="731838"/>
            <a:ext cx="4656138" cy="3492500"/>
          </a:xfrm>
          <a:ln/>
        </p:spPr>
      </p:sp>
      <p:sp>
        <p:nvSpPr>
          <p:cNvPr id="366594" name="Rectangle 3"/>
          <p:cNvSpPr>
            <a:spLocks noGrp="1" noChangeArrowheads="1"/>
          </p:cNvSpPr>
          <p:nvPr>
            <p:ph type="body" idx="1"/>
          </p:nvPr>
        </p:nvSpPr>
        <p:spPr>
          <a:xfrm>
            <a:off x="1155700" y="4437063"/>
            <a:ext cx="4622800" cy="4043362"/>
          </a:xfrm>
          <a:noFill/>
        </p:spPr>
        <p:txBody>
          <a:bodyPr lIns="93058" tIns="46528" rIns="93058" bIns="46528"/>
          <a:lstStyle/>
          <a:p>
            <a:pPr defTabSz="920750"/>
            <a:endParaRPr lang="en-US">
              <a:latin typeface="Times New Roman" charset="0"/>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1" name="Rectangle 2"/>
          <p:cNvSpPr>
            <a:spLocks noGrp="1" noRot="1" noChangeAspect="1" noChangeArrowheads="1" noTextEdit="1"/>
          </p:cNvSpPr>
          <p:nvPr>
            <p:ph type="sldImg"/>
          </p:nvPr>
        </p:nvSpPr>
        <p:spPr>
          <a:xfrm>
            <a:off x="1143000" y="731838"/>
            <a:ext cx="4656138" cy="3492500"/>
          </a:xfrm>
          <a:ln/>
        </p:spPr>
      </p:sp>
      <p:sp>
        <p:nvSpPr>
          <p:cNvPr id="368642" name="Rectangle 3"/>
          <p:cNvSpPr>
            <a:spLocks noGrp="1" noChangeArrowheads="1"/>
          </p:cNvSpPr>
          <p:nvPr>
            <p:ph type="body" idx="1"/>
          </p:nvPr>
        </p:nvSpPr>
        <p:spPr>
          <a:xfrm>
            <a:off x="1155700" y="4437063"/>
            <a:ext cx="4622800" cy="4043362"/>
          </a:xfrm>
          <a:noFill/>
        </p:spPr>
        <p:txBody>
          <a:bodyPr lIns="93058" tIns="46528" rIns="93058" bIns="46528"/>
          <a:lstStyle/>
          <a:p>
            <a:pPr defTabSz="920750"/>
            <a:endParaRPr lang="en-US">
              <a:latin typeface="Times New Roman" charset="0"/>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89" name="Rectangle 2"/>
          <p:cNvSpPr>
            <a:spLocks noGrp="1" noRot="1" noChangeAspect="1" noChangeArrowheads="1" noTextEdit="1"/>
          </p:cNvSpPr>
          <p:nvPr>
            <p:ph type="sldImg"/>
          </p:nvPr>
        </p:nvSpPr>
        <p:spPr>
          <a:ln/>
        </p:spPr>
      </p:sp>
      <p:sp>
        <p:nvSpPr>
          <p:cNvPr id="370690" name="Rectangle 3"/>
          <p:cNvSpPr>
            <a:spLocks noGrp="1" noChangeArrowheads="1"/>
          </p:cNvSpPr>
          <p:nvPr>
            <p:ph type="body" idx="1"/>
          </p:nvPr>
        </p:nvSpPr>
        <p:spPr>
          <a:noFill/>
        </p:spPr>
        <p:txBody>
          <a:bodyPr/>
          <a:lstStyle/>
          <a:p>
            <a:endParaRPr lang="en-US">
              <a:latin typeface="Times New Roman" charset="0"/>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7" name="Rectangle 2"/>
          <p:cNvSpPr>
            <a:spLocks noGrp="1" noRot="1" noChangeAspect="1" noChangeArrowheads="1" noTextEdit="1"/>
          </p:cNvSpPr>
          <p:nvPr>
            <p:ph type="sldImg"/>
          </p:nvPr>
        </p:nvSpPr>
        <p:spPr>
          <a:ln/>
        </p:spPr>
      </p:sp>
      <p:sp>
        <p:nvSpPr>
          <p:cNvPr id="372738" name="Rectangle 3"/>
          <p:cNvSpPr>
            <a:spLocks noGrp="1" noChangeArrowheads="1"/>
          </p:cNvSpPr>
          <p:nvPr>
            <p:ph type="body" idx="1"/>
          </p:nvPr>
        </p:nvSpPr>
        <p:spPr>
          <a:noFill/>
        </p:spPr>
        <p:txBody>
          <a:bodyPr/>
          <a:lstStyle/>
          <a:p>
            <a:endParaRPr lang="en-US">
              <a:latin typeface="Times New Roman" charset="0"/>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5" name="Rectangle 2"/>
          <p:cNvSpPr>
            <a:spLocks noGrp="1" noRot="1" noChangeAspect="1" noChangeArrowheads="1" noTextEdit="1"/>
          </p:cNvSpPr>
          <p:nvPr>
            <p:ph type="sldImg"/>
          </p:nvPr>
        </p:nvSpPr>
        <p:spPr>
          <a:ln/>
        </p:spPr>
      </p:sp>
      <p:sp>
        <p:nvSpPr>
          <p:cNvPr id="374786" name="Rectangle 3"/>
          <p:cNvSpPr>
            <a:spLocks noGrp="1" noChangeArrowheads="1"/>
          </p:cNvSpPr>
          <p:nvPr>
            <p:ph type="body" idx="1"/>
          </p:nvPr>
        </p:nvSpPr>
        <p:spPr>
          <a:noFill/>
        </p:spPr>
        <p:txBody>
          <a:bodyPr/>
          <a:lstStyle/>
          <a:p>
            <a:endParaRPr lang="en-US">
              <a:latin typeface="Times New Roman" charset="0"/>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3" name="Rectangle 2"/>
          <p:cNvSpPr>
            <a:spLocks noGrp="1" noRot="1" noChangeAspect="1" noChangeArrowheads="1" noTextEdit="1"/>
          </p:cNvSpPr>
          <p:nvPr>
            <p:ph type="sldImg"/>
          </p:nvPr>
        </p:nvSpPr>
        <p:spPr>
          <a:ln/>
        </p:spPr>
      </p:sp>
      <p:sp>
        <p:nvSpPr>
          <p:cNvPr id="376834" name="Rectangle 3"/>
          <p:cNvSpPr>
            <a:spLocks noGrp="1" noChangeArrowheads="1"/>
          </p:cNvSpPr>
          <p:nvPr>
            <p:ph type="body" idx="1"/>
          </p:nvPr>
        </p:nvSpPr>
        <p:spPr>
          <a:noFill/>
        </p:spPr>
        <p:txBody>
          <a:bodyPr/>
          <a:lstStyle/>
          <a:p>
            <a:endParaRPr lang="en-US">
              <a:latin typeface="Times New Roman" charset="0"/>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1" name="Rectangle 2"/>
          <p:cNvSpPr>
            <a:spLocks noGrp="1" noRot="1" noChangeAspect="1" noChangeArrowheads="1" noTextEdit="1"/>
          </p:cNvSpPr>
          <p:nvPr>
            <p:ph type="sldImg"/>
          </p:nvPr>
        </p:nvSpPr>
        <p:spPr>
          <a:ln/>
        </p:spPr>
      </p:sp>
      <p:sp>
        <p:nvSpPr>
          <p:cNvPr id="378882" name="Rectangle 3"/>
          <p:cNvSpPr>
            <a:spLocks noGrp="1" noChangeArrowheads="1"/>
          </p:cNvSpPr>
          <p:nvPr>
            <p:ph type="body" idx="1"/>
          </p:nvPr>
        </p:nvSpPr>
        <p:spPr>
          <a:noFill/>
        </p:spPr>
        <p:txBody>
          <a:bodyPr/>
          <a:lstStyle/>
          <a:p>
            <a:endParaRPr lang="en-US">
              <a:latin typeface="Times New Roman" charset="0"/>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29" name="Rectangle 2"/>
          <p:cNvSpPr>
            <a:spLocks noGrp="1" noRot="1" noChangeAspect="1" noChangeArrowheads="1" noTextEdit="1"/>
          </p:cNvSpPr>
          <p:nvPr>
            <p:ph type="sldImg"/>
          </p:nvPr>
        </p:nvSpPr>
        <p:spPr>
          <a:ln/>
        </p:spPr>
      </p:sp>
      <p:sp>
        <p:nvSpPr>
          <p:cNvPr id="380930" name="Rectangle 3"/>
          <p:cNvSpPr>
            <a:spLocks noGrp="1" noChangeArrowheads="1"/>
          </p:cNvSpPr>
          <p:nvPr>
            <p:ph type="body" idx="1"/>
          </p:nvPr>
        </p:nvSpPr>
        <p:spPr>
          <a:noFill/>
        </p:spPr>
        <p:txBody>
          <a:bodyPr/>
          <a:lstStyle/>
          <a:p>
            <a:endParaRPr lang="en-US">
              <a:latin typeface="Times New Roman"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2DFE87D-1157-4146-9AD1-E3AA3683AAE9}" type="slidenum">
              <a:rPr lang="en-US" sz="1200">
                <a:latin typeface="Times New Roman" charset="0"/>
              </a:rPr>
              <a:pPr eaLnBrk="1" hangingPunct="1"/>
              <a:t>18</a:t>
            </a:fld>
            <a:endParaRPr lang="en-US" sz="1200">
              <a:latin typeface="Times New Roman" charset="0"/>
            </a:endParaRPr>
          </a:p>
        </p:txBody>
      </p:sp>
      <p:sp>
        <p:nvSpPr>
          <p:cNvPr id="43010" name="Rectangle 2"/>
          <p:cNvSpPr>
            <a:spLocks noGrp="1" noRot="1" noChangeAspect="1" noChangeArrowheads="1" noTextEdit="1"/>
          </p:cNvSpPr>
          <p:nvPr>
            <p:ph type="sldImg"/>
          </p:nvPr>
        </p:nvSpPr>
        <p:spPr>
          <a:xfrm>
            <a:off x="1141413" y="711200"/>
            <a:ext cx="4652962" cy="3489325"/>
          </a:xfrm>
          <a:ln w="12700" cap="flat">
            <a:solidFill>
              <a:schemeClr val="tx1"/>
            </a:solidFill>
          </a:ln>
        </p:spPr>
      </p:sp>
      <p:sp>
        <p:nvSpPr>
          <p:cNvPr id="43011" name="Rectangle 3"/>
          <p:cNvSpPr>
            <a:spLocks noGrp="1" noChangeArrowheads="1"/>
          </p:cNvSpPr>
          <p:nvPr>
            <p:ph type="body" idx="1"/>
          </p:nvPr>
        </p:nvSpPr>
        <p:spPr>
          <a:xfrm>
            <a:off x="922338" y="4462463"/>
            <a:ext cx="5089525" cy="4227512"/>
          </a:xfrm>
          <a:noFill/>
        </p:spPr>
        <p:txBody>
          <a:bodyPr lIns="93865" tIns="46933" rIns="93865" bIns="46933"/>
          <a:lstStyle/>
          <a:p>
            <a:pPr eaLnBrk="1" hangingPunct="1"/>
            <a:endParaRPr lang="en-US">
              <a:latin typeface="Times New Roman" charset="0"/>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7" name="Rectangle 2"/>
          <p:cNvSpPr>
            <a:spLocks noGrp="1" noRot="1" noChangeAspect="1" noChangeArrowheads="1" noTextEdit="1"/>
          </p:cNvSpPr>
          <p:nvPr>
            <p:ph type="sldImg"/>
          </p:nvPr>
        </p:nvSpPr>
        <p:spPr>
          <a:ln/>
        </p:spPr>
      </p:sp>
      <p:sp>
        <p:nvSpPr>
          <p:cNvPr id="382978" name="Rectangle 3"/>
          <p:cNvSpPr>
            <a:spLocks noGrp="1" noChangeArrowheads="1"/>
          </p:cNvSpPr>
          <p:nvPr>
            <p:ph type="body" idx="1"/>
          </p:nvPr>
        </p:nvSpPr>
        <p:spPr>
          <a:noFill/>
        </p:spPr>
        <p:txBody>
          <a:bodyPr/>
          <a:lstStyle/>
          <a:p>
            <a:endParaRPr lang="en-US">
              <a:latin typeface="Times New Roman" charset="0"/>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5" name="Rectangle 2"/>
          <p:cNvSpPr>
            <a:spLocks noGrp="1" noRot="1" noChangeAspect="1" noChangeArrowheads="1" noTextEdit="1"/>
          </p:cNvSpPr>
          <p:nvPr>
            <p:ph type="sldImg"/>
          </p:nvPr>
        </p:nvSpPr>
        <p:spPr>
          <a:ln/>
        </p:spPr>
      </p:sp>
      <p:sp>
        <p:nvSpPr>
          <p:cNvPr id="385026" name="Rectangle 3"/>
          <p:cNvSpPr>
            <a:spLocks noGrp="1" noChangeArrowheads="1"/>
          </p:cNvSpPr>
          <p:nvPr>
            <p:ph type="body" idx="1"/>
          </p:nvPr>
        </p:nvSpPr>
        <p:spPr>
          <a:noFill/>
        </p:spPr>
        <p:txBody>
          <a:bodyPr/>
          <a:lstStyle/>
          <a:p>
            <a:endParaRPr lang="en-US">
              <a:latin typeface="Times New Roman" charset="0"/>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3" name="Rectangle 2"/>
          <p:cNvSpPr>
            <a:spLocks noGrp="1" noRot="1" noChangeAspect="1" noChangeArrowheads="1" noTextEdit="1"/>
          </p:cNvSpPr>
          <p:nvPr>
            <p:ph type="sldImg"/>
          </p:nvPr>
        </p:nvSpPr>
        <p:spPr>
          <a:ln/>
        </p:spPr>
      </p:sp>
      <p:sp>
        <p:nvSpPr>
          <p:cNvPr id="387074" name="Rectangle 3"/>
          <p:cNvSpPr>
            <a:spLocks noGrp="1" noChangeArrowheads="1"/>
          </p:cNvSpPr>
          <p:nvPr>
            <p:ph type="body" idx="1"/>
          </p:nvPr>
        </p:nvSpPr>
        <p:spPr>
          <a:noFill/>
        </p:spPr>
        <p:txBody>
          <a:bodyPr/>
          <a:lstStyle/>
          <a:p>
            <a:endParaRPr lang="en-US">
              <a:latin typeface="Times New Roman" charset="0"/>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1" name="Rectangle 2"/>
          <p:cNvSpPr>
            <a:spLocks noGrp="1" noRot="1" noChangeAspect="1" noChangeArrowheads="1" noTextEdit="1"/>
          </p:cNvSpPr>
          <p:nvPr>
            <p:ph type="sldImg"/>
          </p:nvPr>
        </p:nvSpPr>
        <p:spPr>
          <a:ln/>
        </p:spPr>
      </p:sp>
      <p:sp>
        <p:nvSpPr>
          <p:cNvPr id="389122" name="Rectangle 3"/>
          <p:cNvSpPr>
            <a:spLocks noGrp="1" noChangeArrowheads="1"/>
          </p:cNvSpPr>
          <p:nvPr>
            <p:ph type="body" idx="1"/>
          </p:nvPr>
        </p:nvSpPr>
        <p:spPr>
          <a:noFill/>
        </p:spPr>
        <p:txBody>
          <a:bodyPr/>
          <a:lstStyle/>
          <a:p>
            <a:endParaRPr lang="en-US">
              <a:latin typeface="Times New Roman" charset="0"/>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69" name="Rectangle 2"/>
          <p:cNvSpPr>
            <a:spLocks noGrp="1" noRot="1" noChangeAspect="1" noChangeArrowheads="1" noTextEdit="1"/>
          </p:cNvSpPr>
          <p:nvPr>
            <p:ph type="sldImg"/>
          </p:nvPr>
        </p:nvSpPr>
        <p:spPr>
          <a:ln/>
        </p:spPr>
      </p:sp>
      <p:sp>
        <p:nvSpPr>
          <p:cNvPr id="391170" name="Rectangle 3"/>
          <p:cNvSpPr>
            <a:spLocks noGrp="1" noChangeArrowheads="1"/>
          </p:cNvSpPr>
          <p:nvPr>
            <p:ph type="body" idx="1"/>
          </p:nvPr>
        </p:nvSpPr>
        <p:spPr>
          <a:noFill/>
        </p:spPr>
        <p:txBody>
          <a:bodyPr/>
          <a:lstStyle/>
          <a:p>
            <a:endParaRPr lang="en-US">
              <a:latin typeface="Times New Roman" charset="0"/>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7" name="Rectangle 2"/>
          <p:cNvSpPr>
            <a:spLocks noGrp="1" noRot="1" noChangeAspect="1" noChangeArrowheads="1" noTextEdit="1"/>
          </p:cNvSpPr>
          <p:nvPr>
            <p:ph type="sldImg"/>
          </p:nvPr>
        </p:nvSpPr>
        <p:spPr>
          <a:ln/>
        </p:spPr>
      </p:sp>
      <p:sp>
        <p:nvSpPr>
          <p:cNvPr id="393218" name="Rectangle 3"/>
          <p:cNvSpPr>
            <a:spLocks noGrp="1" noChangeArrowheads="1"/>
          </p:cNvSpPr>
          <p:nvPr>
            <p:ph type="body" idx="1"/>
          </p:nvPr>
        </p:nvSpPr>
        <p:spPr>
          <a:noFill/>
        </p:spPr>
        <p:txBody>
          <a:bodyPr/>
          <a:lstStyle/>
          <a:p>
            <a:endParaRPr lang="en-US">
              <a:latin typeface="Times New Roman" charset="0"/>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5" name="Rectangle 2"/>
          <p:cNvSpPr>
            <a:spLocks noGrp="1" noRot="1" noChangeAspect="1" noChangeArrowheads="1" noTextEdit="1"/>
          </p:cNvSpPr>
          <p:nvPr>
            <p:ph type="sldImg"/>
          </p:nvPr>
        </p:nvSpPr>
        <p:spPr>
          <a:ln/>
        </p:spPr>
      </p:sp>
      <p:sp>
        <p:nvSpPr>
          <p:cNvPr id="395266" name="Rectangle 3"/>
          <p:cNvSpPr>
            <a:spLocks noGrp="1" noChangeArrowheads="1"/>
          </p:cNvSpPr>
          <p:nvPr>
            <p:ph type="body" idx="1"/>
          </p:nvPr>
        </p:nvSpPr>
        <p:spPr>
          <a:noFill/>
        </p:spPr>
        <p:txBody>
          <a:bodyPr/>
          <a:lstStyle/>
          <a:p>
            <a:r>
              <a:rPr lang="en-US">
                <a:latin typeface="Times New Roman" charset="0"/>
              </a:rPr>
              <a:t>Various model viewing shortcuts: simply pick a couple and demo them. Customers can refer to these slides later for reference.</a:t>
            </a: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3" name="Rectangle 2"/>
          <p:cNvSpPr>
            <a:spLocks noGrp="1" noRot="1" noChangeAspect="1" noChangeArrowheads="1" noTextEdit="1"/>
          </p:cNvSpPr>
          <p:nvPr>
            <p:ph type="sldImg"/>
          </p:nvPr>
        </p:nvSpPr>
        <p:spPr>
          <a:ln/>
        </p:spPr>
      </p:sp>
      <p:sp>
        <p:nvSpPr>
          <p:cNvPr id="397314" name="Rectangle 3"/>
          <p:cNvSpPr>
            <a:spLocks noGrp="1" noChangeArrowheads="1"/>
          </p:cNvSpPr>
          <p:nvPr>
            <p:ph type="body" idx="1"/>
          </p:nvPr>
        </p:nvSpPr>
        <p:spPr>
          <a:noFill/>
        </p:spPr>
        <p:txBody>
          <a:bodyPr/>
          <a:lstStyle/>
          <a:p>
            <a:r>
              <a:rPr lang="en-US">
                <a:latin typeface="Times New Roman" charset="0"/>
              </a:rPr>
              <a:t>Various block editing shortcuts: simply pick a couple and demo them. Customers can refer to these slides later for reference.</a:t>
            </a:r>
          </a:p>
          <a:p>
            <a:endParaRPr lang="en-US">
              <a:latin typeface="Times New Roman" charset="0"/>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1" name="Rectangle 2"/>
          <p:cNvSpPr>
            <a:spLocks noGrp="1" noRot="1" noChangeAspect="1" noChangeArrowheads="1" noTextEdit="1"/>
          </p:cNvSpPr>
          <p:nvPr>
            <p:ph type="sldImg"/>
          </p:nvPr>
        </p:nvSpPr>
        <p:spPr>
          <a:ln/>
        </p:spPr>
      </p:sp>
      <p:sp>
        <p:nvSpPr>
          <p:cNvPr id="399362" name="Rectangle 3"/>
          <p:cNvSpPr>
            <a:spLocks noGrp="1" noChangeArrowheads="1"/>
          </p:cNvSpPr>
          <p:nvPr>
            <p:ph type="body" idx="1"/>
          </p:nvPr>
        </p:nvSpPr>
        <p:spPr>
          <a:noFill/>
        </p:spPr>
        <p:txBody>
          <a:bodyPr/>
          <a:lstStyle/>
          <a:p>
            <a:r>
              <a:rPr lang="en-US">
                <a:latin typeface="Times New Roman" charset="0"/>
              </a:rPr>
              <a:t>Various line editing shortcuts: simply pick a couple and demo them. Customers can refer to these slides later for reference.</a:t>
            </a:r>
          </a:p>
          <a:p>
            <a:endParaRPr lang="en-US">
              <a:latin typeface="Times New Roman" charset="0"/>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09" name="Rectangle 2"/>
          <p:cNvSpPr>
            <a:spLocks noGrp="1" noRot="1" noChangeAspect="1" noChangeArrowheads="1" noTextEdit="1"/>
          </p:cNvSpPr>
          <p:nvPr>
            <p:ph type="sldImg"/>
          </p:nvPr>
        </p:nvSpPr>
        <p:spPr>
          <a:ln/>
        </p:spPr>
      </p:sp>
      <p:sp>
        <p:nvSpPr>
          <p:cNvPr id="401410" name="Rectangle 3"/>
          <p:cNvSpPr>
            <a:spLocks noGrp="1" noChangeArrowheads="1"/>
          </p:cNvSpPr>
          <p:nvPr>
            <p:ph type="body" idx="1"/>
          </p:nvPr>
        </p:nvSpPr>
        <p:spPr>
          <a:noFill/>
        </p:spPr>
        <p:txBody>
          <a:bodyPr/>
          <a:lstStyle/>
          <a:p>
            <a:r>
              <a:rPr lang="en-US">
                <a:latin typeface="Times New Roman" charset="0"/>
              </a:rPr>
              <a:t>Various signal labeling shortcuts: simply pick a couple and demo them. Customers can refer to these slides later for reference.</a:t>
            </a:r>
          </a:p>
          <a:p>
            <a:endParaRPr lang="en-US">
              <a:latin typeface="Times New Roman"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Rot="1" noChangeAspect="1" noChangeArrowheads="1" noTextEdit="1"/>
          </p:cNvSpPr>
          <p:nvPr>
            <p:ph type="sldImg"/>
          </p:nvPr>
        </p:nvSpPr>
        <p:spPr>
          <a:xfrm>
            <a:off x="1119188" y="704850"/>
            <a:ext cx="4697412" cy="3522663"/>
          </a:xfrm>
          <a:ln/>
        </p:spPr>
      </p:sp>
      <p:sp>
        <p:nvSpPr>
          <p:cNvPr id="45058" name="Rectangle 3"/>
          <p:cNvSpPr>
            <a:spLocks noGrp="1" noChangeArrowheads="1"/>
          </p:cNvSpPr>
          <p:nvPr>
            <p:ph type="body" idx="1"/>
          </p:nvPr>
        </p:nvSpPr>
        <p:spPr>
          <a:xfrm>
            <a:off x="922338" y="4462463"/>
            <a:ext cx="5089525" cy="4229100"/>
          </a:xfrm>
          <a:noFill/>
        </p:spPr>
        <p:txBody>
          <a:bodyPr/>
          <a:lstStyle/>
          <a:p>
            <a:endParaRPr lang="en-US" altLang="zh-TW">
              <a:latin typeface="Times New Roman" charset="0"/>
              <a:ea typeface="PMingLiU" charset="0"/>
              <a:cs typeface="PMingLiU" charset="0"/>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7" name="Rectangle 2"/>
          <p:cNvSpPr>
            <a:spLocks noGrp="1" noRot="1" noChangeAspect="1" noChangeArrowheads="1" noTextEdit="1"/>
          </p:cNvSpPr>
          <p:nvPr>
            <p:ph type="sldImg"/>
          </p:nvPr>
        </p:nvSpPr>
        <p:spPr>
          <a:ln/>
        </p:spPr>
      </p:sp>
      <p:sp>
        <p:nvSpPr>
          <p:cNvPr id="403458" name="Rectangle 3"/>
          <p:cNvSpPr>
            <a:spLocks noGrp="1" noChangeArrowheads="1"/>
          </p:cNvSpPr>
          <p:nvPr>
            <p:ph type="body" idx="1"/>
          </p:nvPr>
        </p:nvSpPr>
        <p:spPr>
          <a:noFill/>
        </p:spPr>
        <p:txBody>
          <a:bodyPr/>
          <a:lstStyle/>
          <a:p>
            <a:r>
              <a:rPr lang="en-US">
                <a:latin typeface="Times New Roman" charset="0"/>
              </a:rPr>
              <a:t>Various annotation editing shortcuts: simply pick a couple and demo them. Customers can refer to these slides later for reference.</a:t>
            </a:r>
          </a:p>
          <a:p>
            <a:r>
              <a:rPr lang="en-US">
                <a:latin typeface="Times New Roman" charset="0"/>
              </a:rPr>
              <a:t>- Also demonstrate creating a new annotation.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C626686-E2B7-B848-B6A5-1614CD624075}" type="slidenum">
              <a:rPr lang="en-US" sz="1200">
                <a:latin typeface="Times New Roman" charset="0"/>
              </a:rPr>
              <a:pPr eaLnBrk="1" hangingPunct="1"/>
              <a:t>2</a:t>
            </a:fld>
            <a:endParaRPr lang="en-US" sz="1200">
              <a:latin typeface="Times New Roman" charset="0"/>
            </a:endParaRPr>
          </a:p>
        </p:txBody>
      </p:sp>
      <p:sp>
        <p:nvSpPr>
          <p:cNvPr id="10242" name="Rectangle 2"/>
          <p:cNvSpPr>
            <a:spLocks noGrp="1" noRot="1" noChangeAspect="1" noChangeArrowheads="1" noTextEdit="1"/>
          </p:cNvSpPr>
          <p:nvPr>
            <p:ph type="sldImg"/>
          </p:nvPr>
        </p:nvSpPr>
        <p:spPr>
          <a:xfrm>
            <a:off x="1143000" y="731838"/>
            <a:ext cx="4656138" cy="3492500"/>
          </a:xfrm>
          <a:ln/>
        </p:spPr>
      </p:sp>
      <p:sp>
        <p:nvSpPr>
          <p:cNvPr id="10243" name="Rectangle 3"/>
          <p:cNvSpPr>
            <a:spLocks noGrp="1" noChangeArrowheads="1"/>
          </p:cNvSpPr>
          <p:nvPr>
            <p:ph type="body" idx="1"/>
          </p:nvPr>
        </p:nvSpPr>
        <p:spPr>
          <a:xfrm>
            <a:off x="1154113" y="4435475"/>
            <a:ext cx="4625975" cy="4046538"/>
          </a:xfrm>
          <a:noFill/>
        </p:spPr>
        <p:txBody>
          <a:bodyPr lIns="91258" tIns="45630" rIns="91258" bIns="45630"/>
          <a:lstStyle/>
          <a:p>
            <a:pPr eaLnBrk="1" hangingPunct="1"/>
            <a:endParaRPr lang="en-US">
              <a:latin typeface="Times New Roman"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txBox="1">
            <a:spLocks noGrp="1" noChangeArrowheads="1"/>
          </p:cNvSpPr>
          <p:nvPr/>
        </p:nvSpPr>
        <p:spPr bwMode="auto">
          <a:xfrm>
            <a:off x="3930650" y="8926513"/>
            <a:ext cx="300355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93" tIns="46648" rIns="93293" bIns="46648" anchor="b"/>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fld id="{91316BC8-BEAD-5240-82E2-F02973CA1FE0}" type="slidenum">
              <a:rPr lang="en-US" sz="1200">
                <a:latin typeface="Times New Roman" charset="0"/>
              </a:rPr>
              <a:pPr algn="r" eaLnBrk="1" hangingPunct="1"/>
              <a:t>20</a:t>
            </a:fld>
            <a:endParaRPr lang="en-US" sz="1200">
              <a:latin typeface="Times New Roman" charset="0"/>
            </a:endParaRPr>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Rot="1" noChangeAspect="1" noChangeArrowheads="1" noTextEdit="1"/>
          </p:cNvSpPr>
          <p:nvPr>
            <p:ph type="sldImg"/>
          </p:nvPr>
        </p:nvSpPr>
        <p:spPr>
          <a:ln/>
        </p:spPr>
      </p:sp>
      <p:sp>
        <p:nvSpPr>
          <p:cNvPr id="49154" name="Rectangle 3"/>
          <p:cNvSpPr>
            <a:spLocks noGrp="1" noChangeArrowheads="1"/>
          </p:cNvSpPr>
          <p:nvPr>
            <p:ph type="body" idx="1"/>
          </p:nvPr>
        </p:nvSpPr>
        <p:spPr>
          <a:noFill/>
        </p:spPr>
        <p:txBody>
          <a:bodyPr/>
          <a:lstStyle/>
          <a:p>
            <a:r>
              <a:rPr lang="en-US">
                <a:latin typeface="Times New Roman" charset="0"/>
              </a:rPr>
              <a:t>Typically we support up to the version before the latest version of MATLAB:</a:t>
            </a:r>
          </a:p>
          <a:p>
            <a:pPr>
              <a:buFontTx/>
              <a:buChar char="-"/>
            </a:pPr>
            <a:r>
              <a:rPr lang="en-US">
                <a:latin typeface="Times New Roman" charset="0"/>
              </a:rPr>
              <a:t>For example, 2008b is the latest, so we support up to 2008a</a:t>
            </a:r>
          </a:p>
          <a:p>
            <a:pPr>
              <a:buFontTx/>
              <a:buChar char="-"/>
            </a:pPr>
            <a:r>
              <a:rPr lang="en-US">
                <a:latin typeface="Times New Roman" charset="0"/>
              </a:rPr>
              <a:t>Also we support previous three or four versions (~1-2 years worth) of MATLAB</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Rot="1" noChangeAspect="1" noChangeArrowheads="1" noTextEdit="1"/>
          </p:cNvSpPr>
          <p:nvPr>
            <p:ph type="sldImg"/>
          </p:nvPr>
        </p:nvSpPr>
        <p:spPr>
          <a:ln/>
        </p:spPr>
      </p:sp>
      <p:sp>
        <p:nvSpPr>
          <p:cNvPr id="51202" name="Rectangle 3"/>
          <p:cNvSpPr>
            <a:spLocks noGrp="1" noChangeArrowheads="1"/>
          </p:cNvSpPr>
          <p:nvPr>
            <p:ph type="body" idx="1"/>
          </p:nvPr>
        </p:nvSpPr>
        <p:spPr>
          <a:noFill/>
        </p:spPr>
        <p:txBody>
          <a:bodyPr/>
          <a:lstStyle/>
          <a:p>
            <a:endParaRPr lang="en-US">
              <a:latin typeface="Times New Roman"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Rot="1" noChangeAspect="1" noChangeArrowheads="1" noTextEdit="1"/>
          </p:cNvSpPr>
          <p:nvPr>
            <p:ph type="sldImg"/>
          </p:nvPr>
        </p:nvSpPr>
        <p:spPr>
          <a:ln/>
        </p:spPr>
      </p:sp>
      <p:sp>
        <p:nvSpPr>
          <p:cNvPr id="53250" name="Rectangle 3"/>
          <p:cNvSpPr>
            <a:spLocks noGrp="1" noChangeArrowheads="1"/>
          </p:cNvSpPr>
          <p:nvPr>
            <p:ph type="body" idx="1"/>
          </p:nvPr>
        </p:nvSpPr>
        <p:spPr>
          <a:noFill/>
        </p:spPr>
        <p:txBody>
          <a:bodyPr/>
          <a:lstStyle/>
          <a:p>
            <a:endParaRPr lang="en-US">
              <a:latin typeface="Times New Roman"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Rot="1" noChangeAspect="1" noChangeArrowheads="1" noTextEdit="1"/>
          </p:cNvSpPr>
          <p:nvPr>
            <p:ph type="sldImg"/>
          </p:nvPr>
        </p:nvSpPr>
        <p:spPr>
          <a:ln/>
        </p:spPr>
      </p:sp>
      <p:sp>
        <p:nvSpPr>
          <p:cNvPr id="55298" name="Rectangle 3"/>
          <p:cNvSpPr>
            <a:spLocks noGrp="1" noChangeArrowheads="1"/>
          </p:cNvSpPr>
          <p:nvPr>
            <p:ph type="body" idx="1"/>
          </p:nvPr>
        </p:nvSpPr>
        <p:spPr>
          <a:noFill/>
        </p:spPr>
        <p:txBody>
          <a:bodyPr/>
          <a:lstStyle/>
          <a:p>
            <a:endParaRPr lang="en-US">
              <a:latin typeface="Times New Roman"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txBox="1">
            <a:spLocks noGrp="1" noChangeArrowheads="1"/>
          </p:cNvSpPr>
          <p:nvPr/>
        </p:nvSpPr>
        <p:spPr bwMode="auto">
          <a:xfrm>
            <a:off x="3930650" y="8926513"/>
            <a:ext cx="300355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93" tIns="46648" rIns="93293" bIns="46648" anchor="b"/>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fld id="{ADB8BD61-7C99-D845-BDC0-45049E503191}" type="slidenum">
              <a:rPr lang="en-US" sz="1200">
                <a:latin typeface="Times New Roman" charset="0"/>
              </a:rPr>
              <a:pPr algn="r" eaLnBrk="1" hangingPunct="1"/>
              <a:t>25</a:t>
            </a:fld>
            <a:endParaRPr lang="en-US" sz="1200">
              <a:latin typeface="Times New Roman" charset="0"/>
            </a:endParaRPr>
          </a:p>
        </p:txBody>
      </p:sp>
      <p:sp>
        <p:nvSpPr>
          <p:cNvPr id="57346" name="Rectangle 2"/>
          <p:cNvSpPr>
            <a:spLocks noGrp="1" noRot="1" noChangeAspect="1" noChangeArrowheads="1" noTextEdit="1"/>
          </p:cNvSpPr>
          <p:nvPr>
            <p:ph type="sldImg"/>
          </p:nvPr>
        </p:nvSpPr>
        <p:spPr>
          <a:xfrm>
            <a:off x="1143000" y="708025"/>
            <a:ext cx="4656138" cy="3492500"/>
          </a:xfrm>
          <a:ln/>
        </p:spPr>
      </p:sp>
      <p:sp>
        <p:nvSpPr>
          <p:cNvPr id="57347" name="Rectangle 3"/>
          <p:cNvSpPr>
            <a:spLocks noGrp="1" noChangeArrowheads="1"/>
          </p:cNvSpPr>
          <p:nvPr>
            <p:ph type="body" idx="1"/>
          </p:nvPr>
        </p:nvSpPr>
        <p:spPr>
          <a:xfrm>
            <a:off x="927100" y="4462463"/>
            <a:ext cx="5080000" cy="4227512"/>
          </a:xfrm>
          <a:noFill/>
        </p:spPr>
        <p:txBody>
          <a:bodyPr lIns="93241" tIns="46623" rIns="93241" bIns="46623"/>
          <a:lstStyle/>
          <a:p>
            <a:pPr eaLnBrk="1" hangingPunct="1"/>
            <a:endParaRPr lang="en-US">
              <a:solidFill>
                <a:srgbClr val="000000"/>
              </a:solidFill>
              <a:latin typeface="Times New Roman"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Rot="1" noChangeAspect="1" noChangeArrowheads="1" noTextEdit="1"/>
          </p:cNvSpPr>
          <p:nvPr>
            <p:ph type="sldImg"/>
          </p:nvPr>
        </p:nvSpPr>
        <p:spPr>
          <a:ln/>
        </p:spPr>
      </p:sp>
      <p:sp>
        <p:nvSpPr>
          <p:cNvPr id="59394" name="Rectangle 3"/>
          <p:cNvSpPr>
            <a:spLocks noGrp="1" noChangeArrowheads="1"/>
          </p:cNvSpPr>
          <p:nvPr>
            <p:ph type="body" idx="1"/>
          </p:nvPr>
        </p:nvSpPr>
        <p:spPr>
          <a:noFill/>
        </p:spPr>
        <p:txBody>
          <a:bodyPr/>
          <a:lstStyle/>
          <a:p>
            <a:endParaRPr lang="en-US">
              <a:latin typeface="Times New Roman"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p:cNvSpPr txBox="1">
            <a:spLocks noGrp="1" noChangeArrowheads="1"/>
          </p:cNvSpPr>
          <p:nvPr/>
        </p:nvSpPr>
        <p:spPr bwMode="auto">
          <a:xfrm>
            <a:off x="3930650" y="8926513"/>
            <a:ext cx="300355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93" tIns="46648" rIns="93293" bIns="46648" anchor="b"/>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fld id="{7186DA93-E0F8-AE43-B522-9C5930EB99CB}" type="slidenum">
              <a:rPr lang="en-US" sz="1200">
                <a:latin typeface="Times New Roman" charset="0"/>
              </a:rPr>
              <a:pPr algn="r" eaLnBrk="1" hangingPunct="1"/>
              <a:t>27</a:t>
            </a:fld>
            <a:endParaRPr lang="en-US" sz="1200">
              <a:latin typeface="Times New Roman" charset="0"/>
            </a:endParaRPr>
          </a:p>
        </p:txBody>
      </p:sp>
      <p:sp>
        <p:nvSpPr>
          <p:cNvPr id="61442" name="Rectangle 2"/>
          <p:cNvSpPr>
            <a:spLocks noGrp="1" noRot="1" noChangeAspect="1" noChangeArrowheads="1" noTextEdit="1"/>
          </p:cNvSpPr>
          <p:nvPr>
            <p:ph type="sldImg"/>
          </p:nvPr>
        </p:nvSpPr>
        <p:spPr>
          <a:xfrm>
            <a:off x="1117600" y="703263"/>
            <a:ext cx="4700588" cy="3525837"/>
          </a:xfrm>
          <a:ln/>
        </p:spPr>
      </p:sp>
      <p:sp>
        <p:nvSpPr>
          <p:cNvPr id="61443" name="Rectangle 3"/>
          <p:cNvSpPr>
            <a:spLocks noGrp="1" noChangeArrowheads="1"/>
          </p:cNvSpPr>
          <p:nvPr>
            <p:ph type="body" idx="1"/>
          </p:nvPr>
        </p:nvSpPr>
        <p:spPr>
          <a:xfrm>
            <a:off x="923925" y="4462463"/>
            <a:ext cx="5086350" cy="4230687"/>
          </a:xfrm>
          <a:noFill/>
        </p:spPr>
        <p:txBody>
          <a:bodyPr lIns="89033" tIns="44516" rIns="89033" bIns="44516"/>
          <a:lstStyle/>
          <a:p>
            <a:pPr eaLnBrk="1" hangingPunct="1"/>
            <a:r>
              <a:rPr lang="en-US">
                <a:latin typeface="Times New Roman" charset="0"/>
              </a:rPr>
              <a:t>MATLAB Command Prompt: where commands are entered and results/errors of commands are displayed</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Rot="1" noChangeAspect="1" noChangeArrowheads="1" noTextEdit="1"/>
          </p:cNvSpPr>
          <p:nvPr>
            <p:ph type="sldImg"/>
          </p:nvPr>
        </p:nvSpPr>
        <p:spPr>
          <a:ln/>
        </p:spPr>
      </p:sp>
      <p:sp>
        <p:nvSpPr>
          <p:cNvPr id="63490" name="Rectangle 3"/>
          <p:cNvSpPr>
            <a:spLocks noGrp="1" noChangeArrowheads="1"/>
          </p:cNvSpPr>
          <p:nvPr>
            <p:ph type="body" idx="1"/>
          </p:nvPr>
        </p:nvSpPr>
        <p:spPr>
          <a:noFill/>
        </p:spPr>
        <p:txBody>
          <a:bodyPr/>
          <a:lstStyle/>
          <a:p>
            <a:endParaRPr lang="en-US">
              <a:latin typeface="Times New Roman"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Rot="1" noChangeAspect="1" noChangeArrowheads="1" noTextEdit="1"/>
          </p:cNvSpPr>
          <p:nvPr>
            <p:ph type="sldImg"/>
          </p:nvPr>
        </p:nvSpPr>
        <p:spPr>
          <a:ln/>
        </p:spPr>
      </p:sp>
      <p:sp>
        <p:nvSpPr>
          <p:cNvPr id="65538" name="Rectangle 3"/>
          <p:cNvSpPr>
            <a:spLocks noGrp="1" noChangeArrowheads="1"/>
          </p:cNvSpPr>
          <p:nvPr>
            <p:ph type="body" idx="1"/>
          </p:nvPr>
        </p:nvSpPr>
        <p:spPr>
          <a:noFill/>
        </p:spPr>
        <p:txBody>
          <a:bodyPr/>
          <a:lstStyle/>
          <a:p>
            <a:endParaRPr lang="en-US">
              <a:latin typeface="Times New Roman"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B03EEDD-C78B-C548-94FA-E4376C31F6E8}" type="slidenum">
              <a:rPr lang="en-US" sz="1200">
                <a:latin typeface="Times New Roman" charset="0"/>
              </a:rPr>
              <a:pPr eaLnBrk="1" hangingPunct="1"/>
              <a:t>3</a:t>
            </a:fld>
            <a:endParaRPr lang="en-US" sz="1200">
              <a:latin typeface="Times New Roman" charset="0"/>
            </a:endParaRPr>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Rot="1" noChangeAspect="1" noChangeArrowheads="1" noTextEdit="1"/>
          </p:cNvSpPr>
          <p:nvPr>
            <p:ph type="sldImg"/>
          </p:nvPr>
        </p:nvSpPr>
        <p:spPr>
          <a:ln/>
        </p:spPr>
      </p:sp>
      <p:sp>
        <p:nvSpPr>
          <p:cNvPr id="67586" name="Rectangle 3"/>
          <p:cNvSpPr>
            <a:spLocks noGrp="1" noChangeArrowheads="1"/>
          </p:cNvSpPr>
          <p:nvPr>
            <p:ph type="body" idx="1"/>
          </p:nvPr>
        </p:nvSpPr>
        <p:spPr>
          <a:noFill/>
        </p:spPr>
        <p:txBody>
          <a:bodyPr/>
          <a:lstStyle/>
          <a:p>
            <a:endParaRPr lang="en-US">
              <a:latin typeface="Times New Roman"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Rot="1" noChangeAspect="1" noChangeArrowheads="1" noTextEdit="1"/>
          </p:cNvSpPr>
          <p:nvPr>
            <p:ph type="sldImg"/>
          </p:nvPr>
        </p:nvSpPr>
        <p:spPr>
          <a:ln/>
        </p:spPr>
      </p:sp>
      <p:sp>
        <p:nvSpPr>
          <p:cNvPr id="69634" name="Rectangle 3"/>
          <p:cNvSpPr>
            <a:spLocks noGrp="1" noChangeArrowheads="1"/>
          </p:cNvSpPr>
          <p:nvPr>
            <p:ph type="body" idx="1"/>
          </p:nvPr>
        </p:nvSpPr>
        <p:spPr>
          <a:noFill/>
        </p:spPr>
        <p:txBody>
          <a:bodyPr/>
          <a:lstStyle/>
          <a:p>
            <a:endParaRPr lang="en-US">
              <a:latin typeface="Times New Roman"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Rot="1" noChangeAspect="1" noChangeArrowheads="1" noTextEdit="1"/>
          </p:cNvSpPr>
          <p:nvPr>
            <p:ph type="sldImg"/>
          </p:nvPr>
        </p:nvSpPr>
        <p:spPr>
          <a:ln/>
        </p:spPr>
      </p:sp>
      <p:sp>
        <p:nvSpPr>
          <p:cNvPr id="71682" name="Rectangle 3"/>
          <p:cNvSpPr>
            <a:spLocks noGrp="1" noChangeArrowheads="1"/>
          </p:cNvSpPr>
          <p:nvPr>
            <p:ph type="body" idx="1"/>
          </p:nvPr>
        </p:nvSpPr>
        <p:spPr>
          <a:noFill/>
        </p:spPr>
        <p:txBody>
          <a:bodyPr/>
          <a:lstStyle/>
          <a:p>
            <a:endParaRPr lang="en-US">
              <a:latin typeface="Times New Roman"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Rot="1" noChangeAspect="1" noChangeArrowheads="1" noTextEdit="1"/>
          </p:cNvSpPr>
          <p:nvPr>
            <p:ph type="sldImg"/>
          </p:nvPr>
        </p:nvSpPr>
        <p:spPr>
          <a:ln/>
        </p:spPr>
      </p:sp>
      <p:sp>
        <p:nvSpPr>
          <p:cNvPr id="73730" name="Rectangle 3"/>
          <p:cNvSpPr>
            <a:spLocks noGrp="1" noChangeArrowheads="1"/>
          </p:cNvSpPr>
          <p:nvPr>
            <p:ph type="body" idx="1"/>
          </p:nvPr>
        </p:nvSpPr>
        <p:spPr>
          <a:noFill/>
        </p:spPr>
        <p:txBody>
          <a:bodyPr/>
          <a:lstStyle/>
          <a:p>
            <a:endParaRPr lang="en-US">
              <a:latin typeface="Times New Roman"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Rot="1" noChangeAspect="1" noChangeArrowheads="1" noTextEdit="1"/>
          </p:cNvSpPr>
          <p:nvPr>
            <p:ph type="sldImg"/>
          </p:nvPr>
        </p:nvSpPr>
        <p:spPr>
          <a:ln/>
        </p:spPr>
      </p:sp>
      <p:sp>
        <p:nvSpPr>
          <p:cNvPr id="75778" name="Rectangle 3"/>
          <p:cNvSpPr>
            <a:spLocks noGrp="1" noChangeArrowheads="1"/>
          </p:cNvSpPr>
          <p:nvPr>
            <p:ph type="body" idx="1"/>
          </p:nvPr>
        </p:nvSpPr>
        <p:spPr>
          <a:noFill/>
        </p:spPr>
        <p:txBody>
          <a:bodyPr/>
          <a:lstStyle/>
          <a:p>
            <a:endParaRPr lang="en-US">
              <a:latin typeface="Times New Roman"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Rot="1" noChangeAspect="1" noChangeArrowheads="1" noTextEdit="1"/>
          </p:cNvSpPr>
          <p:nvPr>
            <p:ph type="sldImg"/>
          </p:nvPr>
        </p:nvSpPr>
        <p:spPr>
          <a:ln/>
        </p:spPr>
      </p:sp>
      <p:sp>
        <p:nvSpPr>
          <p:cNvPr id="77826" name="Rectangle 3"/>
          <p:cNvSpPr>
            <a:spLocks noGrp="1" noChangeArrowheads="1"/>
          </p:cNvSpPr>
          <p:nvPr>
            <p:ph type="body" idx="1"/>
          </p:nvPr>
        </p:nvSpPr>
        <p:spPr>
          <a:noFill/>
        </p:spPr>
        <p:txBody>
          <a:bodyPr/>
          <a:lstStyle/>
          <a:p>
            <a:endParaRPr lang="en-US">
              <a:latin typeface="Times New Roman"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Rot="1" noChangeAspect="1" noChangeArrowheads="1" noTextEdit="1"/>
          </p:cNvSpPr>
          <p:nvPr>
            <p:ph type="sldImg"/>
          </p:nvPr>
        </p:nvSpPr>
        <p:spPr>
          <a:ln/>
        </p:spPr>
      </p:sp>
      <p:sp>
        <p:nvSpPr>
          <p:cNvPr id="79874" name="Rectangle 3"/>
          <p:cNvSpPr>
            <a:spLocks noGrp="1" noChangeArrowheads="1"/>
          </p:cNvSpPr>
          <p:nvPr>
            <p:ph type="body" idx="1"/>
          </p:nvPr>
        </p:nvSpPr>
        <p:spPr>
          <a:noFill/>
        </p:spPr>
        <p:txBody>
          <a:bodyPr/>
          <a:lstStyle/>
          <a:p>
            <a:endParaRPr lang="en-US">
              <a:latin typeface="Times New Roman"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Rot="1" noChangeAspect="1" noChangeArrowheads="1" noTextEdit="1"/>
          </p:cNvSpPr>
          <p:nvPr>
            <p:ph type="sldImg"/>
          </p:nvPr>
        </p:nvSpPr>
        <p:spPr>
          <a:ln/>
        </p:spPr>
      </p:sp>
      <p:sp>
        <p:nvSpPr>
          <p:cNvPr id="81922" name="Rectangle 3"/>
          <p:cNvSpPr>
            <a:spLocks noGrp="1" noChangeArrowheads="1"/>
          </p:cNvSpPr>
          <p:nvPr>
            <p:ph type="body" idx="1"/>
          </p:nvPr>
        </p:nvSpPr>
        <p:spPr>
          <a:noFill/>
        </p:spPr>
        <p:txBody>
          <a:bodyPr/>
          <a:lstStyle/>
          <a:p>
            <a:endParaRPr lang="en-US">
              <a:latin typeface="Times New Roman"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txBox="1">
            <a:spLocks noGrp="1" noChangeArrowheads="1"/>
          </p:cNvSpPr>
          <p:nvPr/>
        </p:nvSpPr>
        <p:spPr bwMode="auto">
          <a:xfrm>
            <a:off x="3930650" y="8926513"/>
            <a:ext cx="300355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93" tIns="46648" rIns="93293" bIns="46648" anchor="b"/>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fld id="{4E2CF651-D7AB-7049-9B27-DB200B8BB621}" type="slidenum">
              <a:rPr lang="en-US" sz="1200">
                <a:latin typeface="Times New Roman" charset="0"/>
              </a:rPr>
              <a:pPr algn="r" eaLnBrk="1" hangingPunct="1"/>
              <a:t>38</a:t>
            </a:fld>
            <a:endParaRPr lang="en-US" sz="1200">
              <a:latin typeface="Times New Roman" charset="0"/>
            </a:endParaRPr>
          </a:p>
        </p:txBody>
      </p:sp>
      <p:sp>
        <p:nvSpPr>
          <p:cNvPr id="83970" name="Rectangle 2"/>
          <p:cNvSpPr>
            <a:spLocks noGrp="1" noRot="1" noChangeAspect="1" noChangeArrowheads="1" noTextEdit="1"/>
          </p:cNvSpPr>
          <p:nvPr>
            <p:ph type="sldImg"/>
          </p:nvPr>
        </p:nvSpPr>
        <p:spPr>
          <a:xfrm>
            <a:off x="1176338" y="728663"/>
            <a:ext cx="4586287" cy="3440112"/>
          </a:xfrm>
          <a:ln w="12700" cap="flat">
            <a:solidFill>
              <a:schemeClr val="tx1"/>
            </a:solidFill>
          </a:ln>
        </p:spPr>
      </p:sp>
      <p:sp>
        <p:nvSpPr>
          <p:cNvPr id="83971" name="Rectangle 3"/>
          <p:cNvSpPr>
            <a:spLocks noGrp="1" noChangeArrowheads="1"/>
          </p:cNvSpPr>
          <p:nvPr>
            <p:ph type="body" idx="1"/>
          </p:nvPr>
        </p:nvSpPr>
        <p:spPr>
          <a:xfrm>
            <a:off x="896938" y="4465638"/>
            <a:ext cx="5140325" cy="4243387"/>
          </a:xfrm>
          <a:noFill/>
        </p:spPr>
        <p:txBody>
          <a:bodyPr lIns="92312" tIns="46157" rIns="92312" bIns="46157"/>
          <a:lstStyle/>
          <a:p>
            <a:pPr eaLnBrk="1" hangingPunct="1"/>
            <a:endParaRPr lang="en-US">
              <a:latin typeface="Times New Roman"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noRot="1" noChangeAspect="1" noChangeArrowheads="1" noTextEdit="1"/>
          </p:cNvSpPr>
          <p:nvPr>
            <p:ph type="sldImg"/>
          </p:nvPr>
        </p:nvSpPr>
        <p:spPr>
          <a:ln/>
        </p:spPr>
      </p:sp>
      <p:sp>
        <p:nvSpPr>
          <p:cNvPr id="86018" name="Rectangle 3"/>
          <p:cNvSpPr>
            <a:spLocks noGrp="1" noChangeArrowheads="1"/>
          </p:cNvSpPr>
          <p:nvPr>
            <p:ph type="body" idx="1"/>
          </p:nvPr>
        </p:nvSpPr>
        <p:spPr>
          <a:noFill/>
        </p:spPr>
        <p:txBody>
          <a:bodyPr/>
          <a:lstStyle/>
          <a:p>
            <a:endParaRPr lang="en-US">
              <a:latin typeface="Times New Roman"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504F1A9-4EF7-AA4D-9A11-4B20065CB477}" type="slidenum">
              <a:rPr lang="en-US" sz="1200">
                <a:latin typeface="Times New Roman" charset="0"/>
              </a:rPr>
              <a:pPr eaLnBrk="1" hangingPunct="1"/>
              <a:t>4</a:t>
            </a:fld>
            <a:endParaRPr lang="en-US" sz="1200">
              <a:latin typeface="Times New Roman" charset="0"/>
            </a:endParaRPr>
          </a:p>
        </p:txBody>
      </p:sp>
      <p:sp>
        <p:nvSpPr>
          <p:cNvPr id="14338" name="Rectangle 2"/>
          <p:cNvSpPr>
            <a:spLocks noGrp="1" noRot="1" noChangeAspect="1" noChangeArrowheads="1" noTextEdit="1"/>
          </p:cNvSpPr>
          <p:nvPr>
            <p:ph type="sldImg"/>
          </p:nvPr>
        </p:nvSpPr>
        <p:spPr>
          <a:ln/>
        </p:spPr>
      </p:sp>
      <p:sp>
        <p:nvSpPr>
          <p:cNvPr id="14339"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Rot="1" noChangeAspect="1" noChangeArrowheads="1" noTextEdit="1"/>
          </p:cNvSpPr>
          <p:nvPr>
            <p:ph type="sldImg"/>
          </p:nvPr>
        </p:nvSpPr>
        <p:spPr>
          <a:ln/>
        </p:spPr>
      </p:sp>
      <p:sp>
        <p:nvSpPr>
          <p:cNvPr id="88066" name="Rectangle 3"/>
          <p:cNvSpPr>
            <a:spLocks noGrp="1" noChangeArrowheads="1"/>
          </p:cNvSpPr>
          <p:nvPr>
            <p:ph type="body" idx="1"/>
          </p:nvPr>
        </p:nvSpPr>
        <p:spPr>
          <a:noFill/>
        </p:spPr>
        <p:txBody>
          <a:bodyPr/>
          <a:lstStyle/>
          <a:p>
            <a:endParaRPr lang="en-US">
              <a:latin typeface="Times New Roman"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p:cNvSpPr>
            <a:spLocks noGrp="1" noRot="1" noChangeAspect="1" noChangeArrowheads="1" noTextEdit="1"/>
          </p:cNvSpPr>
          <p:nvPr>
            <p:ph type="sldImg"/>
          </p:nvPr>
        </p:nvSpPr>
        <p:spPr>
          <a:ln/>
        </p:spPr>
      </p:sp>
      <p:sp>
        <p:nvSpPr>
          <p:cNvPr id="90114" name="Rectangle 3"/>
          <p:cNvSpPr>
            <a:spLocks noGrp="1" noChangeArrowheads="1"/>
          </p:cNvSpPr>
          <p:nvPr>
            <p:ph type="body" idx="1"/>
          </p:nvPr>
        </p:nvSpPr>
        <p:spPr>
          <a:noFill/>
        </p:spPr>
        <p:txBody>
          <a:bodyPr/>
          <a:lstStyle/>
          <a:p>
            <a:endParaRPr lang="en-US">
              <a:latin typeface="Times New Roman"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p:cNvSpPr>
            <a:spLocks noGrp="1" noRot="1" noChangeAspect="1" noChangeArrowheads="1" noTextEdit="1"/>
          </p:cNvSpPr>
          <p:nvPr>
            <p:ph type="sldImg"/>
          </p:nvPr>
        </p:nvSpPr>
        <p:spPr>
          <a:ln/>
        </p:spPr>
      </p:sp>
      <p:sp>
        <p:nvSpPr>
          <p:cNvPr id="92162" name="Rectangle 3"/>
          <p:cNvSpPr>
            <a:spLocks noGrp="1" noChangeArrowheads="1"/>
          </p:cNvSpPr>
          <p:nvPr>
            <p:ph type="body" idx="1"/>
          </p:nvPr>
        </p:nvSpPr>
        <p:spPr>
          <a:noFill/>
        </p:spPr>
        <p:txBody>
          <a:bodyPr/>
          <a:lstStyle/>
          <a:p>
            <a:endParaRPr lang="en-US">
              <a:latin typeface="Times New Roman"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p:cNvSpPr>
            <a:spLocks noGrp="1" noRot="1" noChangeAspect="1" noChangeArrowheads="1" noTextEdit="1"/>
          </p:cNvSpPr>
          <p:nvPr>
            <p:ph type="sldImg"/>
          </p:nvPr>
        </p:nvSpPr>
        <p:spPr>
          <a:ln/>
        </p:spPr>
      </p:sp>
      <p:sp>
        <p:nvSpPr>
          <p:cNvPr id="94210" name="Rectangle 3"/>
          <p:cNvSpPr>
            <a:spLocks noGrp="1" noChangeArrowheads="1"/>
          </p:cNvSpPr>
          <p:nvPr>
            <p:ph type="body" idx="1"/>
          </p:nvPr>
        </p:nvSpPr>
        <p:spPr>
          <a:noFill/>
        </p:spPr>
        <p:txBody>
          <a:bodyPr/>
          <a:lstStyle/>
          <a:p>
            <a:endParaRPr lang="en-US">
              <a:latin typeface="Times New Roman"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p:cNvSpPr>
            <a:spLocks noGrp="1" noRot="1" noChangeAspect="1" noChangeArrowheads="1" noTextEdit="1"/>
          </p:cNvSpPr>
          <p:nvPr>
            <p:ph type="sldImg"/>
          </p:nvPr>
        </p:nvSpPr>
        <p:spPr>
          <a:ln/>
        </p:spPr>
      </p:sp>
      <p:sp>
        <p:nvSpPr>
          <p:cNvPr id="96258" name="Rectangle 3"/>
          <p:cNvSpPr>
            <a:spLocks noGrp="1" noChangeArrowheads="1"/>
          </p:cNvSpPr>
          <p:nvPr>
            <p:ph type="body" idx="1"/>
          </p:nvPr>
        </p:nvSpPr>
        <p:spPr>
          <a:noFill/>
        </p:spPr>
        <p:txBody>
          <a:bodyPr/>
          <a:lstStyle/>
          <a:p>
            <a:endParaRPr lang="en-US">
              <a:latin typeface="Times New Roman"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p:cNvSpPr>
            <a:spLocks noGrp="1" noRot="1" noChangeAspect="1" noChangeArrowheads="1" noTextEdit="1"/>
          </p:cNvSpPr>
          <p:nvPr>
            <p:ph type="sldImg"/>
          </p:nvPr>
        </p:nvSpPr>
        <p:spPr>
          <a:ln/>
        </p:spPr>
      </p:sp>
      <p:sp>
        <p:nvSpPr>
          <p:cNvPr id="98306" name="Rectangle 3"/>
          <p:cNvSpPr>
            <a:spLocks noGrp="1" noChangeArrowheads="1"/>
          </p:cNvSpPr>
          <p:nvPr>
            <p:ph type="body" idx="1"/>
          </p:nvPr>
        </p:nvSpPr>
        <p:spPr>
          <a:noFill/>
        </p:spPr>
        <p:txBody>
          <a:bodyPr/>
          <a:lstStyle/>
          <a:p>
            <a:r>
              <a:rPr lang="en-US">
                <a:latin typeface="Times New Roman" charset="0"/>
              </a:rPr>
              <a:t>If the blocks have sample time of 0.5 and 0.75, then fundamental sampling time would be 0.25.</a:t>
            </a:r>
          </a:p>
          <a:p>
            <a:r>
              <a:rPr lang="en-US">
                <a:latin typeface="Times New Roman" charset="0"/>
              </a:rPr>
              <a:t>In that case, if a fixed-step solver is used, then system is always sampled at 0.25, regardless of whether data is needed or not.</a:t>
            </a:r>
          </a:p>
          <a:p>
            <a:r>
              <a:rPr lang="en-US">
                <a:latin typeface="Times New Roman" charset="0"/>
              </a:rPr>
              <a:t>If variable step solver is used, then system is not sampled until 0.5 and 0.75 (when data actually need to be obtained).</a:t>
            </a:r>
          </a:p>
          <a:p>
            <a:r>
              <a:rPr lang="en-US">
                <a:latin typeface="Times New Roman" charset="0"/>
              </a:rPr>
              <a:t>Altera recommendation: use variable-step solver when creating multi-rate systems.</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txBox="1">
            <a:spLocks noGrp="1" noChangeArrowheads="1"/>
          </p:cNvSpPr>
          <p:nvPr/>
        </p:nvSpPr>
        <p:spPr bwMode="auto">
          <a:xfrm>
            <a:off x="3930650" y="8926513"/>
            <a:ext cx="300355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93" tIns="46648" rIns="93293" bIns="46648" anchor="b"/>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fld id="{7F362173-B11E-A641-B9D9-9FA12E7EDC0F}" type="slidenum">
              <a:rPr lang="en-US" sz="1200">
                <a:latin typeface="Times New Roman" charset="0"/>
              </a:rPr>
              <a:pPr algn="r" eaLnBrk="1" hangingPunct="1"/>
              <a:t>46</a:t>
            </a:fld>
            <a:endParaRPr lang="en-US" sz="1200">
              <a:latin typeface="Times New Roman" charset="0"/>
            </a:endParaRPr>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4FB122A-C194-A34D-992D-71632E5969CA}" type="slidenum">
              <a:rPr lang="en-US" sz="1200">
                <a:latin typeface="Times New Roman" charset="0"/>
              </a:rPr>
              <a:pPr eaLnBrk="1" hangingPunct="1"/>
              <a:t>47</a:t>
            </a:fld>
            <a:endParaRPr lang="en-US" sz="1200">
              <a:latin typeface="Times New Roman" charset="0"/>
            </a:endParaRPr>
          </a:p>
        </p:txBody>
      </p:sp>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4E12A77-15DA-4143-A69F-606F13CC5B41}" type="slidenum">
              <a:rPr lang="en-US" sz="1200">
                <a:latin typeface="Times New Roman" charset="0"/>
              </a:rPr>
              <a:pPr eaLnBrk="1" hangingPunct="1"/>
              <a:t>48</a:t>
            </a:fld>
            <a:endParaRPr lang="en-US" sz="1200">
              <a:latin typeface="Times New Roman" charset="0"/>
            </a:endParaRPr>
          </a:p>
        </p:txBody>
      </p:sp>
      <p:sp>
        <p:nvSpPr>
          <p:cNvPr id="104450" name="Rectangle 2"/>
          <p:cNvSpPr>
            <a:spLocks noGrp="1" noRot="1" noChangeAspect="1" noChangeArrowheads="1" noTextEdit="1"/>
          </p:cNvSpPr>
          <p:nvPr>
            <p:ph type="sldImg"/>
          </p:nvPr>
        </p:nvSpPr>
        <p:spPr>
          <a:xfrm>
            <a:off x="1117600" y="703263"/>
            <a:ext cx="4700588" cy="3525837"/>
          </a:xfrm>
          <a:ln/>
        </p:spPr>
      </p:sp>
      <p:sp>
        <p:nvSpPr>
          <p:cNvPr id="104451" name="Rectangle 3"/>
          <p:cNvSpPr>
            <a:spLocks noGrp="1" noChangeArrowheads="1"/>
          </p:cNvSpPr>
          <p:nvPr>
            <p:ph type="body" idx="1"/>
          </p:nvPr>
        </p:nvSpPr>
        <p:spPr>
          <a:xfrm>
            <a:off x="922338" y="4462463"/>
            <a:ext cx="5089525" cy="4230687"/>
          </a:xfrm>
          <a:noFill/>
        </p:spPr>
        <p:txBody>
          <a:bodyPr/>
          <a:lstStyle/>
          <a:p>
            <a:pPr eaLnBrk="1" hangingPunct="1"/>
            <a:endParaRPr lang="en-US">
              <a:latin typeface="Times New Roman"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ADF4EE8-B1F5-594F-8FDE-007FB2A85B0C}" type="slidenum">
              <a:rPr lang="en-US" sz="1200">
                <a:latin typeface="Times New Roman" charset="0"/>
              </a:rPr>
              <a:pPr eaLnBrk="1" hangingPunct="1"/>
              <a:t>49</a:t>
            </a:fld>
            <a:endParaRPr lang="en-US" sz="1200">
              <a:latin typeface="Times New Roman" charset="0"/>
            </a:endParaRPr>
          </a:p>
        </p:txBody>
      </p:sp>
      <p:sp>
        <p:nvSpPr>
          <p:cNvPr id="106498" name="Rectangle 2"/>
          <p:cNvSpPr>
            <a:spLocks noGrp="1" noRot="1" noChangeAspect="1" noChangeArrowheads="1" noTextEdit="1"/>
          </p:cNvSpPr>
          <p:nvPr>
            <p:ph type="sldImg"/>
          </p:nvPr>
        </p:nvSpPr>
        <p:spPr>
          <a:xfrm>
            <a:off x="1117600" y="703263"/>
            <a:ext cx="4700588" cy="3525837"/>
          </a:xfrm>
          <a:ln/>
        </p:spPr>
      </p:sp>
      <p:sp>
        <p:nvSpPr>
          <p:cNvPr id="106499" name="Rectangle 3"/>
          <p:cNvSpPr>
            <a:spLocks noGrp="1" noChangeArrowheads="1"/>
          </p:cNvSpPr>
          <p:nvPr>
            <p:ph type="body" idx="1"/>
          </p:nvPr>
        </p:nvSpPr>
        <p:spPr>
          <a:xfrm>
            <a:off x="922338" y="4462463"/>
            <a:ext cx="5089525" cy="4230687"/>
          </a:xfrm>
          <a:noFill/>
        </p:spPr>
        <p:txBody>
          <a:bodyPr/>
          <a:lstStyle/>
          <a:p>
            <a:pPr eaLnBrk="1" hangingPunct="1"/>
            <a:endParaRPr lang="en-US">
              <a:latin typeface="Times New Roman"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Rot="1" noChangeAspect="1" noChangeArrowheads="1" noTextEdit="1"/>
          </p:cNvSpPr>
          <p:nvPr>
            <p:ph type="sldImg"/>
          </p:nvPr>
        </p:nvSpPr>
        <p:spPr>
          <a:xfrm>
            <a:off x="1119188" y="704850"/>
            <a:ext cx="4697412" cy="3522663"/>
          </a:xfrm>
          <a:ln/>
        </p:spPr>
      </p:sp>
      <p:sp>
        <p:nvSpPr>
          <p:cNvPr id="16386" name="Rectangle 3"/>
          <p:cNvSpPr>
            <a:spLocks noGrp="1" noChangeArrowheads="1"/>
          </p:cNvSpPr>
          <p:nvPr>
            <p:ph type="body" idx="1"/>
          </p:nvPr>
        </p:nvSpPr>
        <p:spPr>
          <a:noFill/>
        </p:spPr>
        <p:txBody>
          <a:bodyPr/>
          <a:lstStyle/>
          <a:p>
            <a:endParaRPr lang="en-US">
              <a:latin typeface="Times New Roman"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43D16AC-DFAD-CC4B-8BA2-27B5C4880F26}" type="slidenum">
              <a:rPr lang="en-US" sz="1200">
                <a:latin typeface="Times New Roman" charset="0"/>
              </a:rPr>
              <a:pPr eaLnBrk="1" hangingPunct="1"/>
              <a:t>50</a:t>
            </a:fld>
            <a:endParaRPr lang="en-US" sz="1200">
              <a:latin typeface="Times New Roman" charset="0"/>
            </a:endParaRPr>
          </a:p>
        </p:txBody>
      </p:sp>
      <p:sp>
        <p:nvSpPr>
          <p:cNvPr id="108546" name="Rectangle 2"/>
          <p:cNvSpPr>
            <a:spLocks noGrp="1" noRot="1" noChangeAspect="1" noChangeArrowheads="1" noTextEdit="1"/>
          </p:cNvSpPr>
          <p:nvPr>
            <p:ph type="sldImg"/>
          </p:nvPr>
        </p:nvSpPr>
        <p:spPr>
          <a:xfrm>
            <a:off x="1117600" y="703263"/>
            <a:ext cx="4700588" cy="3525837"/>
          </a:xfrm>
          <a:ln/>
        </p:spPr>
      </p:sp>
      <p:sp>
        <p:nvSpPr>
          <p:cNvPr id="108547" name="Rectangle 3"/>
          <p:cNvSpPr>
            <a:spLocks noGrp="1" noChangeArrowheads="1"/>
          </p:cNvSpPr>
          <p:nvPr>
            <p:ph type="body" idx="1"/>
          </p:nvPr>
        </p:nvSpPr>
        <p:spPr>
          <a:xfrm>
            <a:off x="922338" y="4462463"/>
            <a:ext cx="5089525" cy="4230687"/>
          </a:xfrm>
          <a:noFill/>
        </p:spPr>
        <p:txBody>
          <a:bodyPr/>
          <a:lstStyle/>
          <a:p>
            <a:pPr eaLnBrk="1" hangingPunct="1"/>
            <a:endParaRPr lang="en-US">
              <a:latin typeface="Times New Roman"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18D40EB-F055-D64B-A6D9-76367BBD65E6}" type="slidenum">
              <a:rPr lang="en-US" sz="1200">
                <a:latin typeface="Times New Roman" charset="0"/>
              </a:rPr>
              <a:pPr eaLnBrk="1" hangingPunct="1"/>
              <a:t>51</a:t>
            </a:fld>
            <a:endParaRPr lang="en-US" sz="1200">
              <a:latin typeface="Times New Roman" charset="0"/>
            </a:endParaRPr>
          </a:p>
        </p:txBody>
      </p:sp>
      <p:sp>
        <p:nvSpPr>
          <p:cNvPr id="110594" name="Rectangle 2"/>
          <p:cNvSpPr>
            <a:spLocks noGrp="1" noRot="1" noChangeAspect="1" noChangeArrowheads="1" noTextEdit="1"/>
          </p:cNvSpPr>
          <p:nvPr>
            <p:ph type="sldImg"/>
          </p:nvPr>
        </p:nvSpPr>
        <p:spPr>
          <a:xfrm>
            <a:off x="1120775" y="704850"/>
            <a:ext cx="4700588" cy="3525838"/>
          </a:xfrm>
          <a:ln/>
        </p:spPr>
      </p:sp>
      <p:sp>
        <p:nvSpPr>
          <p:cNvPr id="110595" name="Rectangle 3"/>
          <p:cNvSpPr>
            <a:spLocks noGrp="1" noChangeArrowheads="1"/>
          </p:cNvSpPr>
          <p:nvPr>
            <p:ph type="body" idx="1"/>
          </p:nvPr>
        </p:nvSpPr>
        <p:spPr>
          <a:xfrm>
            <a:off x="693738" y="4464050"/>
            <a:ext cx="5546725" cy="4227513"/>
          </a:xfrm>
          <a:noFill/>
        </p:spPr>
        <p:txBody>
          <a:bodyPr/>
          <a:lstStyle/>
          <a:p>
            <a:pPr eaLnBrk="1" hangingPunct="1"/>
            <a:endParaRPr lang="en-US">
              <a:latin typeface="Times New Roman"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D4766C6-6FEE-4947-8C99-4C9A32CABBD4}" type="slidenum">
              <a:rPr lang="en-US" sz="1200">
                <a:latin typeface="Times New Roman" charset="0"/>
              </a:rPr>
              <a:pPr eaLnBrk="1" hangingPunct="1"/>
              <a:t>52</a:t>
            </a:fld>
            <a:endParaRPr lang="en-US" sz="1200">
              <a:latin typeface="Times New Roman" charset="0"/>
            </a:endParaRPr>
          </a:p>
        </p:txBody>
      </p:sp>
      <p:sp>
        <p:nvSpPr>
          <p:cNvPr id="112642" name="Rectangle 2"/>
          <p:cNvSpPr>
            <a:spLocks noGrp="1" noRot="1" noChangeAspect="1" noChangeArrowheads="1" noTextEdit="1"/>
          </p:cNvSpPr>
          <p:nvPr>
            <p:ph type="sldImg"/>
          </p:nvPr>
        </p:nvSpPr>
        <p:spPr>
          <a:xfrm>
            <a:off x="1117600" y="703263"/>
            <a:ext cx="4700588" cy="3525837"/>
          </a:xfrm>
          <a:ln/>
        </p:spPr>
      </p:sp>
      <p:sp>
        <p:nvSpPr>
          <p:cNvPr id="112643" name="Rectangle 3"/>
          <p:cNvSpPr>
            <a:spLocks noGrp="1" noChangeArrowheads="1"/>
          </p:cNvSpPr>
          <p:nvPr>
            <p:ph type="body" idx="1"/>
          </p:nvPr>
        </p:nvSpPr>
        <p:spPr>
          <a:xfrm>
            <a:off x="922338" y="4462463"/>
            <a:ext cx="5089525" cy="4230687"/>
          </a:xfrm>
          <a:noFill/>
        </p:spPr>
        <p:txBody>
          <a:bodyPr/>
          <a:lstStyle/>
          <a:p>
            <a:pPr eaLnBrk="1" hangingPunct="1"/>
            <a:endParaRPr lang="en-US">
              <a:latin typeface="Times New Roman"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3562D4F-8384-2843-A1CA-24EDCE2F6893}" type="slidenum">
              <a:rPr lang="en-US" sz="1200">
                <a:latin typeface="Times New Roman" charset="0"/>
              </a:rPr>
              <a:pPr eaLnBrk="1" hangingPunct="1"/>
              <a:t>53</a:t>
            </a:fld>
            <a:endParaRPr lang="en-US" sz="1200">
              <a:latin typeface="Times New Roman" charset="0"/>
            </a:endParaRPr>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0F860B1-9006-6D49-902E-6F02A9DE5F77}" type="slidenum">
              <a:rPr lang="en-US" sz="1200">
                <a:latin typeface="Times New Roman" charset="0"/>
              </a:rPr>
              <a:pPr eaLnBrk="1" hangingPunct="1"/>
              <a:t>54</a:t>
            </a:fld>
            <a:endParaRPr lang="en-US" sz="1200">
              <a:latin typeface="Times New Roman" charset="0"/>
            </a:endParaRPr>
          </a:p>
        </p:txBody>
      </p:sp>
      <p:sp>
        <p:nvSpPr>
          <p:cNvPr id="116738" name="Rectangle 2"/>
          <p:cNvSpPr>
            <a:spLocks noGrp="1" noRot="1" noChangeAspect="1" noChangeArrowheads="1" noTextEdit="1"/>
          </p:cNvSpPr>
          <p:nvPr>
            <p:ph type="sldImg"/>
          </p:nvPr>
        </p:nvSpPr>
        <p:spPr>
          <a:xfrm>
            <a:off x="1117600" y="703263"/>
            <a:ext cx="4700588" cy="3525837"/>
          </a:xfrm>
          <a:ln/>
        </p:spPr>
      </p:sp>
      <p:sp>
        <p:nvSpPr>
          <p:cNvPr id="116739" name="Rectangle 3"/>
          <p:cNvSpPr>
            <a:spLocks noGrp="1" noChangeArrowheads="1"/>
          </p:cNvSpPr>
          <p:nvPr>
            <p:ph type="body" idx="1"/>
          </p:nvPr>
        </p:nvSpPr>
        <p:spPr>
          <a:xfrm>
            <a:off x="922338" y="4462463"/>
            <a:ext cx="5089525" cy="4230687"/>
          </a:xfrm>
          <a:noFill/>
        </p:spPr>
        <p:txBody>
          <a:bodyPr/>
          <a:lstStyle/>
          <a:p>
            <a:pPr eaLnBrk="1" hangingPunct="1"/>
            <a:endParaRPr lang="en-US">
              <a:latin typeface="Times New Roman"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E8960DB-D081-5845-B524-468CB1BC51C7}" type="slidenum">
              <a:rPr lang="en-US" sz="1200">
                <a:latin typeface="Times New Roman" charset="0"/>
              </a:rPr>
              <a:pPr eaLnBrk="1" hangingPunct="1"/>
              <a:t>55</a:t>
            </a:fld>
            <a:endParaRPr lang="en-US" sz="1200">
              <a:latin typeface="Times New Roman" charset="0"/>
            </a:endParaRPr>
          </a:p>
        </p:txBody>
      </p:sp>
      <p:sp>
        <p:nvSpPr>
          <p:cNvPr id="118786" name="Rectangle 2"/>
          <p:cNvSpPr>
            <a:spLocks noGrp="1" noRot="1" noChangeAspect="1" noChangeArrowheads="1" noTextEdit="1"/>
          </p:cNvSpPr>
          <p:nvPr>
            <p:ph type="sldImg"/>
          </p:nvPr>
        </p:nvSpPr>
        <p:spPr>
          <a:xfrm>
            <a:off x="1117600" y="703263"/>
            <a:ext cx="4700588" cy="3525837"/>
          </a:xfrm>
          <a:ln/>
        </p:spPr>
      </p:sp>
      <p:sp>
        <p:nvSpPr>
          <p:cNvPr id="118787" name="Rectangle 3"/>
          <p:cNvSpPr>
            <a:spLocks noGrp="1" noChangeArrowheads="1"/>
          </p:cNvSpPr>
          <p:nvPr>
            <p:ph type="body" idx="1"/>
          </p:nvPr>
        </p:nvSpPr>
        <p:spPr>
          <a:xfrm>
            <a:off x="922338" y="4462463"/>
            <a:ext cx="5089525" cy="4230687"/>
          </a:xfrm>
          <a:noFill/>
        </p:spPr>
        <p:txBody>
          <a:bodyPr/>
          <a:lstStyle/>
          <a:p>
            <a:pPr eaLnBrk="1" hangingPunct="1"/>
            <a:endParaRPr lang="en-US">
              <a:latin typeface="Times New Roman"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839F8BF-8E59-C84E-9BDE-8F151816BEDA}" type="slidenum">
              <a:rPr lang="en-US" sz="1200">
                <a:latin typeface="Times New Roman" charset="0"/>
              </a:rPr>
              <a:pPr eaLnBrk="1" hangingPunct="1"/>
              <a:t>56</a:t>
            </a:fld>
            <a:endParaRPr lang="en-US" sz="1200">
              <a:latin typeface="Times New Roman" charset="0"/>
            </a:endParaRPr>
          </a:p>
        </p:txBody>
      </p:sp>
      <p:sp>
        <p:nvSpPr>
          <p:cNvPr id="120834" name="Rectangle 2"/>
          <p:cNvSpPr>
            <a:spLocks noGrp="1" noRot="1" noChangeAspect="1" noChangeArrowheads="1" noTextEdit="1"/>
          </p:cNvSpPr>
          <p:nvPr>
            <p:ph type="sldImg"/>
          </p:nvPr>
        </p:nvSpPr>
        <p:spPr>
          <a:xfrm>
            <a:off x="1117600" y="703263"/>
            <a:ext cx="4700588" cy="3525837"/>
          </a:xfrm>
          <a:ln/>
        </p:spPr>
      </p:sp>
      <p:sp>
        <p:nvSpPr>
          <p:cNvPr id="120835" name="Rectangle 3"/>
          <p:cNvSpPr>
            <a:spLocks noGrp="1" noChangeArrowheads="1"/>
          </p:cNvSpPr>
          <p:nvPr>
            <p:ph type="body" idx="1"/>
          </p:nvPr>
        </p:nvSpPr>
        <p:spPr>
          <a:xfrm>
            <a:off x="922338" y="4462463"/>
            <a:ext cx="5089525" cy="4230687"/>
          </a:xfrm>
          <a:noFill/>
        </p:spPr>
        <p:txBody>
          <a:bodyPr/>
          <a:lstStyle/>
          <a:p>
            <a:pPr eaLnBrk="1" hangingPunct="1"/>
            <a:endParaRPr lang="en-US">
              <a:latin typeface="Times New Roman"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8113071-E4FD-C248-92B9-D3A58B870023}" type="slidenum">
              <a:rPr lang="en-US" sz="1200">
                <a:latin typeface="Times New Roman" charset="0"/>
              </a:rPr>
              <a:pPr eaLnBrk="1" hangingPunct="1"/>
              <a:t>57</a:t>
            </a:fld>
            <a:endParaRPr lang="en-US" sz="1200">
              <a:latin typeface="Times New Roman" charset="0"/>
            </a:endParaRPr>
          </a:p>
        </p:txBody>
      </p:sp>
      <p:sp>
        <p:nvSpPr>
          <p:cNvPr id="122882" name="Rectangle 2"/>
          <p:cNvSpPr>
            <a:spLocks noGrp="1" noRot="1" noChangeAspect="1" noChangeArrowheads="1" noTextEdit="1"/>
          </p:cNvSpPr>
          <p:nvPr>
            <p:ph type="sldImg"/>
          </p:nvPr>
        </p:nvSpPr>
        <p:spPr>
          <a:xfrm>
            <a:off x="1117600" y="703263"/>
            <a:ext cx="4700588" cy="3525837"/>
          </a:xfrm>
          <a:ln/>
        </p:spPr>
      </p:sp>
      <p:sp>
        <p:nvSpPr>
          <p:cNvPr id="122883" name="Rectangle 3"/>
          <p:cNvSpPr>
            <a:spLocks noGrp="1" noChangeArrowheads="1"/>
          </p:cNvSpPr>
          <p:nvPr>
            <p:ph type="body" idx="1"/>
          </p:nvPr>
        </p:nvSpPr>
        <p:spPr>
          <a:xfrm>
            <a:off x="922338" y="4462463"/>
            <a:ext cx="5089525" cy="4230687"/>
          </a:xfrm>
          <a:noFill/>
        </p:spPr>
        <p:txBody>
          <a:bodyPr/>
          <a:lstStyle/>
          <a:p>
            <a:pPr eaLnBrk="1" hangingPunct="1"/>
            <a:endParaRPr lang="en-US">
              <a:latin typeface="Times New Roman"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AB92E95-04AD-CB47-9E67-D4B6A47866FF}" type="slidenum">
              <a:rPr lang="en-US" sz="1200">
                <a:latin typeface="Times New Roman" charset="0"/>
              </a:rPr>
              <a:pPr eaLnBrk="1" hangingPunct="1"/>
              <a:t>58</a:t>
            </a:fld>
            <a:endParaRPr lang="en-US" sz="1200">
              <a:latin typeface="Times New Roman" charset="0"/>
            </a:endParaRPr>
          </a:p>
        </p:txBody>
      </p:sp>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9457D98-C843-864C-9A18-CC87CE525D6E}" type="slidenum">
              <a:rPr lang="en-US" sz="1200">
                <a:latin typeface="Times New Roman" charset="0"/>
              </a:rPr>
              <a:pPr eaLnBrk="1" hangingPunct="1"/>
              <a:t>59</a:t>
            </a:fld>
            <a:endParaRPr lang="en-US" sz="1200">
              <a:latin typeface="Times New Roman" charset="0"/>
            </a:endParaRPr>
          </a:p>
        </p:txBody>
      </p:sp>
      <p:sp>
        <p:nvSpPr>
          <p:cNvPr id="129026" name="Rectangle 2"/>
          <p:cNvSpPr>
            <a:spLocks noGrp="1" noRot="1" noChangeAspect="1" noChangeArrowheads="1" noTextEdit="1"/>
          </p:cNvSpPr>
          <p:nvPr>
            <p:ph type="sldImg"/>
          </p:nvPr>
        </p:nvSpPr>
        <p:spPr>
          <a:xfrm>
            <a:off x="1120775" y="704850"/>
            <a:ext cx="4699000" cy="3524250"/>
          </a:xfrm>
          <a:ln/>
        </p:spPr>
      </p:sp>
      <p:sp>
        <p:nvSpPr>
          <p:cNvPr id="129027" name="Rectangle 3"/>
          <p:cNvSpPr>
            <a:spLocks noGrp="1" noChangeArrowheads="1"/>
          </p:cNvSpPr>
          <p:nvPr>
            <p:ph type="body" idx="1"/>
          </p:nvPr>
        </p:nvSpPr>
        <p:spPr>
          <a:xfrm>
            <a:off x="693738" y="4464050"/>
            <a:ext cx="5546725" cy="4227513"/>
          </a:xfrm>
          <a:noFill/>
        </p:spPr>
        <p:txBody>
          <a:bodyPr/>
          <a:lstStyle/>
          <a:p>
            <a:pPr eaLnBrk="1" hangingPunct="1"/>
            <a:endParaRPr lang="en-US" sz="1000">
              <a:latin typeface="Times New Roman"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Rot="1" noChangeAspect="1" noChangeArrowheads="1" noTextEdit="1"/>
          </p:cNvSpPr>
          <p:nvPr>
            <p:ph type="sldImg"/>
          </p:nvPr>
        </p:nvSpPr>
        <p:spPr>
          <a:xfrm>
            <a:off x="1117600" y="704850"/>
            <a:ext cx="4699000" cy="3524250"/>
          </a:xfrm>
          <a:ln/>
        </p:spPr>
      </p:sp>
      <p:sp>
        <p:nvSpPr>
          <p:cNvPr id="18434" name="Rectangle 3"/>
          <p:cNvSpPr>
            <a:spLocks noGrp="1" noChangeArrowheads="1"/>
          </p:cNvSpPr>
          <p:nvPr>
            <p:ph type="body" idx="1"/>
          </p:nvPr>
        </p:nvSpPr>
        <p:spPr>
          <a:noFill/>
        </p:spPr>
        <p:txBody>
          <a:bodyPr/>
          <a:lstStyle/>
          <a:p>
            <a:endParaRPr lang="en-US">
              <a:latin typeface="Times New Roman"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2"/>
          <p:cNvSpPr>
            <a:spLocks noGrp="1" noRot="1" noChangeAspect="1" noChangeArrowheads="1" noTextEdit="1"/>
          </p:cNvSpPr>
          <p:nvPr>
            <p:ph type="sldImg"/>
          </p:nvPr>
        </p:nvSpPr>
        <p:spPr>
          <a:xfrm>
            <a:off x="1117600" y="703263"/>
            <a:ext cx="4700588" cy="3525837"/>
          </a:xfrm>
          <a:ln/>
        </p:spPr>
      </p:sp>
      <p:sp>
        <p:nvSpPr>
          <p:cNvPr id="131074" name="Rectangle 3"/>
          <p:cNvSpPr>
            <a:spLocks noGrp="1" noChangeArrowheads="1"/>
          </p:cNvSpPr>
          <p:nvPr>
            <p:ph type="body" idx="1"/>
          </p:nvPr>
        </p:nvSpPr>
        <p:spPr>
          <a:xfrm>
            <a:off x="925513" y="4462463"/>
            <a:ext cx="5083175" cy="4230687"/>
          </a:xfrm>
          <a:noFill/>
        </p:spPr>
        <p:txBody>
          <a:bodyPr/>
          <a:lstStyle/>
          <a:p>
            <a:endParaRPr lang="en-US">
              <a:latin typeface="Times New Roman"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49C8D06-D870-E54D-A7F4-0BF3E7B9DB71}" type="slidenum">
              <a:rPr lang="en-US" sz="1200">
                <a:latin typeface="Times New Roman" charset="0"/>
              </a:rPr>
              <a:pPr eaLnBrk="1" hangingPunct="1"/>
              <a:t>61</a:t>
            </a:fld>
            <a:endParaRPr lang="en-US" sz="1200">
              <a:latin typeface="Times New Roman" charset="0"/>
            </a:endParaRPr>
          </a:p>
        </p:txBody>
      </p:sp>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C85D470-D69F-FF4C-B3B5-C2220598D3E8}" type="slidenum">
              <a:rPr lang="en-US" sz="1200">
                <a:latin typeface="Times New Roman" charset="0"/>
              </a:rPr>
              <a:pPr eaLnBrk="1" hangingPunct="1"/>
              <a:t>62</a:t>
            </a:fld>
            <a:endParaRPr lang="en-US" sz="1200">
              <a:latin typeface="Times New Roman" charset="0"/>
            </a:endParaRPr>
          </a:p>
        </p:txBody>
      </p:sp>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92B049E-3FFC-9E41-8244-8B102BC7FD92}" type="slidenum">
              <a:rPr lang="en-US" sz="1200">
                <a:latin typeface="Times New Roman" charset="0"/>
              </a:rPr>
              <a:pPr eaLnBrk="1" hangingPunct="1"/>
              <a:t>63</a:t>
            </a:fld>
            <a:endParaRPr lang="en-US" sz="1200">
              <a:latin typeface="Times New Roman" charset="0"/>
            </a:endParaRPr>
          </a:p>
        </p:txBody>
      </p:sp>
      <p:sp>
        <p:nvSpPr>
          <p:cNvPr id="137218" name="Rectangle 2"/>
          <p:cNvSpPr>
            <a:spLocks noGrp="1" noRot="1" noChangeAspect="1" noChangeArrowheads="1" noTextEdit="1"/>
          </p:cNvSpPr>
          <p:nvPr>
            <p:ph type="sldImg"/>
          </p:nvPr>
        </p:nvSpPr>
        <p:spPr>
          <a:xfrm>
            <a:off x="1117600" y="703263"/>
            <a:ext cx="4700588" cy="3525837"/>
          </a:xfrm>
          <a:ln/>
        </p:spPr>
      </p:sp>
      <p:sp>
        <p:nvSpPr>
          <p:cNvPr id="137219" name="Rectangle 3"/>
          <p:cNvSpPr>
            <a:spLocks noGrp="1" noChangeArrowheads="1"/>
          </p:cNvSpPr>
          <p:nvPr>
            <p:ph type="body" idx="1"/>
          </p:nvPr>
        </p:nvSpPr>
        <p:spPr>
          <a:xfrm>
            <a:off x="922338" y="4462463"/>
            <a:ext cx="5089525" cy="4230687"/>
          </a:xfrm>
          <a:noFill/>
        </p:spPr>
        <p:txBody>
          <a:bodyPr/>
          <a:lstStyle/>
          <a:p>
            <a:pPr eaLnBrk="1" hangingPunct="1"/>
            <a:endParaRPr lang="en-US">
              <a:latin typeface="Times New Roman"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42AD89F-44CC-C542-B1EE-895D3A3D5E59}" type="slidenum">
              <a:rPr lang="en-US" sz="1200">
                <a:latin typeface="Times New Roman" charset="0"/>
              </a:rPr>
              <a:pPr eaLnBrk="1" hangingPunct="1"/>
              <a:t>64</a:t>
            </a:fld>
            <a:endParaRPr lang="en-US" sz="1200">
              <a:latin typeface="Times New Roman" charset="0"/>
            </a:endParaRPr>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CB8BB6C-25F6-0E49-8F40-0E2EA1244C21}" type="slidenum">
              <a:rPr lang="en-US" sz="1200">
                <a:latin typeface="Times New Roman" charset="0"/>
              </a:rPr>
              <a:pPr eaLnBrk="1" hangingPunct="1"/>
              <a:t>65</a:t>
            </a:fld>
            <a:endParaRPr lang="en-US" sz="1200">
              <a:latin typeface="Times New Roman" charset="0"/>
            </a:endParaRPr>
          </a:p>
        </p:txBody>
      </p:sp>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3FB229C-2EAA-A648-9376-5C194B63B17A}" type="slidenum">
              <a:rPr lang="en-US" sz="1200">
                <a:latin typeface="Times New Roman" charset="0"/>
              </a:rPr>
              <a:pPr eaLnBrk="1" hangingPunct="1"/>
              <a:t>66</a:t>
            </a:fld>
            <a:endParaRPr lang="en-US" sz="1200">
              <a:latin typeface="Times New Roman" charset="0"/>
            </a:endParaRPr>
          </a:p>
        </p:txBody>
      </p:sp>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281041A-6551-C242-A516-CD7821809D93}" type="slidenum">
              <a:rPr lang="en-US" sz="1200">
                <a:latin typeface="Times New Roman" charset="0"/>
              </a:rPr>
              <a:pPr eaLnBrk="1" hangingPunct="1"/>
              <a:t>67</a:t>
            </a:fld>
            <a:endParaRPr lang="en-US" sz="1200">
              <a:latin typeface="Times New Roman" charset="0"/>
            </a:endParaRPr>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4136298-E38B-6C44-ADC0-31CD06E61DA2}" type="slidenum">
              <a:rPr lang="en-US" sz="1200">
                <a:latin typeface="Times New Roman" charset="0"/>
              </a:rPr>
              <a:pPr eaLnBrk="1" hangingPunct="1"/>
              <a:t>68</a:t>
            </a:fld>
            <a:endParaRPr lang="en-US" sz="1200">
              <a:latin typeface="Times New Roman" charset="0"/>
            </a:endParaRPr>
          </a:p>
        </p:txBody>
      </p:sp>
      <p:sp>
        <p:nvSpPr>
          <p:cNvPr id="147458" name="Rectangle 2"/>
          <p:cNvSpPr>
            <a:spLocks noGrp="1" noRot="1" noChangeAspect="1" noChangeArrowheads="1" noTextEdit="1"/>
          </p:cNvSpPr>
          <p:nvPr>
            <p:ph type="sldImg"/>
          </p:nvPr>
        </p:nvSpPr>
        <p:spPr>
          <a:xfrm>
            <a:off x="1117600" y="703263"/>
            <a:ext cx="4700588" cy="3525837"/>
          </a:xfrm>
          <a:ln/>
        </p:spPr>
      </p:sp>
      <p:sp>
        <p:nvSpPr>
          <p:cNvPr id="147459" name="Rectangle 3"/>
          <p:cNvSpPr>
            <a:spLocks noGrp="1" noChangeArrowheads="1"/>
          </p:cNvSpPr>
          <p:nvPr>
            <p:ph type="body" idx="1"/>
          </p:nvPr>
        </p:nvSpPr>
        <p:spPr>
          <a:xfrm>
            <a:off x="923925" y="4462463"/>
            <a:ext cx="5086350" cy="4230687"/>
          </a:xfrm>
          <a:noFill/>
        </p:spPr>
        <p:txBody>
          <a:bodyPr/>
          <a:lstStyle/>
          <a:p>
            <a:pPr eaLnBrk="1" hangingPunct="1"/>
            <a:endParaRPr lang="en-US">
              <a:latin typeface="Times New Roman"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AAB3AA2-79C2-5C45-985B-ABB8C1A95D00}" type="slidenum">
              <a:rPr lang="en-US" sz="1200">
                <a:latin typeface="Times New Roman" charset="0"/>
              </a:rPr>
              <a:pPr eaLnBrk="1" hangingPunct="1"/>
              <a:t>69</a:t>
            </a:fld>
            <a:endParaRPr lang="en-US" sz="1200">
              <a:latin typeface="Times New Roman" charset="0"/>
            </a:endParaRPr>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txBox="1">
            <a:spLocks noGrp="1" noChangeArrowheads="1"/>
          </p:cNvSpPr>
          <p:nvPr/>
        </p:nvSpPr>
        <p:spPr bwMode="auto">
          <a:xfrm>
            <a:off x="3930650" y="8926513"/>
            <a:ext cx="300355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93" tIns="46648" rIns="93293" bIns="46648" anchor="b"/>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fld id="{ECA53A2A-9264-B243-8ABB-62C41AFC988F}" type="slidenum">
              <a:rPr lang="en-US" sz="1200">
                <a:latin typeface="Times New Roman" charset="0"/>
              </a:rPr>
              <a:pPr algn="r" eaLnBrk="1" hangingPunct="1"/>
              <a:t>7</a:t>
            </a:fld>
            <a:endParaRPr lang="en-US" sz="1200">
              <a:latin typeface="Times New Roman" charset="0"/>
            </a:endParaRPr>
          </a:p>
        </p:txBody>
      </p:sp>
      <p:sp>
        <p:nvSpPr>
          <p:cNvPr id="20482" name="Rectangle 2"/>
          <p:cNvSpPr>
            <a:spLocks noGrp="1" noRot="1" noChangeAspect="1" noChangeArrowheads="1" noTextEdit="1"/>
          </p:cNvSpPr>
          <p:nvPr>
            <p:ph type="sldImg"/>
          </p:nvPr>
        </p:nvSpPr>
        <p:spPr>
          <a:xfrm>
            <a:off x="1120775" y="701675"/>
            <a:ext cx="4700588" cy="3525838"/>
          </a:xfrm>
          <a:ln/>
        </p:spPr>
      </p:sp>
      <p:sp>
        <p:nvSpPr>
          <p:cNvPr id="20483" name="Rectangle 3"/>
          <p:cNvSpPr>
            <a:spLocks noGrp="1" noChangeArrowheads="1"/>
          </p:cNvSpPr>
          <p:nvPr>
            <p:ph type="body" idx="1"/>
          </p:nvPr>
        </p:nvSpPr>
        <p:spPr>
          <a:xfrm>
            <a:off x="920750" y="4460875"/>
            <a:ext cx="5092700" cy="4233863"/>
          </a:xfrm>
          <a:noFill/>
        </p:spPr>
        <p:txBody>
          <a:bodyPr lIns="91765" tIns="45882" rIns="91765" bIns="45882"/>
          <a:lstStyle/>
          <a:p>
            <a:pPr eaLnBrk="1" hangingPunct="1"/>
            <a:endParaRPr lang="en-US">
              <a:latin typeface="Times New Roman"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DF9A74F-4DAD-3B41-B703-8679DBB2A5A7}" type="slidenum">
              <a:rPr lang="en-US" sz="1200">
                <a:latin typeface="Times New Roman" charset="0"/>
              </a:rPr>
              <a:pPr eaLnBrk="1" hangingPunct="1"/>
              <a:t>70</a:t>
            </a:fld>
            <a:endParaRPr lang="en-US" sz="1200">
              <a:latin typeface="Times New Roman" charset="0"/>
            </a:endParaRPr>
          </a:p>
        </p:txBody>
      </p:sp>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E188159-A7B9-924B-9C14-1CD928A4A530}" type="slidenum">
              <a:rPr lang="en-US" sz="1200">
                <a:latin typeface="Times New Roman" charset="0"/>
              </a:rPr>
              <a:pPr eaLnBrk="1" hangingPunct="1"/>
              <a:t>71</a:t>
            </a:fld>
            <a:endParaRPr lang="en-US" sz="1200">
              <a:latin typeface="Times New Roman" charset="0"/>
            </a:endParaRPr>
          </a:p>
        </p:txBody>
      </p:sp>
      <p:sp>
        <p:nvSpPr>
          <p:cNvPr id="153602" name="Rectangle 2"/>
          <p:cNvSpPr>
            <a:spLocks noGrp="1" noRot="1" noChangeAspect="1" noChangeArrowheads="1" noTextEdit="1"/>
          </p:cNvSpPr>
          <p:nvPr>
            <p:ph type="sldImg"/>
          </p:nvPr>
        </p:nvSpPr>
        <p:spPr>
          <a:xfrm>
            <a:off x="1120775" y="704850"/>
            <a:ext cx="4699000" cy="3524250"/>
          </a:xfrm>
          <a:ln/>
        </p:spPr>
      </p:sp>
      <p:sp>
        <p:nvSpPr>
          <p:cNvPr id="153603" name="Rectangle 3"/>
          <p:cNvSpPr>
            <a:spLocks noGrp="1" noChangeArrowheads="1"/>
          </p:cNvSpPr>
          <p:nvPr>
            <p:ph type="body" idx="1"/>
          </p:nvPr>
        </p:nvSpPr>
        <p:spPr>
          <a:xfrm>
            <a:off x="693738" y="4464050"/>
            <a:ext cx="5546725" cy="4227513"/>
          </a:xfrm>
          <a:noFill/>
        </p:spPr>
        <p:txBody>
          <a:bodyPr/>
          <a:lstStyle/>
          <a:p>
            <a:pPr eaLnBrk="1" hangingPunct="1"/>
            <a:endParaRPr lang="en-US">
              <a:latin typeface="Times New Roman"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8BFC0D1-0604-1147-AEC8-61DB7CEE2263}" type="slidenum">
              <a:rPr lang="en-US" sz="1200">
                <a:latin typeface="Times New Roman" charset="0"/>
              </a:rPr>
              <a:pPr eaLnBrk="1" hangingPunct="1"/>
              <a:t>72</a:t>
            </a:fld>
            <a:endParaRPr lang="en-US" sz="1200">
              <a:latin typeface="Times New Roman" charset="0"/>
            </a:endParaRPr>
          </a:p>
        </p:txBody>
      </p:sp>
      <p:sp>
        <p:nvSpPr>
          <p:cNvPr id="155650" name="Rectangle 2"/>
          <p:cNvSpPr>
            <a:spLocks noGrp="1" noRot="1" noChangeAspect="1" noChangeArrowheads="1" noTextEdit="1"/>
          </p:cNvSpPr>
          <p:nvPr>
            <p:ph type="sldImg"/>
          </p:nvPr>
        </p:nvSpPr>
        <p:spPr>
          <a:xfrm>
            <a:off x="1120775" y="704850"/>
            <a:ext cx="4699000" cy="3524250"/>
          </a:xfrm>
          <a:ln/>
        </p:spPr>
      </p:sp>
      <p:sp>
        <p:nvSpPr>
          <p:cNvPr id="155651" name="Rectangle 3"/>
          <p:cNvSpPr>
            <a:spLocks noGrp="1" noChangeArrowheads="1"/>
          </p:cNvSpPr>
          <p:nvPr>
            <p:ph type="body" idx="1"/>
          </p:nvPr>
        </p:nvSpPr>
        <p:spPr>
          <a:xfrm>
            <a:off x="693738" y="4464050"/>
            <a:ext cx="5546725" cy="4227513"/>
          </a:xfrm>
          <a:noFill/>
        </p:spPr>
        <p:txBody>
          <a:bodyPr/>
          <a:lstStyle/>
          <a:p>
            <a:pPr eaLnBrk="1" hangingPunct="1"/>
            <a:endParaRPr lang="en-US">
              <a:latin typeface="Times New Roman"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DC2CD49-5BE7-6546-BDF1-DF2CC4E8179B}" type="slidenum">
              <a:rPr lang="en-US" sz="1200">
                <a:latin typeface="Times New Roman" charset="0"/>
              </a:rPr>
              <a:pPr eaLnBrk="1" hangingPunct="1"/>
              <a:t>73</a:t>
            </a:fld>
            <a:endParaRPr lang="en-US" sz="1200">
              <a:latin typeface="Times New Roman" charset="0"/>
            </a:endParaRPr>
          </a:p>
        </p:txBody>
      </p:sp>
      <p:sp>
        <p:nvSpPr>
          <p:cNvPr id="157698" name="Rectangle 2"/>
          <p:cNvSpPr>
            <a:spLocks noGrp="1" noRot="1" noChangeAspect="1" noChangeArrowheads="1" noTextEdit="1"/>
          </p:cNvSpPr>
          <p:nvPr>
            <p:ph type="sldImg"/>
          </p:nvPr>
        </p:nvSpPr>
        <p:spPr>
          <a:xfrm>
            <a:off x="1120775" y="704850"/>
            <a:ext cx="4699000" cy="3524250"/>
          </a:xfrm>
          <a:ln/>
        </p:spPr>
      </p:sp>
      <p:sp>
        <p:nvSpPr>
          <p:cNvPr id="157699" name="Rectangle 3"/>
          <p:cNvSpPr>
            <a:spLocks noGrp="1" noChangeArrowheads="1"/>
          </p:cNvSpPr>
          <p:nvPr>
            <p:ph type="body" idx="1"/>
          </p:nvPr>
        </p:nvSpPr>
        <p:spPr>
          <a:xfrm>
            <a:off x="693738" y="4464050"/>
            <a:ext cx="5546725" cy="4227513"/>
          </a:xfrm>
          <a:noFill/>
        </p:spPr>
        <p:txBody>
          <a:bodyPr/>
          <a:lstStyle/>
          <a:p>
            <a:pPr eaLnBrk="1" hangingPunct="1"/>
            <a:endParaRPr lang="en-US">
              <a:latin typeface="Times New Roman"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1917E66-0A3B-544F-8259-D30D5DD0A9E4}" type="slidenum">
              <a:rPr lang="en-US" sz="1200">
                <a:latin typeface="Times New Roman" charset="0"/>
              </a:rPr>
              <a:pPr eaLnBrk="1" hangingPunct="1"/>
              <a:t>74</a:t>
            </a:fld>
            <a:endParaRPr lang="en-US" sz="1200">
              <a:latin typeface="Times New Roman" charset="0"/>
            </a:endParaRPr>
          </a:p>
        </p:txBody>
      </p:sp>
      <p:sp>
        <p:nvSpPr>
          <p:cNvPr id="159746" name="Rectangle 2"/>
          <p:cNvSpPr>
            <a:spLocks noGrp="1" noRot="1" noChangeAspect="1" noChangeArrowheads="1" noTextEdit="1"/>
          </p:cNvSpPr>
          <p:nvPr>
            <p:ph type="sldImg"/>
          </p:nvPr>
        </p:nvSpPr>
        <p:spPr>
          <a:xfrm>
            <a:off x="1120775" y="704850"/>
            <a:ext cx="4699000" cy="3524250"/>
          </a:xfrm>
          <a:ln/>
        </p:spPr>
      </p:sp>
      <p:sp>
        <p:nvSpPr>
          <p:cNvPr id="159747" name="Rectangle 3"/>
          <p:cNvSpPr>
            <a:spLocks noGrp="1" noChangeArrowheads="1"/>
          </p:cNvSpPr>
          <p:nvPr>
            <p:ph type="body" idx="1"/>
          </p:nvPr>
        </p:nvSpPr>
        <p:spPr>
          <a:xfrm>
            <a:off x="693738" y="4464050"/>
            <a:ext cx="5546725" cy="4227513"/>
          </a:xfrm>
          <a:noFill/>
        </p:spPr>
        <p:txBody>
          <a:bodyPr/>
          <a:lstStyle/>
          <a:p>
            <a:pPr eaLnBrk="1" hangingPunct="1"/>
            <a:endParaRPr lang="en-US">
              <a:latin typeface="Times New Roman"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738266D-C542-4D4D-9336-27DE5AD49609}" type="slidenum">
              <a:rPr lang="en-US" sz="1200">
                <a:latin typeface="Times New Roman" charset="0"/>
              </a:rPr>
              <a:pPr eaLnBrk="1" hangingPunct="1"/>
              <a:t>75</a:t>
            </a:fld>
            <a:endParaRPr lang="en-US" sz="1200">
              <a:latin typeface="Times New Roman" charset="0"/>
            </a:endParaRPr>
          </a:p>
        </p:txBody>
      </p:sp>
      <p:sp>
        <p:nvSpPr>
          <p:cNvPr id="161794" name="Rectangle 2"/>
          <p:cNvSpPr>
            <a:spLocks noGrp="1" noRot="1" noChangeAspect="1" noChangeArrowheads="1" noTextEdit="1"/>
          </p:cNvSpPr>
          <p:nvPr>
            <p:ph type="sldImg"/>
          </p:nvPr>
        </p:nvSpPr>
        <p:spPr>
          <a:xfrm>
            <a:off x="1120775" y="704850"/>
            <a:ext cx="4699000" cy="3524250"/>
          </a:xfrm>
          <a:ln/>
        </p:spPr>
      </p:sp>
      <p:sp>
        <p:nvSpPr>
          <p:cNvPr id="161795" name="Rectangle 3"/>
          <p:cNvSpPr>
            <a:spLocks noGrp="1" noChangeArrowheads="1"/>
          </p:cNvSpPr>
          <p:nvPr>
            <p:ph type="body" idx="1"/>
          </p:nvPr>
        </p:nvSpPr>
        <p:spPr>
          <a:xfrm>
            <a:off x="693738" y="4464050"/>
            <a:ext cx="5546725" cy="4227513"/>
          </a:xfrm>
          <a:noFill/>
        </p:spPr>
        <p:txBody>
          <a:bodyPr/>
          <a:lstStyle/>
          <a:p>
            <a:pPr eaLnBrk="1" hangingPunct="1"/>
            <a:endParaRPr lang="en-US">
              <a:latin typeface="Times New Roman"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3ADB266-02C2-A945-9A42-3D0F23CD34A6}" type="slidenum">
              <a:rPr lang="en-US" sz="1200">
                <a:latin typeface="Times New Roman" charset="0"/>
              </a:rPr>
              <a:pPr eaLnBrk="1" hangingPunct="1"/>
              <a:t>76</a:t>
            </a:fld>
            <a:endParaRPr lang="en-US" sz="1200">
              <a:latin typeface="Times New Roman" charset="0"/>
            </a:endParaRPr>
          </a:p>
        </p:txBody>
      </p:sp>
      <p:sp>
        <p:nvSpPr>
          <p:cNvPr id="163842" name="Rectangle 2"/>
          <p:cNvSpPr>
            <a:spLocks noGrp="1" noRot="1" noChangeAspect="1" noChangeArrowheads="1" noTextEdit="1"/>
          </p:cNvSpPr>
          <p:nvPr>
            <p:ph type="sldImg"/>
          </p:nvPr>
        </p:nvSpPr>
        <p:spPr>
          <a:xfrm>
            <a:off x="1120775" y="704850"/>
            <a:ext cx="4699000" cy="3524250"/>
          </a:xfrm>
          <a:ln/>
        </p:spPr>
      </p:sp>
      <p:sp>
        <p:nvSpPr>
          <p:cNvPr id="163843" name="Rectangle 3"/>
          <p:cNvSpPr>
            <a:spLocks noGrp="1" noChangeArrowheads="1"/>
          </p:cNvSpPr>
          <p:nvPr>
            <p:ph type="body" idx="1"/>
          </p:nvPr>
        </p:nvSpPr>
        <p:spPr>
          <a:xfrm>
            <a:off x="693738" y="4464050"/>
            <a:ext cx="5546725" cy="4227513"/>
          </a:xfrm>
          <a:noFill/>
        </p:spPr>
        <p:txBody>
          <a:bodyPr/>
          <a:lstStyle/>
          <a:p>
            <a:pPr eaLnBrk="1" hangingPunct="1"/>
            <a:endParaRPr lang="en-US">
              <a:latin typeface="Times New Roman"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9A69E31-2CE5-FD47-9CC7-A8C1375B6370}" type="slidenum">
              <a:rPr lang="en-US" sz="1200">
                <a:latin typeface="Times New Roman" charset="0"/>
              </a:rPr>
              <a:pPr eaLnBrk="1" hangingPunct="1"/>
              <a:t>77</a:t>
            </a:fld>
            <a:endParaRPr lang="en-US" sz="1200">
              <a:latin typeface="Times New Roman" charset="0"/>
            </a:endParaRPr>
          </a:p>
        </p:txBody>
      </p:sp>
      <p:sp>
        <p:nvSpPr>
          <p:cNvPr id="165890" name="Rectangle 2"/>
          <p:cNvSpPr>
            <a:spLocks noGrp="1" noRot="1" noChangeAspect="1" noChangeArrowheads="1" noTextEdit="1"/>
          </p:cNvSpPr>
          <p:nvPr>
            <p:ph type="sldImg"/>
          </p:nvPr>
        </p:nvSpPr>
        <p:spPr>
          <a:xfrm>
            <a:off x="1117600" y="703263"/>
            <a:ext cx="4700588" cy="3525837"/>
          </a:xfrm>
          <a:ln/>
        </p:spPr>
      </p:sp>
      <p:sp>
        <p:nvSpPr>
          <p:cNvPr id="165891" name="Rectangle 3"/>
          <p:cNvSpPr>
            <a:spLocks noGrp="1" noChangeArrowheads="1"/>
          </p:cNvSpPr>
          <p:nvPr>
            <p:ph type="body" idx="1"/>
          </p:nvPr>
        </p:nvSpPr>
        <p:spPr>
          <a:xfrm>
            <a:off x="923925" y="4462463"/>
            <a:ext cx="5086350" cy="4230687"/>
          </a:xfrm>
          <a:noFill/>
        </p:spPr>
        <p:txBody>
          <a:bodyPr lIns="91547" tIns="45772" rIns="91547" bIns="45772"/>
          <a:lstStyle/>
          <a:p>
            <a:pPr eaLnBrk="1" hangingPunct="1"/>
            <a:endParaRPr lang="en-US">
              <a:latin typeface="Times New Roman"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6BD3506-0060-0740-BD2A-0D90EBD8A7F4}" type="slidenum">
              <a:rPr lang="en-US" sz="1200">
                <a:latin typeface="Times New Roman" charset="0"/>
              </a:rPr>
              <a:pPr eaLnBrk="1" hangingPunct="1"/>
              <a:t>78</a:t>
            </a:fld>
            <a:endParaRPr lang="en-US" sz="1200">
              <a:latin typeface="Times New Roman" charset="0"/>
            </a:endParaRPr>
          </a:p>
        </p:txBody>
      </p:sp>
      <p:sp>
        <p:nvSpPr>
          <p:cNvPr id="167938" name="Rectangle 2"/>
          <p:cNvSpPr>
            <a:spLocks noGrp="1" noRot="1" noChangeAspect="1" noChangeArrowheads="1" noTextEdit="1"/>
          </p:cNvSpPr>
          <p:nvPr>
            <p:ph type="sldImg"/>
          </p:nvPr>
        </p:nvSpPr>
        <p:spPr>
          <a:xfrm>
            <a:off x="1117600" y="703263"/>
            <a:ext cx="4700588" cy="3525837"/>
          </a:xfrm>
          <a:ln/>
        </p:spPr>
      </p:sp>
      <p:sp>
        <p:nvSpPr>
          <p:cNvPr id="167939" name="Rectangle 3"/>
          <p:cNvSpPr>
            <a:spLocks noGrp="1" noChangeArrowheads="1"/>
          </p:cNvSpPr>
          <p:nvPr>
            <p:ph type="body" idx="1"/>
          </p:nvPr>
        </p:nvSpPr>
        <p:spPr>
          <a:xfrm>
            <a:off x="922338" y="4462463"/>
            <a:ext cx="5089525" cy="4230687"/>
          </a:xfrm>
          <a:noFill/>
        </p:spPr>
        <p:txBody>
          <a:bodyPr/>
          <a:lstStyle/>
          <a:p>
            <a:pPr eaLnBrk="1" hangingPunct="1"/>
            <a:endParaRPr lang="en-US">
              <a:latin typeface="Times New Roman"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2"/>
          <p:cNvSpPr>
            <a:spLocks noGrp="1" noRot="1" noChangeAspect="1" noChangeArrowheads="1" noTextEdit="1"/>
          </p:cNvSpPr>
          <p:nvPr>
            <p:ph type="sldImg"/>
          </p:nvPr>
        </p:nvSpPr>
        <p:spPr>
          <a:xfrm>
            <a:off x="1116013" y="703263"/>
            <a:ext cx="4700587" cy="3525837"/>
          </a:xfrm>
          <a:ln/>
        </p:spPr>
      </p:sp>
      <p:sp>
        <p:nvSpPr>
          <p:cNvPr id="169986" name="Rectangle 3"/>
          <p:cNvSpPr>
            <a:spLocks noGrp="1" noChangeArrowheads="1"/>
          </p:cNvSpPr>
          <p:nvPr>
            <p:ph type="body" idx="1"/>
          </p:nvPr>
        </p:nvSpPr>
        <p:spPr>
          <a:xfrm>
            <a:off x="922338" y="4464050"/>
            <a:ext cx="5089525" cy="4229100"/>
          </a:xfrm>
          <a:noFill/>
        </p:spPr>
        <p:txBody>
          <a:bodyPr/>
          <a:lstStyle/>
          <a:p>
            <a:endParaRPr lang="en-US">
              <a:latin typeface="Times New Roman"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Rot="1" noChangeAspect="1" noChangeArrowheads="1" noTextEdit="1"/>
          </p:cNvSpPr>
          <p:nvPr>
            <p:ph type="sldImg"/>
          </p:nvPr>
        </p:nvSpPr>
        <p:spPr>
          <a:xfrm>
            <a:off x="1117600" y="703263"/>
            <a:ext cx="4700588" cy="3525837"/>
          </a:xfrm>
          <a:ln/>
        </p:spPr>
      </p:sp>
      <p:sp>
        <p:nvSpPr>
          <p:cNvPr id="22530" name="Rectangle 3"/>
          <p:cNvSpPr>
            <a:spLocks noGrp="1" noChangeArrowheads="1"/>
          </p:cNvSpPr>
          <p:nvPr>
            <p:ph type="body" idx="1"/>
          </p:nvPr>
        </p:nvSpPr>
        <p:spPr>
          <a:xfrm>
            <a:off x="923925" y="4462463"/>
            <a:ext cx="5086350" cy="4230687"/>
          </a:xfrm>
          <a:noFill/>
        </p:spPr>
        <p:txBody>
          <a:bodyPr/>
          <a:lstStyle/>
          <a:p>
            <a:endParaRPr lang="en-US">
              <a:latin typeface="Times New Roman"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916D77D-7A0F-DD46-9EEF-6DB03783174D}" type="slidenum">
              <a:rPr lang="en-US" sz="1200">
                <a:latin typeface="Times New Roman" charset="0"/>
              </a:rPr>
              <a:pPr eaLnBrk="1" hangingPunct="1"/>
              <a:t>80</a:t>
            </a:fld>
            <a:endParaRPr lang="en-US" sz="1200">
              <a:latin typeface="Times New Roman" charset="0"/>
            </a:endParaRPr>
          </a:p>
        </p:txBody>
      </p:sp>
      <p:sp>
        <p:nvSpPr>
          <p:cNvPr id="172034" name="Rectangl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BCFD447-8504-0449-9941-9EF0CCD3A262}" type="slidenum">
              <a:rPr lang="en-US" sz="1200">
                <a:latin typeface="Times New Roman" charset="0"/>
              </a:rPr>
              <a:pPr eaLnBrk="1" hangingPunct="1"/>
              <a:t>81</a:t>
            </a:fld>
            <a:endParaRPr lang="en-US" sz="1200">
              <a:latin typeface="Times New Roman" charset="0"/>
            </a:endParaRPr>
          </a:p>
        </p:txBody>
      </p:sp>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6C00C1B-A5D7-4940-9748-6F09AB04A9D4}" type="slidenum">
              <a:rPr lang="en-US" sz="1200">
                <a:latin typeface="Times New Roman" charset="0"/>
              </a:rPr>
              <a:pPr eaLnBrk="1" hangingPunct="1"/>
              <a:t>82</a:t>
            </a:fld>
            <a:endParaRPr lang="en-US" sz="1200">
              <a:latin typeface="Times New Roman" charset="0"/>
            </a:endParaRPr>
          </a:p>
        </p:txBody>
      </p:sp>
      <p:sp>
        <p:nvSpPr>
          <p:cNvPr id="178178" name="Rectangle 2"/>
          <p:cNvSpPr>
            <a:spLocks noGrp="1" noRot="1" noChangeAspect="1" noChangeArrowheads="1" noTextEdit="1"/>
          </p:cNvSpPr>
          <p:nvPr>
            <p:ph type="sldImg"/>
          </p:nvPr>
        </p:nvSpPr>
        <p:spPr>
          <a:ln/>
        </p:spPr>
      </p:sp>
      <p:sp>
        <p:nvSpPr>
          <p:cNvPr id="178179"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0A55A61-839E-DF46-B9E2-E7BFA3B27090}" type="slidenum">
              <a:rPr lang="en-US" sz="1200">
                <a:latin typeface="Times New Roman" charset="0"/>
              </a:rPr>
              <a:pPr eaLnBrk="1" hangingPunct="1"/>
              <a:t>83</a:t>
            </a:fld>
            <a:endParaRPr lang="en-US" sz="1200">
              <a:latin typeface="Times New Roman" charset="0"/>
            </a:endParaRPr>
          </a:p>
        </p:txBody>
      </p:sp>
      <p:sp>
        <p:nvSpPr>
          <p:cNvPr id="180226" name="Rectangle 2"/>
          <p:cNvSpPr>
            <a:spLocks noGrp="1" noRot="1" noChangeAspect="1" noChangeArrowheads="1" noTextEdit="1"/>
          </p:cNvSpPr>
          <p:nvPr>
            <p:ph type="sldImg"/>
          </p:nvPr>
        </p:nvSpPr>
        <p:spPr>
          <a:ln/>
        </p:spPr>
      </p:sp>
      <p:sp>
        <p:nvSpPr>
          <p:cNvPr id="180227"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0BBE4F0-1F2D-634E-977A-06E673B4ED56}" type="slidenum">
              <a:rPr lang="en-US" sz="1200">
                <a:latin typeface="Times New Roman" charset="0"/>
              </a:rPr>
              <a:pPr eaLnBrk="1" hangingPunct="1"/>
              <a:t>84</a:t>
            </a:fld>
            <a:endParaRPr lang="en-US" sz="1200">
              <a:latin typeface="Times New Roman" charset="0"/>
            </a:endParaRPr>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Rectangle 2"/>
          <p:cNvSpPr>
            <a:spLocks noGrp="1" noRot="1" noChangeAspect="1" noChangeArrowheads="1" noTextEdit="1"/>
          </p:cNvSpPr>
          <p:nvPr>
            <p:ph type="sldImg"/>
          </p:nvPr>
        </p:nvSpPr>
        <p:spPr>
          <a:ln/>
        </p:spPr>
      </p:sp>
      <p:sp>
        <p:nvSpPr>
          <p:cNvPr id="184322" name="Rectangle 3"/>
          <p:cNvSpPr>
            <a:spLocks noGrp="1" noChangeArrowheads="1"/>
          </p:cNvSpPr>
          <p:nvPr>
            <p:ph type="body" idx="1"/>
          </p:nvPr>
        </p:nvSpPr>
        <p:spPr>
          <a:noFill/>
        </p:spPr>
        <p:txBody>
          <a:bodyPr/>
          <a:lstStyle/>
          <a:p>
            <a:endParaRPr lang="en-US">
              <a:latin typeface="Times New Roman"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2"/>
          <p:cNvSpPr>
            <a:spLocks noGrp="1" noRot="1" noChangeAspect="1" noChangeArrowheads="1" noTextEdit="1"/>
          </p:cNvSpPr>
          <p:nvPr>
            <p:ph type="sldImg"/>
          </p:nvPr>
        </p:nvSpPr>
        <p:spPr>
          <a:ln/>
        </p:spPr>
      </p:sp>
      <p:sp>
        <p:nvSpPr>
          <p:cNvPr id="186370" name="Rectangle 3"/>
          <p:cNvSpPr>
            <a:spLocks noGrp="1" noChangeArrowheads="1"/>
          </p:cNvSpPr>
          <p:nvPr>
            <p:ph type="body" idx="1"/>
          </p:nvPr>
        </p:nvSpPr>
        <p:spPr>
          <a:noFill/>
        </p:spPr>
        <p:txBody>
          <a:bodyPr/>
          <a:lstStyle/>
          <a:p>
            <a:endParaRPr lang="en-US">
              <a:latin typeface="Times New Roman"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8122D5C-F818-5342-89FB-BB04C2CC1C9D}" type="slidenum">
              <a:rPr lang="en-US" sz="1200">
                <a:latin typeface="Times New Roman" charset="0"/>
              </a:rPr>
              <a:pPr eaLnBrk="1" hangingPunct="1"/>
              <a:t>87</a:t>
            </a:fld>
            <a:endParaRPr lang="en-US" sz="1200">
              <a:latin typeface="Times New Roman" charset="0"/>
            </a:endParaRPr>
          </a:p>
        </p:txBody>
      </p:sp>
      <p:sp>
        <p:nvSpPr>
          <p:cNvPr id="188418" name="Rectangle 2"/>
          <p:cNvSpPr>
            <a:spLocks noGrp="1" noRot="1" noChangeAspect="1" noChangeArrowheads="1" noTextEdit="1"/>
          </p:cNvSpPr>
          <p:nvPr>
            <p:ph type="sldImg"/>
          </p:nvPr>
        </p:nvSpPr>
        <p:spPr>
          <a:ln/>
        </p:spPr>
      </p:sp>
      <p:sp>
        <p:nvSpPr>
          <p:cNvPr id="188419"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01F1BE8-3DE7-B640-BAF7-6D98FA5FBD7C}" type="slidenum">
              <a:rPr lang="en-US" sz="1200">
                <a:latin typeface="Times New Roman" charset="0"/>
              </a:rPr>
              <a:pPr eaLnBrk="1" hangingPunct="1"/>
              <a:t>88</a:t>
            </a:fld>
            <a:endParaRPr lang="en-US" sz="1200">
              <a:latin typeface="Times New Roman" charset="0"/>
            </a:endParaRPr>
          </a:p>
        </p:txBody>
      </p:sp>
      <p:sp>
        <p:nvSpPr>
          <p:cNvPr id="190466" name="Rectangle 2"/>
          <p:cNvSpPr>
            <a:spLocks noGrp="1" noRot="1" noChangeAspect="1" noChangeArrowheads="1" noTextEdit="1"/>
          </p:cNvSpPr>
          <p:nvPr>
            <p:ph type="sldImg"/>
          </p:nvPr>
        </p:nvSpPr>
        <p:spPr>
          <a:xfrm>
            <a:off x="1119188" y="701675"/>
            <a:ext cx="4703762" cy="3527425"/>
          </a:xfrm>
          <a:ln/>
        </p:spPr>
      </p:sp>
      <p:sp>
        <p:nvSpPr>
          <p:cNvPr id="190467" name="Rectangle 3"/>
          <p:cNvSpPr>
            <a:spLocks noGrp="1" noChangeArrowheads="1"/>
          </p:cNvSpPr>
          <p:nvPr>
            <p:ph type="body" idx="1"/>
          </p:nvPr>
        </p:nvSpPr>
        <p:spPr>
          <a:xfrm>
            <a:off x="922338" y="4462463"/>
            <a:ext cx="5089525" cy="4232275"/>
          </a:xfrm>
          <a:noFill/>
        </p:spPr>
        <p:txBody>
          <a:bodyPr lIns="91719" tIns="45859" rIns="91719" bIns="45859"/>
          <a:lstStyle/>
          <a:p>
            <a:pPr eaLnBrk="1" hangingPunct="1"/>
            <a:endParaRPr lang="en-US">
              <a:latin typeface="Times New Roman"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37D1775-C8C2-3C4B-9BD6-689C8B5553F0}" type="slidenum">
              <a:rPr lang="en-US" sz="1200">
                <a:latin typeface="Times New Roman" charset="0"/>
              </a:rPr>
              <a:pPr eaLnBrk="1" hangingPunct="1"/>
              <a:t>89</a:t>
            </a:fld>
            <a:endParaRPr lang="en-US" sz="1200">
              <a:latin typeface="Times New Roman" charset="0"/>
            </a:endParaRPr>
          </a:p>
        </p:txBody>
      </p:sp>
      <p:sp>
        <p:nvSpPr>
          <p:cNvPr id="192514" name="Rectangle 2"/>
          <p:cNvSpPr>
            <a:spLocks noGrp="1" noRot="1" noChangeAspect="1" noChangeArrowheads="1" noTextEdit="1"/>
          </p:cNvSpPr>
          <p:nvPr>
            <p:ph type="sldImg"/>
          </p:nvPr>
        </p:nvSpPr>
        <p:spPr>
          <a:ln/>
        </p:spPr>
      </p:sp>
      <p:sp>
        <p:nvSpPr>
          <p:cNvPr id="192515"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58FD77E-0684-A342-83B1-0A5CA7734EF3}" type="slidenum">
              <a:rPr lang="en-US" sz="1200">
                <a:latin typeface="Times New Roman" charset="0"/>
              </a:rPr>
              <a:pPr eaLnBrk="1" hangingPunct="1"/>
              <a:t>9</a:t>
            </a:fld>
            <a:endParaRPr lang="en-US" sz="1200">
              <a:latin typeface="Times New Roman" charset="0"/>
            </a:endParaRPr>
          </a:p>
        </p:txBody>
      </p:sp>
      <p:sp>
        <p:nvSpPr>
          <p:cNvPr id="24578" name="Rectangle 2"/>
          <p:cNvSpPr>
            <a:spLocks noGrp="1" noRot="1" noChangeAspect="1" noChangeArrowheads="1" noTextEdit="1"/>
          </p:cNvSpPr>
          <p:nvPr>
            <p:ph type="sldImg"/>
          </p:nvPr>
        </p:nvSpPr>
        <p:spPr>
          <a:xfrm>
            <a:off x="1117600" y="703263"/>
            <a:ext cx="4700588" cy="3525837"/>
          </a:xfrm>
          <a:ln/>
        </p:spPr>
      </p:sp>
      <p:sp>
        <p:nvSpPr>
          <p:cNvPr id="24579" name="Rectangle 3"/>
          <p:cNvSpPr>
            <a:spLocks noGrp="1" noChangeArrowheads="1"/>
          </p:cNvSpPr>
          <p:nvPr>
            <p:ph type="body" idx="1"/>
          </p:nvPr>
        </p:nvSpPr>
        <p:spPr>
          <a:xfrm>
            <a:off x="922338" y="4462463"/>
            <a:ext cx="5089525" cy="4230687"/>
          </a:xfrm>
          <a:noFill/>
        </p:spPr>
        <p:txBody>
          <a:bodyPr lIns="91709" tIns="45855" rIns="91709" bIns="45855"/>
          <a:lstStyle/>
          <a:p>
            <a:pPr eaLnBrk="1" hangingPunct="1"/>
            <a:endParaRPr lang="en-US" sz="1000">
              <a:latin typeface="Times New Roman"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Rectangle 2"/>
          <p:cNvSpPr>
            <a:spLocks noGrp="1" noRot="1" noChangeAspect="1" noChangeArrowheads="1" noTextEdit="1"/>
          </p:cNvSpPr>
          <p:nvPr>
            <p:ph type="sldImg"/>
          </p:nvPr>
        </p:nvSpPr>
        <p:spPr>
          <a:ln/>
        </p:spPr>
      </p:sp>
      <p:sp>
        <p:nvSpPr>
          <p:cNvPr id="194562" name="Rectangle 3"/>
          <p:cNvSpPr>
            <a:spLocks noGrp="1" noChangeArrowheads="1"/>
          </p:cNvSpPr>
          <p:nvPr>
            <p:ph type="body" idx="1"/>
          </p:nvPr>
        </p:nvSpPr>
        <p:spPr>
          <a:noFill/>
        </p:spPr>
        <p:txBody>
          <a:bodyPr/>
          <a:lstStyle/>
          <a:p>
            <a:endParaRPr lang="en-US">
              <a:latin typeface="Times New Roman"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Rectangle 2"/>
          <p:cNvSpPr>
            <a:spLocks noGrp="1" noRot="1" noChangeAspect="1" noChangeArrowheads="1" noTextEdit="1"/>
          </p:cNvSpPr>
          <p:nvPr>
            <p:ph type="sldImg"/>
          </p:nvPr>
        </p:nvSpPr>
        <p:spPr>
          <a:ln/>
        </p:spPr>
      </p:sp>
      <p:sp>
        <p:nvSpPr>
          <p:cNvPr id="196610" name="Rectangle 3"/>
          <p:cNvSpPr>
            <a:spLocks noGrp="1" noChangeArrowheads="1"/>
          </p:cNvSpPr>
          <p:nvPr>
            <p:ph type="body" idx="1"/>
          </p:nvPr>
        </p:nvSpPr>
        <p:spPr>
          <a:noFill/>
        </p:spPr>
        <p:txBody>
          <a:bodyPr/>
          <a:lstStyle/>
          <a:p>
            <a:endParaRPr lang="en-US">
              <a:latin typeface="Times New Roman"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869F763-AE14-F64D-B8B3-7B4DEAA4BD69}" type="slidenum">
              <a:rPr lang="en-US" sz="1200">
                <a:latin typeface="Times New Roman" charset="0"/>
              </a:rPr>
              <a:pPr eaLnBrk="1" hangingPunct="1"/>
              <a:t>92</a:t>
            </a:fld>
            <a:endParaRPr lang="en-US" sz="1200">
              <a:latin typeface="Times New Roman" charset="0"/>
            </a:endParaRPr>
          </a:p>
        </p:txBody>
      </p:sp>
      <p:sp>
        <p:nvSpPr>
          <p:cNvPr id="198658" name="Rectangle 2"/>
          <p:cNvSpPr>
            <a:spLocks noGrp="1" noRot="1" noChangeAspect="1" noChangeArrowheads="1" noTextEdit="1"/>
          </p:cNvSpPr>
          <p:nvPr>
            <p:ph type="sldImg"/>
          </p:nvPr>
        </p:nvSpPr>
        <p:spPr>
          <a:xfrm>
            <a:off x="1117600" y="703263"/>
            <a:ext cx="4700588" cy="3525837"/>
          </a:xfrm>
          <a:ln/>
        </p:spPr>
      </p:sp>
      <p:sp>
        <p:nvSpPr>
          <p:cNvPr id="198659" name="Rectangle 3"/>
          <p:cNvSpPr>
            <a:spLocks noGrp="1" noChangeArrowheads="1"/>
          </p:cNvSpPr>
          <p:nvPr>
            <p:ph type="body" idx="1"/>
          </p:nvPr>
        </p:nvSpPr>
        <p:spPr>
          <a:xfrm>
            <a:off x="922338" y="4462463"/>
            <a:ext cx="5089525" cy="4230687"/>
          </a:xfrm>
          <a:noFill/>
        </p:spPr>
        <p:txBody>
          <a:bodyPr/>
          <a:lstStyle/>
          <a:p>
            <a:pPr eaLnBrk="1" hangingPunct="1"/>
            <a:endParaRPr lang="en-US">
              <a:latin typeface="Times New Roman"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390E4E0-8290-6247-9BA7-9B8679737D15}" type="slidenum">
              <a:rPr lang="en-US" sz="1200">
                <a:latin typeface="Times New Roman" charset="0"/>
              </a:rPr>
              <a:pPr eaLnBrk="1" hangingPunct="1"/>
              <a:t>93</a:t>
            </a:fld>
            <a:endParaRPr lang="en-US" sz="1200">
              <a:latin typeface="Times New Roman" charset="0"/>
            </a:endParaRPr>
          </a:p>
        </p:txBody>
      </p:sp>
      <p:sp>
        <p:nvSpPr>
          <p:cNvPr id="200706" name="Rectangle 2"/>
          <p:cNvSpPr>
            <a:spLocks noGrp="1" noRot="1" noChangeAspect="1" noChangeArrowheads="1" noTextEdit="1"/>
          </p:cNvSpPr>
          <p:nvPr>
            <p:ph type="sldImg"/>
          </p:nvPr>
        </p:nvSpPr>
        <p:spPr>
          <a:xfrm>
            <a:off x="1117600" y="703263"/>
            <a:ext cx="4700588" cy="3525837"/>
          </a:xfrm>
          <a:ln/>
        </p:spPr>
      </p:sp>
      <p:sp>
        <p:nvSpPr>
          <p:cNvPr id="200707" name="Rectangle 3"/>
          <p:cNvSpPr>
            <a:spLocks noGrp="1" noChangeArrowheads="1"/>
          </p:cNvSpPr>
          <p:nvPr>
            <p:ph type="body" idx="1"/>
          </p:nvPr>
        </p:nvSpPr>
        <p:spPr>
          <a:xfrm>
            <a:off x="922338" y="4462463"/>
            <a:ext cx="5089525" cy="4230687"/>
          </a:xfrm>
          <a:noFill/>
        </p:spPr>
        <p:txBody>
          <a:bodyPr/>
          <a:lstStyle/>
          <a:p>
            <a:pPr eaLnBrk="1" hangingPunct="1"/>
            <a:endParaRPr lang="en-US">
              <a:latin typeface="Times New Roman"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D01F1D8-8178-1047-AB37-C07C11944B93}" type="slidenum">
              <a:rPr lang="en-US" sz="1200">
                <a:latin typeface="Times New Roman" charset="0"/>
              </a:rPr>
              <a:pPr eaLnBrk="1" hangingPunct="1"/>
              <a:t>94</a:t>
            </a:fld>
            <a:endParaRPr lang="en-US" sz="1200">
              <a:latin typeface="Times New Roman" charset="0"/>
            </a:endParaRPr>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889DC54-5D9D-2040-8D6C-50F4C4F9854F}" type="slidenum">
              <a:rPr lang="en-US" sz="1200">
                <a:latin typeface="Times New Roman" charset="0"/>
              </a:rPr>
              <a:pPr eaLnBrk="1" hangingPunct="1"/>
              <a:t>95</a:t>
            </a:fld>
            <a:endParaRPr lang="en-US" sz="1200">
              <a:latin typeface="Times New Roman" charset="0"/>
            </a:endParaRPr>
          </a:p>
        </p:txBody>
      </p:sp>
      <p:sp>
        <p:nvSpPr>
          <p:cNvPr id="206850" name="Rectangle 2"/>
          <p:cNvSpPr>
            <a:spLocks noGrp="1" noRot="1" noChangeAspect="1" noChangeArrowheads="1" noTextEdit="1"/>
          </p:cNvSpPr>
          <p:nvPr>
            <p:ph type="sldImg"/>
          </p:nvPr>
        </p:nvSpPr>
        <p:spPr>
          <a:ln/>
        </p:spPr>
      </p:sp>
      <p:sp>
        <p:nvSpPr>
          <p:cNvPr id="206851"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ED5DC5C-8155-C44D-B983-E96D0BE44CAB}" type="slidenum">
              <a:rPr lang="en-US" sz="1200">
                <a:latin typeface="Times New Roman" charset="0"/>
              </a:rPr>
              <a:pPr eaLnBrk="1" hangingPunct="1"/>
              <a:t>96</a:t>
            </a:fld>
            <a:endParaRPr lang="en-US" sz="1200">
              <a:latin typeface="Times New Roman" charset="0"/>
            </a:endParaRPr>
          </a:p>
        </p:txBody>
      </p:sp>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Rectangle 2"/>
          <p:cNvSpPr>
            <a:spLocks noGrp="1" noRot="1" noChangeAspect="1" noChangeArrowheads="1" noTextEdit="1"/>
          </p:cNvSpPr>
          <p:nvPr>
            <p:ph type="sldImg"/>
          </p:nvPr>
        </p:nvSpPr>
        <p:spPr>
          <a:ln/>
        </p:spPr>
      </p:sp>
      <p:sp>
        <p:nvSpPr>
          <p:cNvPr id="210946" name="Rectangle 3"/>
          <p:cNvSpPr>
            <a:spLocks noGrp="1" noChangeArrowheads="1"/>
          </p:cNvSpPr>
          <p:nvPr>
            <p:ph type="body" idx="1"/>
          </p:nvPr>
        </p:nvSpPr>
        <p:spPr>
          <a:noFill/>
        </p:spPr>
        <p:txBody>
          <a:bodyPr/>
          <a:lstStyle/>
          <a:p>
            <a:endParaRPr lang="en-US">
              <a:latin typeface="Times New Roman"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9985138-01E1-814A-85D8-B72014C9032D}" type="slidenum">
              <a:rPr lang="en-US" sz="1200">
                <a:latin typeface="Times New Roman" charset="0"/>
              </a:rPr>
              <a:pPr eaLnBrk="1" hangingPunct="1"/>
              <a:t>98</a:t>
            </a:fld>
            <a:endParaRPr lang="en-US" sz="1200">
              <a:latin typeface="Times New Roman" charset="0"/>
            </a:endParaRPr>
          </a:p>
        </p:txBody>
      </p:sp>
      <p:sp>
        <p:nvSpPr>
          <p:cNvPr id="212994" name="Rectangle 2"/>
          <p:cNvSpPr>
            <a:spLocks noGrp="1" noRot="1" noChangeAspect="1" noChangeArrowheads="1" noTextEdit="1"/>
          </p:cNvSpPr>
          <p:nvPr>
            <p:ph type="sldImg"/>
          </p:nvPr>
        </p:nvSpPr>
        <p:spPr>
          <a:ln/>
        </p:spPr>
      </p:sp>
      <p:sp>
        <p:nvSpPr>
          <p:cNvPr id="212995"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Arial" charset="0"/>
                <a:ea typeface="ＭＳ Ｐゴシック" charset="0"/>
                <a:cs typeface="ＭＳ Ｐゴシック" charset="0"/>
              </a:defRPr>
            </a:lvl1pPr>
            <a:lvl2pPr marL="742950" indent="-285750" defTabSz="933450" eaLnBrk="0" hangingPunct="0">
              <a:defRPr sz="2400">
                <a:solidFill>
                  <a:schemeClr val="tx1"/>
                </a:solidFill>
                <a:latin typeface="Arial" charset="0"/>
                <a:ea typeface="ＭＳ Ｐゴシック" charset="0"/>
              </a:defRPr>
            </a:lvl2pPr>
            <a:lvl3pPr marL="1143000" indent="-228600" defTabSz="933450" eaLnBrk="0" hangingPunct="0">
              <a:defRPr sz="2400">
                <a:solidFill>
                  <a:schemeClr val="tx1"/>
                </a:solidFill>
                <a:latin typeface="Arial" charset="0"/>
                <a:ea typeface="ＭＳ Ｐゴシック" charset="0"/>
              </a:defRPr>
            </a:lvl3pPr>
            <a:lvl4pPr marL="1600200" indent="-228600" defTabSz="933450" eaLnBrk="0" hangingPunct="0">
              <a:defRPr sz="2400">
                <a:solidFill>
                  <a:schemeClr val="tx1"/>
                </a:solidFill>
                <a:latin typeface="Arial" charset="0"/>
                <a:ea typeface="ＭＳ Ｐゴシック" charset="0"/>
              </a:defRPr>
            </a:lvl4pPr>
            <a:lvl5pPr marL="2057400" indent="-228600" defTabSz="933450" eaLnBrk="0" hangingPunct="0">
              <a:defRPr sz="2400">
                <a:solidFill>
                  <a:schemeClr val="tx1"/>
                </a:solidFill>
                <a:latin typeface="Arial" charset="0"/>
                <a:ea typeface="ＭＳ Ｐゴシック" charset="0"/>
              </a:defRPr>
            </a:lvl5pPr>
            <a:lvl6pPr marL="2514600" indent="-228600" defTabSz="9334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34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34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34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0D639FC-421B-9043-9050-C14A58266F9B}" type="slidenum">
              <a:rPr lang="en-US" sz="1200">
                <a:latin typeface="Times New Roman" charset="0"/>
              </a:rPr>
              <a:pPr eaLnBrk="1" hangingPunct="1"/>
              <a:t>99</a:t>
            </a:fld>
            <a:endParaRPr lang="en-US" sz="1200">
              <a:latin typeface="Times New Roman" charset="0"/>
            </a:endParaRPr>
          </a:p>
        </p:txBody>
      </p:sp>
      <p:sp>
        <p:nvSpPr>
          <p:cNvPr id="215042" name="Rectangle 2"/>
          <p:cNvSpPr>
            <a:spLocks noGrp="1" noRot="1" noChangeAspect="1" noChangeArrowheads="1" noTextEdit="1"/>
          </p:cNvSpPr>
          <p:nvPr>
            <p:ph type="sldImg"/>
          </p:nvPr>
        </p:nvSpPr>
        <p:spPr>
          <a:ln/>
        </p:spPr>
      </p:sp>
      <p:sp>
        <p:nvSpPr>
          <p:cNvPr id="215043" name="Rectangle 3"/>
          <p:cNvSpPr>
            <a:spLocks noGrp="1" noChangeArrowheads="1"/>
          </p:cNvSpPr>
          <p:nvPr>
            <p:ph type="body" idx="1"/>
          </p:nvPr>
        </p:nvSpPr>
        <p:spPr>
          <a:noFill/>
        </p:spPr>
        <p:txBody>
          <a:bodyPr/>
          <a:lstStyle/>
          <a:p>
            <a:pPr eaLnBrk="1" hangingPunct="1"/>
            <a:endParaRPr lang="en-US">
              <a:latin typeface="Times New Roman"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4"/>
          <p:cNvSpPr>
            <a:spLocks noChangeArrowheads="1"/>
          </p:cNvSpPr>
          <p:nvPr/>
        </p:nvSpPr>
        <p:spPr bwMode="auto">
          <a:xfrm>
            <a:off x="295275" y="6438900"/>
            <a:ext cx="424815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hangingPunct="0">
              <a:defRPr/>
            </a:pPr>
            <a:r>
              <a:rPr lang="en-US" sz="900">
                <a:cs typeface="+mn-cs"/>
              </a:rPr>
              <a:t>© 2009 Altera Corporation—</a:t>
            </a:r>
            <a:r>
              <a:rPr lang="en-US" sz="900" b="1">
                <a:solidFill>
                  <a:schemeClr val="folHlink"/>
                </a:solidFill>
                <a:cs typeface="+mn-cs"/>
              </a:rPr>
              <a:t>Confidential</a:t>
            </a:r>
          </a:p>
        </p:txBody>
      </p:sp>
      <p:pic>
        <p:nvPicPr>
          <p:cNvPr id="5" name="Picture 5" descr="Altera_301"/>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74688" y="609600"/>
            <a:ext cx="1916112" cy="396875"/>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6"/>
          <p:cNvSpPr txBox="1">
            <a:spLocks noChangeArrowheads="1"/>
          </p:cNvSpPr>
          <p:nvPr userDrawn="1"/>
        </p:nvSpPr>
        <p:spPr bwMode="auto">
          <a:xfrm>
            <a:off x="304800" y="6629400"/>
            <a:ext cx="914400" cy="228600"/>
          </a:xfrm>
          <a:prstGeom prst="rect">
            <a:avLst/>
          </a:prstGeom>
          <a:noFill/>
          <a:ln>
            <a:noFill/>
          </a:ln>
          <a:effectLst>
            <a:prstShdw prst="shdw17" dist="17961" dir="2700000">
              <a:schemeClr val="bg2">
                <a:alpha val="74997"/>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defRPr/>
            </a:pPr>
            <a:fld id="{0DF3801C-7213-8C4E-8815-467802F5FB3C}" type="slidenum">
              <a:rPr lang="en-US" sz="900" smtClean="0"/>
              <a:pPr eaLnBrk="1" hangingPunct="1">
                <a:spcBef>
                  <a:spcPct val="50000"/>
                </a:spcBef>
                <a:defRPr/>
              </a:pPr>
              <a:t>‹#›</a:t>
            </a:fld>
            <a:endParaRPr lang="en-US" sz="900" smtClean="0"/>
          </a:p>
        </p:txBody>
      </p:sp>
      <p:sp>
        <p:nvSpPr>
          <p:cNvPr id="3117058" name="Rectangle 2"/>
          <p:cNvSpPr>
            <a:spLocks noGrp="1" noChangeArrowheads="1"/>
          </p:cNvSpPr>
          <p:nvPr>
            <p:ph type="ctrTitle"/>
          </p:nvPr>
        </p:nvSpPr>
        <p:spPr>
          <a:xfrm>
            <a:off x="533400" y="2286000"/>
            <a:ext cx="5824538" cy="1143000"/>
          </a:xfrm>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blurRad="63500" dist="17961" dir="2700000" algn="ctr" rotWithShape="0">
                    <a:schemeClr val="tx1">
                      <a:alpha val="74998"/>
                    </a:schemeClr>
                  </a:outerShdw>
                </a:effectLst>
              </a14:hiddenEffects>
            </a:ext>
          </a:extLst>
        </p:spPr>
        <p:txBody>
          <a:bodyPr anchor="ctr"/>
          <a:lstStyle>
            <a:lvl1pPr>
              <a:defRPr>
                <a:solidFill>
                  <a:schemeClr val="tx2"/>
                </a:solidFill>
              </a:defRPr>
            </a:lvl1pPr>
          </a:lstStyle>
          <a:p>
            <a:pPr lvl="0"/>
            <a:r>
              <a:rPr lang="en-US" noProof="0" smtClean="0"/>
              <a:t>Click to edit master title style</a:t>
            </a:r>
          </a:p>
        </p:txBody>
      </p:sp>
      <p:sp>
        <p:nvSpPr>
          <p:cNvPr id="3117059" name="Rectangle 3"/>
          <p:cNvSpPr>
            <a:spLocks noGrp="1" noChangeArrowheads="1"/>
          </p:cNvSpPr>
          <p:nvPr>
            <p:ph type="subTitle" idx="1"/>
          </p:nvPr>
        </p:nvSpPr>
        <p:spPr>
          <a:xfrm>
            <a:off x="533400" y="3429000"/>
            <a:ext cx="5867400" cy="838200"/>
          </a:xfrm>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blurRad="63500" dist="17961" dir="2700000" algn="ctr" rotWithShape="0">
                    <a:schemeClr val="tx1">
                      <a:alpha val="74998"/>
                    </a:schemeClr>
                  </a:outerShdw>
                </a:effectLst>
              </a14:hiddenEffects>
            </a:ext>
          </a:extLst>
        </p:spPr>
        <p:txBody>
          <a:bodyPr/>
          <a:lstStyle>
            <a:lvl1pPr marL="0" indent="0">
              <a:buFont typeface="Wingdings" charset="0"/>
              <a:buNone/>
              <a:defRPr sz="2400" i="1">
                <a:solidFill>
                  <a:schemeClr val="tx2"/>
                </a:solidFill>
              </a:defRPr>
            </a:lvl1pPr>
          </a:lstStyle>
          <a:p>
            <a:pPr lvl="0"/>
            <a:r>
              <a:rPr lang="en-US" noProof="0" smtClean="0"/>
              <a:t>Click to edit master subtitle style</a:t>
            </a:r>
          </a:p>
        </p:txBody>
      </p:sp>
    </p:spTree>
    <p:extLst>
      <p:ext uri="{BB962C8B-B14F-4D97-AF65-F5344CB8AC3E}">
        <p14:creationId xmlns:p14="http://schemas.microsoft.com/office/powerpoint/2010/main" val="2598829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12409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9238" y="273050"/>
            <a:ext cx="2082800" cy="55943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50838" y="273050"/>
            <a:ext cx="6096000" cy="55943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198864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50838" y="273050"/>
            <a:ext cx="8331200" cy="914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50838" y="1187450"/>
            <a:ext cx="4089400" cy="46799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592638" y="1187450"/>
            <a:ext cx="4089400" cy="2263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92638" y="3603625"/>
            <a:ext cx="4089400" cy="2263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090858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350838" y="273050"/>
            <a:ext cx="8331200" cy="914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50838" y="1187450"/>
            <a:ext cx="8331200" cy="2263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50838" y="3603625"/>
            <a:ext cx="8331200" cy="2263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472713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350838" y="273050"/>
            <a:ext cx="8331200" cy="9144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50838" y="1187450"/>
            <a:ext cx="4089400" cy="2263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592638" y="1187450"/>
            <a:ext cx="4089400" cy="2263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350838" y="3603625"/>
            <a:ext cx="4089400" cy="2263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592638" y="3603625"/>
            <a:ext cx="4089400" cy="2263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344041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0838" y="273050"/>
            <a:ext cx="8331200" cy="914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50838" y="1187450"/>
            <a:ext cx="4089400" cy="46799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92638" y="1187450"/>
            <a:ext cx="4089400" cy="46799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074971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50838" y="273050"/>
            <a:ext cx="8331200" cy="9144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350838" y="1187450"/>
            <a:ext cx="8331200" cy="4679950"/>
          </a:xfrm>
        </p:spPr>
        <p:txBody>
          <a:bodyPr/>
          <a:lstStyle/>
          <a:p>
            <a:pPr lvl="0"/>
            <a:endParaRPr lang="en-US" noProof="0" smtClean="0"/>
          </a:p>
        </p:txBody>
      </p:sp>
    </p:spTree>
    <p:extLst>
      <p:ext uri="{BB962C8B-B14F-4D97-AF65-F5344CB8AC3E}">
        <p14:creationId xmlns:p14="http://schemas.microsoft.com/office/powerpoint/2010/main" val="1286190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350838" y="273050"/>
            <a:ext cx="8331200" cy="9144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350838" y="1187450"/>
            <a:ext cx="8331200" cy="2263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50838" y="3603625"/>
            <a:ext cx="8331200" cy="2263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610521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4"/>
          <p:cNvSpPr>
            <a:spLocks noChangeArrowheads="1"/>
          </p:cNvSpPr>
          <p:nvPr/>
        </p:nvSpPr>
        <p:spPr bwMode="auto">
          <a:xfrm>
            <a:off x="295275" y="6438900"/>
            <a:ext cx="42481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r>
              <a:rPr lang="en-US" sz="900"/>
              <a:t>© 2009 Altera Corporation—</a:t>
            </a:r>
            <a:r>
              <a:rPr lang="en-US" sz="900" b="1">
                <a:solidFill>
                  <a:schemeClr val="folHlink"/>
                </a:solidFill>
              </a:rPr>
              <a:t>Confidential</a:t>
            </a:r>
          </a:p>
        </p:txBody>
      </p:sp>
      <p:pic>
        <p:nvPicPr>
          <p:cNvPr id="5" name="Picture 5" descr="Altera_301"/>
          <p:cNvPicPr>
            <a:picLocks noChangeAspect="1" noChangeArrowheads="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74688" y="609600"/>
            <a:ext cx="19161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6"/>
          <p:cNvSpPr txBox="1">
            <a:spLocks noChangeArrowheads="1"/>
          </p:cNvSpPr>
          <p:nvPr/>
        </p:nvSpPr>
        <p:spPr bwMode="auto">
          <a:xfrm>
            <a:off x="304800" y="6583363"/>
            <a:ext cx="717550" cy="228600"/>
          </a:xfrm>
          <a:prstGeom prst="rect">
            <a:avLst/>
          </a:prstGeom>
          <a:noFill/>
          <a:ln w="38100" algn="ctr">
            <a:noFill/>
            <a:miter lim="800000"/>
            <a:headEnd/>
            <a:tailEnd/>
          </a:ln>
          <a:effec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fld id="{EDEBD9F7-6F0C-BC4B-9FD7-79D29E75B15C}" type="slidenum">
              <a:rPr lang="en-US" sz="900" b="1" smtClean="0">
                <a:cs typeface="+mn-cs"/>
              </a:rPr>
              <a:pPr>
                <a:defRPr/>
              </a:pPr>
              <a:t>‹#›</a:t>
            </a:fld>
            <a:endParaRPr lang="en-US" sz="900" b="1" smtClean="0">
              <a:cs typeface="+mn-cs"/>
            </a:endParaRPr>
          </a:p>
        </p:txBody>
      </p:sp>
      <p:sp>
        <p:nvSpPr>
          <p:cNvPr id="2135042" name="Rectangle 2"/>
          <p:cNvSpPr>
            <a:spLocks noGrp="1" noChangeArrowheads="1"/>
          </p:cNvSpPr>
          <p:nvPr>
            <p:ph type="ctrTitle"/>
          </p:nvPr>
        </p:nvSpPr>
        <p:spPr>
          <a:xfrm>
            <a:off x="533400" y="2286000"/>
            <a:ext cx="5824538" cy="1143000"/>
          </a:xfrm>
          <a:effectLst/>
        </p:spPr>
        <p:txBody>
          <a:bodyPr anchor="ctr"/>
          <a:lstStyle>
            <a:lvl1pPr>
              <a:defRPr>
                <a:solidFill>
                  <a:schemeClr val="tx2"/>
                </a:solidFill>
              </a:defRPr>
            </a:lvl1pPr>
          </a:lstStyle>
          <a:p>
            <a:r>
              <a:rPr lang="en-US"/>
              <a:t>Click to edit master title style</a:t>
            </a:r>
          </a:p>
        </p:txBody>
      </p:sp>
      <p:sp>
        <p:nvSpPr>
          <p:cNvPr id="2135043" name="Rectangle 3"/>
          <p:cNvSpPr>
            <a:spLocks noGrp="1" noChangeArrowheads="1"/>
          </p:cNvSpPr>
          <p:nvPr>
            <p:ph type="subTitle" idx="1"/>
          </p:nvPr>
        </p:nvSpPr>
        <p:spPr>
          <a:xfrm>
            <a:off x="533400" y="3429000"/>
            <a:ext cx="5867400" cy="838200"/>
          </a:xfrm>
        </p:spPr>
        <p:txBody>
          <a:bodyPr/>
          <a:lstStyle>
            <a:lvl1pPr marL="0" indent="0">
              <a:buFont typeface="Wingdings" pitchFamily="2" charset="2"/>
              <a:buNone/>
              <a:defRPr sz="2400" i="1">
                <a:solidFill>
                  <a:schemeClr val="tx2"/>
                </a:solidFill>
              </a:defRPr>
            </a:lvl1pPr>
          </a:lstStyle>
          <a:p>
            <a:r>
              <a:rPr lang="en-US"/>
              <a:t>Click to edit master subtitle style</a:t>
            </a:r>
          </a:p>
        </p:txBody>
      </p:sp>
    </p:spTree>
    <p:extLst>
      <p:ext uri="{BB962C8B-B14F-4D97-AF65-F5344CB8AC3E}">
        <p14:creationId xmlns:p14="http://schemas.microsoft.com/office/powerpoint/2010/main" val="1219054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02562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069113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50838" y="1187450"/>
            <a:ext cx="40894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92638" y="1187450"/>
            <a:ext cx="40894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65109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64680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68701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0283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4779687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758179117"/>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theme" Target="../theme/theme2.xml"/><Relationship Id="rId3"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9"/>
          <a:srcRect/>
          <a:stretch>
            <a:fillRect/>
          </a:stretch>
        </a:blipFill>
        <a:effectLst/>
      </p:bgPr>
    </p:bg>
    <p:spTree>
      <p:nvGrpSpPr>
        <p:cNvPr id="1" name=""/>
        <p:cNvGrpSpPr/>
        <p:nvPr/>
      </p:nvGrpSpPr>
      <p:grpSpPr>
        <a:xfrm>
          <a:off x="0" y="0"/>
          <a:ext cx="0" cy="0"/>
          <a:chOff x="0" y="0"/>
          <a:chExt cx="0" cy="0"/>
        </a:xfrm>
      </p:grpSpPr>
      <p:sp>
        <p:nvSpPr>
          <p:cNvPr id="3116034" name="Rectangle 2"/>
          <p:cNvSpPr>
            <a:spLocks noGrp="1" noChangeArrowheads="1"/>
          </p:cNvSpPr>
          <p:nvPr>
            <p:ph type="title"/>
          </p:nvPr>
        </p:nvSpPr>
        <p:spPr bwMode="auto">
          <a:xfrm>
            <a:off x="350838" y="273050"/>
            <a:ext cx="8331200" cy="914400"/>
          </a:xfrm>
          <a:prstGeom prst="rect">
            <a:avLst/>
          </a:prstGeom>
          <a:noFill/>
          <a:ln>
            <a:noFill/>
          </a:ln>
          <a:effectLst>
            <a:outerShdw blurRad="63500" dist="38099" dir="2700000" algn="ctr" rotWithShape="0">
              <a:srgbClr val="DDDDDD">
                <a:alpha val="74998"/>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3116035" name="Rectangle 3"/>
          <p:cNvSpPr>
            <a:spLocks noGrp="1" noChangeArrowheads="1"/>
          </p:cNvSpPr>
          <p:nvPr>
            <p:ph type="body" idx="1"/>
          </p:nvPr>
        </p:nvSpPr>
        <p:spPr bwMode="auto">
          <a:xfrm>
            <a:off x="350838" y="1187450"/>
            <a:ext cx="8331200" cy="467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16037" name="Rectangle 5"/>
          <p:cNvSpPr>
            <a:spLocks noChangeArrowheads="1"/>
          </p:cNvSpPr>
          <p:nvPr/>
        </p:nvSpPr>
        <p:spPr bwMode="auto">
          <a:xfrm>
            <a:off x="295275" y="6251575"/>
            <a:ext cx="424815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hangingPunct="0">
              <a:defRPr/>
            </a:pPr>
            <a:endParaRPr lang="en-US" sz="900" b="1" dirty="0">
              <a:solidFill>
                <a:schemeClr val="folHlink"/>
              </a:solidFill>
              <a:cs typeface="+mn-cs"/>
            </a:endParaRPr>
          </a:p>
        </p:txBody>
      </p:sp>
      <p:pic>
        <p:nvPicPr>
          <p:cNvPr id="1030" name="Picture 7" descr="Altera_301"/>
          <p:cNvPicPr>
            <a:picLocks noChangeAspect="1" noChangeArrowheads="1"/>
          </p:cNvPicPr>
          <p:nvPr/>
        </p:nvPicPr>
        <p:blipFill>
          <a:blip r:embed="rId20">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7439025" y="6311900"/>
            <a:ext cx="1368425" cy="284163"/>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Text Box 8"/>
          <p:cNvSpPr txBox="1">
            <a:spLocks noChangeArrowheads="1"/>
          </p:cNvSpPr>
          <p:nvPr userDrawn="1"/>
        </p:nvSpPr>
        <p:spPr bwMode="auto">
          <a:xfrm>
            <a:off x="304800" y="6629400"/>
            <a:ext cx="685800" cy="228600"/>
          </a:xfrm>
          <a:prstGeom prst="rect">
            <a:avLst/>
          </a:prstGeom>
          <a:noFill/>
          <a:ln>
            <a:noFill/>
          </a:ln>
          <a:effectLst>
            <a:prstShdw prst="shdw17" dist="17961" dir="2700000">
              <a:schemeClr val="bg2">
                <a:alpha val="74997"/>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defRPr/>
            </a:pPr>
            <a:fld id="{D8B70B93-3EF2-764F-A39B-577A4C81EFAA}" type="slidenum">
              <a:rPr lang="en-US" sz="900" smtClean="0"/>
              <a:pPr eaLnBrk="1" hangingPunct="1">
                <a:spcBef>
                  <a:spcPct val="50000"/>
                </a:spcBef>
                <a:defRPr/>
              </a:pPr>
              <a:t>‹#›</a:t>
            </a:fld>
            <a:endParaRPr lang="en-US" sz="900" smtClean="0"/>
          </a:p>
        </p:txBody>
      </p:sp>
    </p:spTree>
  </p:cSld>
  <p:clrMap bg1="lt1" tx1="dk1" bg2="lt2" tx2="dk2" accent1="accent1" accent2="accent2" accent3="accent3" accent4="accent4" accent5="accent5" accent6="accent6" hlink="hlink" folHlink="folHlink"/>
  <p:sldLayoutIdLst>
    <p:sldLayoutId id="2147483723"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Lst>
  <p:timing>
    <p:tnLst>
      <p:par>
        <p:cTn xmlns:p14="http://schemas.microsoft.com/office/powerpoint/2010/main" id="1" dur="indefinite" restart="never" nodeType="tmRoot"/>
      </p:par>
    </p:tnLst>
  </p:timing>
  <p:txStyles>
    <p:titleStyle>
      <a:lvl1pPr algn="l" rtl="0" eaLnBrk="0" fontAlgn="base" hangingPunct="0">
        <a:spcBef>
          <a:spcPct val="0"/>
        </a:spcBef>
        <a:spcAft>
          <a:spcPct val="0"/>
        </a:spcAft>
        <a:defRPr sz="3200" b="1">
          <a:solidFill>
            <a:srgbClr val="003399"/>
          </a:solidFill>
          <a:latin typeface="+mj-lt"/>
          <a:ea typeface="+mj-ea"/>
          <a:cs typeface="ＭＳ Ｐゴシック" charset="0"/>
        </a:defRPr>
      </a:lvl1pPr>
      <a:lvl2pPr algn="l" rtl="0" eaLnBrk="0" fontAlgn="base" hangingPunct="0">
        <a:spcBef>
          <a:spcPct val="0"/>
        </a:spcBef>
        <a:spcAft>
          <a:spcPct val="0"/>
        </a:spcAft>
        <a:defRPr sz="3200" b="1">
          <a:solidFill>
            <a:srgbClr val="003399"/>
          </a:solidFill>
          <a:latin typeface="Arial" charset="0"/>
          <a:ea typeface="ＭＳ Ｐゴシック" charset="0"/>
          <a:cs typeface="ＭＳ Ｐゴシック" charset="0"/>
        </a:defRPr>
      </a:lvl2pPr>
      <a:lvl3pPr algn="l" rtl="0" eaLnBrk="0" fontAlgn="base" hangingPunct="0">
        <a:spcBef>
          <a:spcPct val="0"/>
        </a:spcBef>
        <a:spcAft>
          <a:spcPct val="0"/>
        </a:spcAft>
        <a:defRPr sz="3200" b="1">
          <a:solidFill>
            <a:srgbClr val="003399"/>
          </a:solidFill>
          <a:latin typeface="Arial" charset="0"/>
          <a:ea typeface="ＭＳ Ｐゴシック" charset="0"/>
          <a:cs typeface="ＭＳ Ｐゴシック" charset="0"/>
        </a:defRPr>
      </a:lvl3pPr>
      <a:lvl4pPr algn="l" rtl="0" eaLnBrk="0" fontAlgn="base" hangingPunct="0">
        <a:spcBef>
          <a:spcPct val="0"/>
        </a:spcBef>
        <a:spcAft>
          <a:spcPct val="0"/>
        </a:spcAft>
        <a:defRPr sz="3200" b="1">
          <a:solidFill>
            <a:srgbClr val="003399"/>
          </a:solidFill>
          <a:latin typeface="Arial" charset="0"/>
          <a:ea typeface="ＭＳ Ｐゴシック" charset="0"/>
          <a:cs typeface="ＭＳ Ｐゴシック" charset="0"/>
        </a:defRPr>
      </a:lvl4pPr>
      <a:lvl5pPr algn="l" rtl="0" eaLnBrk="0" fontAlgn="base" hangingPunct="0">
        <a:spcBef>
          <a:spcPct val="0"/>
        </a:spcBef>
        <a:spcAft>
          <a:spcPct val="0"/>
        </a:spcAft>
        <a:defRPr sz="3200" b="1">
          <a:solidFill>
            <a:srgbClr val="0033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200" b="1">
          <a:solidFill>
            <a:srgbClr val="003399"/>
          </a:solidFill>
          <a:latin typeface="Arial" charset="0"/>
          <a:ea typeface="ＭＳ Ｐゴシック" charset="0"/>
        </a:defRPr>
      </a:lvl6pPr>
      <a:lvl7pPr marL="914400" algn="l" rtl="0" eaLnBrk="0" fontAlgn="base" hangingPunct="0">
        <a:spcBef>
          <a:spcPct val="0"/>
        </a:spcBef>
        <a:spcAft>
          <a:spcPct val="0"/>
        </a:spcAft>
        <a:defRPr sz="3200" b="1">
          <a:solidFill>
            <a:srgbClr val="003399"/>
          </a:solidFill>
          <a:latin typeface="Arial" charset="0"/>
          <a:ea typeface="ＭＳ Ｐゴシック" charset="0"/>
        </a:defRPr>
      </a:lvl7pPr>
      <a:lvl8pPr marL="1371600" algn="l" rtl="0" eaLnBrk="0" fontAlgn="base" hangingPunct="0">
        <a:spcBef>
          <a:spcPct val="0"/>
        </a:spcBef>
        <a:spcAft>
          <a:spcPct val="0"/>
        </a:spcAft>
        <a:defRPr sz="3200" b="1">
          <a:solidFill>
            <a:srgbClr val="003399"/>
          </a:solidFill>
          <a:latin typeface="Arial" charset="0"/>
          <a:ea typeface="ＭＳ Ｐゴシック" charset="0"/>
        </a:defRPr>
      </a:lvl8pPr>
      <a:lvl9pPr marL="1828800" algn="l" rtl="0" eaLnBrk="0" fontAlgn="base" hangingPunct="0">
        <a:spcBef>
          <a:spcPct val="0"/>
        </a:spcBef>
        <a:spcAft>
          <a:spcPct val="0"/>
        </a:spcAft>
        <a:defRPr sz="3200" b="1">
          <a:solidFill>
            <a:srgbClr val="003399"/>
          </a:solidFill>
          <a:latin typeface="Arial" charset="0"/>
          <a:ea typeface="ＭＳ Ｐゴシック" charset="0"/>
        </a:defRPr>
      </a:lvl9pPr>
    </p:titleStyle>
    <p:bodyStyle>
      <a:lvl1pPr marL="342900" indent="-342900" algn="l" rtl="0" eaLnBrk="0" fontAlgn="base" hangingPunct="0">
        <a:spcBef>
          <a:spcPct val="20000"/>
        </a:spcBef>
        <a:spcAft>
          <a:spcPct val="0"/>
        </a:spcAft>
        <a:buClr>
          <a:srgbClr val="003399"/>
        </a:buClr>
        <a:buSzPct val="75000"/>
        <a:buFont typeface="Wingdings" charset="0"/>
        <a:buChar char="n"/>
        <a:defRPr sz="2800">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lr>
          <a:srgbClr val="003399"/>
        </a:buClr>
        <a:buSzPct val="90000"/>
        <a:buFont typeface="Symbol" charset="0"/>
        <a:buChar char="-"/>
        <a:defRPr sz="2000">
          <a:solidFill>
            <a:schemeClr val="tx1"/>
          </a:solidFill>
          <a:latin typeface="+mn-lt"/>
          <a:ea typeface="+mn-ea"/>
        </a:defRPr>
      </a:lvl2pPr>
      <a:lvl3pPr marL="1143000" indent="-228600" algn="l" rtl="0" eaLnBrk="0" fontAlgn="base" hangingPunct="0">
        <a:spcBef>
          <a:spcPct val="20000"/>
        </a:spcBef>
        <a:spcAft>
          <a:spcPct val="0"/>
        </a:spcAft>
        <a:buClr>
          <a:srgbClr val="003399"/>
        </a:buClr>
        <a:buSzPct val="90000"/>
        <a:buFont typeface="Wingdings" charset="0"/>
        <a:buChar char="l"/>
        <a:defRPr>
          <a:solidFill>
            <a:schemeClr val="tx1"/>
          </a:solidFill>
          <a:latin typeface="+mn-lt"/>
          <a:ea typeface="+mn-ea"/>
        </a:defRPr>
      </a:lvl3pPr>
      <a:lvl4pPr marL="1600200" indent="-228600" algn="l" rtl="0" eaLnBrk="0" fontAlgn="base" hangingPunct="0">
        <a:spcBef>
          <a:spcPct val="20000"/>
        </a:spcBef>
        <a:spcAft>
          <a:spcPct val="0"/>
        </a:spcAft>
        <a:buClr>
          <a:srgbClr val="003399"/>
        </a:buClr>
        <a:buSzPct val="90000"/>
        <a:buFont typeface="Symbol" charset="0"/>
        <a:buChar char="-"/>
        <a:defRPr sz="1600">
          <a:solidFill>
            <a:schemeClr val="tx1"/>
          </a:solidFill>
          <a:latin typeface="+mn-lt"/>
          <a:ea typeface="+mn-ea"/>
        </a:defRPr>
      </a:lvl4pPr>
      <a:lvl5pPr marL="2057400" indent="-228600" algn="l" rtl="0" eaLnBrk="0" fontAlgn="base" hangingPunct="0">
        <a:spcBef>
          <a:spcPct val="20000"/>
        </a:spcBef>
        <a:spcAft>
          <a:spcPct val="0"/>
        </a:spcAft>
        <a:buClr>
          <a:srgbClr val="003399"/>
        </a:buClr>
        <a:buSzPct val="90000"/>
        <a:buFont typeface="Symbol" charset="0"/>
        <a:buChar char="-"/>
        <a:defRPr sz="1600">
          <a:solidFill>
            <a:schemeClr val="tx1"/>
          </a:solidFill>
          <a:latin typeface="+mn-lt"/>
          <a:ea typeface="+mn-ea"/>
        </a:defRPr>
      </a:lvl5pPr>
      <a:lvl6pPr marL="2514600" indent="-228600" algn="l" rtl="0" eaLnBrk="0" fontAlgn="base" hangingPunct="0">
        <a:spcBef>
          <a:spcPct val="20000"/>
        </a:spcBef>
        <a:spcAft>
          <a:spcPct val="0"/>
        </a:spcAft>
        <a:buClr>
          <a:srgbClr val="003399"/>
        </a:buClr>
        <a:buSzPct val="90000"/>
        <a:buFont typeface="Symbol" charset="0"/>
        <a:buChar char="-"/>
        <a:defRPr sz="1600">
          <a:solidFill>
            <a:schemeClr val="tx1"/>
          </a:solidFill>
          <a:latin typeface="+mn-lt"/>
          <a:ea typeface="+mn-ea"/>
        </a:defRPr>
      </a:lvl6pPr>
      <a:lvl7pPr marL="2971800" indent="-228600" algn="l" rtl="0" eaLnBrk="0" fontAlgn="base" hangingPunct="0">
        <a:spcBef>
          <a:spcPct val="20000"/>
        </a:spcBef>
        <a:spcAft>
          <a:spcPct val="0"/>
        </a:spcAft>
        <a:buClr>
          <a:srgbClr val="003399"/>
        </a:buClr>
        <a:buSzPct val="90000"/>
        <a:buFont typeface="Symbol" charset="0"/>
        <a:buChar char="-"/>
        <a:defRPr sz="1600">
          <a:solidFill>
            <a:schemeClr val="tx1"/>
          </a:solidFill>
          <a:latin typeface="+mn-lt"/>
          <a:ea typeface="+mn-ea"/>
        </a:defRPr>
      </a:lvl7pPr>
      <a:lvl8pPr marL="3429000" indent="-228600" algn="l" rtl="0" eaLnBrk="0" fontAlgn="base" hangingPunct="0">
        <a:spcBef>
          <a:spcPct val="20000"/>
        </a:spcBef>
        <a:spcAft>
          <a:spcPct val="0"/>
        </a:spcAft>
        <a:buClr>
          <a:srgbClr val="003399"/>
        </a:buClr>
        <a:buSzPct val="90000"/>
        <a:buFont typeface="Symbol" charset="0"/>
        <a:buChar char="-"/>
        <a:defRPr sz="1600">
          <a:solidFill>
            <a:schemeClr val="tx1"/>
          </a:solidFill>
          <a:latin typeface="+mn-lt"/>
          <a:ea typeface="+mn-ea"/>
        </a:defRPr>
      </a:lvl8pPr>
      <a:lvl9pPr marL="3886200" indent="-228600" algn="l" rtl="0" eaLnBrk="0" fontAlgn="base" hangingPunct="0">
        <a:spcBef>
          <a:spcPct val="20000"/>
        </a:spcBef>
        <a:spcAft>
          <a:spcPct val="0"/>
        </a:spcAft>
        <a:buClr>
          <a:srgbClr val="003399"/>
        </a:buClr>
        <a:buSzPct val="90000"/>
        <a:buFont typeface="Symbol" charset="0"/>
        <a:buChar char="-"/>
        <a:defRPr sz="16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350838" y="273050"/>
            <a:ext cx="8331200" cy="914400"/>
          </a:xfrm>
          <a:prstGeom prst="rect">
            <a:avLst/>
          </a:prstGeom>
          <a:noFill/>
          <a:ln>
            <a:noFill/>
          </a:ln>
          <a:effectLst>
            <a:outerShdw dist="35921" dir="2700000" algn="ctr" rotWithShape="0">
              <a:srgbClr val="DDDDDD"/>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3075" name="Rectangle 3"/>
          <p:cNvSpPr>
            <a:spLocks noGrp="1" noChangeArrowheads="1"/>
          </p:cNvSpPr>
          <p:nvPr>
            <p:ph type="body" idx="1"/>
          </p:nvPr>
        </p:nvSpPr>
        <p:spPr bwMode="auto">
          <a:xfrm>
            <a:off x="350838" y="1187450"/>
            <a:ext cx="8331200"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724" r:id="rId1"/>
  </p:sldLayoutIdLst>
  <p:hf hdr="0" ftr="0" dt="0"/>
  <p:txStyles>
    <p:titleStyle>
      <a:lvl1pPr algn="l" rtl="0" eaLnBrk="0" fontAlgn="base" hangingPunct="0">
        <a:spcBef>
          <a:spcPct val="0"/>
        </a:spcBef>
        <a:spcAft>
          <a:spcPct val="0"/>
        </a:spcAft>
        <a:defRPr sz="3200" b="1">
          <a:solidFill>
            <a:srgbClr val="003399"/>
          </a:solidFill>
          <a:latin typeface="Arial" charset="0"/>
          <a:ea typeface="+mj-ea"/>
          <a:cs typeface="ＭＳ Ｐゴシック" charset="0"/>
        </a:defRPr>
      </a:lvl1pPr>
      <a:lvl2pPr algn="l" rtl="0" eaLnBrk="0" fontAlgn="base" hangingPunct="0">
        <a:spcBef>
          <a:spcPct val="0"/>
        </a:spcBef>
        <a:spcAft>
          <a:spcPct val="0"/>
        </a:spcAft>
        <a:defRPr sz="3200" b="1">
          <a:solidFill>
            <a:srgbClr val="003399"/>
          </a:solidFill>
          <a:latin typeface="Arial" charset="0"/>
          <a:ea typeface="ＭＳ Ｐゴシック" charset="0"/>
          <a:cs typeface="ＭＳ Ｐゴシック" charset="0"/>
        </a:defRPr>
      </a:lvl2pPr>
      <a:lvl3pPr algn="l" rtl="0" eaLnBrk="0" fontAlgn="base" hangingPunct="0">
        <a:spcBef>
          <a:spcPct val="0"/>
        </a:spcBef>
        <a:spcAft>
          <a:spcPct val="0"/>
        </a:spcAft>
        <a:defRPr sz="3200" b="1">
          <a:solidFill>
            <a:srgbClr val="003399"/>
          </a:solidFill>
          <a:latin typeface="Arial" charset="0"/>
          <a:ea typeface="ＭＳ Ｐゴシック" charset="0"/>
          <a:cs typeface="ＭＳ Ｐゴシック" charset="0"/>
        </a:defRPr>
      </a:lvl3pPr>
      <a:lvl4pPr algn="l" rtl="0" eaLnBrk="0" fontAlgn="base" hangingPunct="0">
        <a:spcBef>
          <a:spcPct val="0"/>
        </a:spcBef>
        <a:spcAft>
          <a:spcPct val="0"/>
        </a:spcAft>
        <a:defRPr sz="3200" b="1">
          <a:solidFill>
            <a:srgbClr val="003399"/>
          </a:solidFill>
          <a:latin typeface="Arial" charset="0"/>
          <a:ea typeface="ＭＳ Ｐゴシック" charset="0"/>
          <a:cs typeface="ＭＳ Ｐゴシック" charset="0"/>
        </a:defRPr>
      </a:lvl4pPr>
      <a:lvl5pPr algn="l" rtl="0" eaLnBrk="0" fontAlgn="base" hangingPunct="0">
        <a:spcBef>
          <a:spcPct val="0"/>
        </a:spcBef>
        <a:spcAft>
          <a:spcPct val="0"/>
        </a:spcAft>
        <a:defRPr sz="3200" b="1">
          <a:solidFill>
            <a:srgbClr val="0033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200" b="1">
          <a:solidFill>
            <a:srgbClr val="003399"/>
          </a:solidFill>
          <a:latin typeface="Arial" charset="0"/>
        </a:defRPr>
      </a:lvl6pPr>
      <a:lvl7pPr marL="914400" algn="l" rtl="0" eaLnBrk="0" fontAlgn="base" hangingPunct="0">
        <a:spcBef>
          <a:spcPct val="0"/>
        </a:spcBef>
        <a:spcAft>
          <a:spcPct val="0"/>
        </a:spcAft>
        <a:defRPr sz="3200" b="1">
          <a:solidFill>
            <a:srgbClr val="003399"/>
          </a:solidFill>
          <a:latin typeface="Arial" charset="0"/>
        </a:defRPr>
      </a:lvl7pPr>
      <a:lvl8pPr marL="1371600" algn="l" rtl="0" eaLnBrk="0" fontAlgn="base" hangingPunct="0">
        <a:spcBef>
          <a:spcPct val="0"/>
        </a:spcBef>
        <a:spcAft>
          <a:spcPct val="0"/>
        </a:spcAft>
        <a:defRPr sz="3200" b="1">
          <a:solidFill>
            <a:srgbClr val="003399"/>
          </a:solidFill>
          <a:latin typeface="Arial" charset="0"/>
        </a:defRPr>
      </a:lvl8pPr>
      <a:lvl9pPr marL="1828800" algn="l" rtl="0" eaLnBrk="0" fontAlgn="base" hangingPunct="0">
        <a:spcBef>
          <a:spcPct val="0"/>
        </a:spcBef>
        <a:spcAft>
          <a:spcPct val="0"/>
        </a:spcAft>
        <a:defRPr sz="3200" b="1">
          <a:solidFill>
            <a:srgbClr val="003399"/>
          </a:solidFill>
          <a:latin typeface="Arial" charset="0"/>
        </a:defRPr>
      </a:lvl9pPr>
    </p:titleStyle>
    <p:bodyStyle>
      <a:lvl1pPr marL="342900" indent="-342900" algn="l" rtl="0" eaLnBrk="0" fontAlgn="base" hangingPunct="0">
        <a:spcBef>
          <a:spcPct val="20000"/>
        </a:spcBef>
        <a:spcAft>
          <a:spcPct val="0"/>
        </a:spcAft>
        <a:buClr>
          <a:srgbClr val="003399"/>
        </a:buClr>
        <a:buSzPct val="75000"/>
        <a:buFont typeface="Wingdings" charset="0"/>
        <a:buChar char="n"/>
        <a:defRPr sz="2800">
          <a:solidFill>
            <a:schemeClr val="tx1"/>
          </a:solidFill>
          <a:latin typeface="Arial" charset="0"/>
          <a:ea typeface="+mn-ea"/>
          <a:cs typeface="ＭＳ Ｐゴシック" charset="0"/>
        </a:defRPr>
      </a:lvl1pPr>
      <a:lvl2pPr marL="742950" indent="-285750" algn="l" rtl="0" eaLnBrk="0" fontAlgn="base" hangingPunct="0">
        <a:spcBef>
          <a:spcPct val="20000"/>
        </a:spcBef>
        <a:spcAft>
          <a:spcPct val="0"/>
        </a:spcAft>
        <a:buClr>
          <a:srgbClr val="003399"/>
        </a:buClr>
        <a:buSzPct val="90000"/>
        <a:buFont typeface="Symbol" charset="0"/>
        <a:buChar char="-"/>
        <a:defRPr sz="2000">
          <a:solidFill>
            <a:schemeClr val="tx1"/>
          </a:solidFill>
          <a:latin typeface="Arial" charset="0"/>
          <a:ea typeface="+mn-ea"/>
        </a:defRPr>
      </a:lvl2pPr>
      <a:lvl3pPr marL="1143000" indent="-228600" algn="l" rtl="0" eaLnBrk="0" fontAlgn="base" hangingPunct="0">
        <a:spcBef>
          <a:spcPct val="20000"/>
        </a:spcBef>
        <a:spcAft>
          <a:spcPct val="0"/>
        </a:spcAft>
        <a:buClr>
          <a:srgbClr val="003399"/>
        </a:buClr>
        <a:buSzPct val="90000"/>
        <a:buFont typeface="Wingdings" charset="0"/>
        <a:buChar char="l"/>
        <a:defRPr sz="2400">
          <a:solidFill>
            <a:schemeClr val="tx1"/>
          </a:solidFill>
          <a:latin typeface="Arial" charset="0"/>
          <a:ea typeface="+mn-ea"/>
        </a:defRPr>
      </a:lvl3pPr>
      <a:lvl4pPr marL="1600200" indent="-228600" algn="l" rtl="0" eaLnBrk="0" fontAlgn="base" hangingPunct="0">
        <a:spcBef>
          <a:spcPct val="20000"/>
        </a:spcBef>
        <a:spcAft>
          <a:spcPct val="0"/>
        </a:spcAft>
        <a:buClr>
          <a:srgbClr val="003399"/>
        </a:buClr>
        <a:buSzPct val="90000"/>
        <a:buFont typeface="Symbol" charset="0"/>
        <a:buChar char="-"/>
        <a:defRPr sz="1600">
          <a:solidFill>
            <a:schemeClr val="tx1"/>
          </a:solidFill>
          <a:latin typeface="Arial" charset="0"/>
          <a:ea typeface="+mn-ea"/>
        </a:defRPr>
      </a:lvl4pPr>
      <a:lvl5pPr marL="2057400" indent="-228600" algn="l" rtl="0" eaLnBrk="0" fontAlgn="base" hangingPunct="0">
        <a:spcBef>
          <a:spcPct val="20000"/>
        </a:spcBef>
        <a:spcAft>
          <a:spcPct val="0"/>
        </a:spcAft>
        <a:buClr>
          <a:srgbClr val="003399"/>
        </a:buClr>
        <a:buSzPct val="90000"/>
        <a:buFont typeface="Symbol" charset="0"/>
        <a:buChar char="-"/>
        <a:defRPr sz="1600">
          <a:solidFill>
            <a:schemeClr val="tx1"/>
          </a:solidFill>
          <a:latin typeface="Arial" charset="0"/>
          <a:ea typeface="+mn-ea"/>
        </a:defRPr>
      </a:lvl5pPr>
      <a:lvl6pPr marL="2514600" indent="-228600" algn="l" rtl="0" eaLnBrk="0" fontAlgn="base" hangingPunct="0">
        <a:spcBef>
          <a:spcPct val="20000"/>
        </a:spcBef>
        <a:spcAft>
          <a:spcPct val="0"/>
        </a:spcAft>
        <a:buClr>
          <a:srgbClr val="003399"/>
        </a:buClr>
        <a:buSzPct val="90000"/>
        <a:buFont typeface="Symbol" pitchFamily="18" charset="2"/>
        <a:buChar char="-"/>
        <a:defRPr sz="1600">
          <a:solidFill>
            <a:schemeClr val="tx1"/>
          </a:solidFill>
          <a:latin typeface="+mn-lt"/>
        </a:defRPr>
      </a:lvl6pPr>
      <a:lvl7pPr marL="2971800" indent="-228600" algn="l" rtl="0" eaLnBrk="0" fontAlgn="base" hangingPunct="0">
        <a:spcBef>
          <a:spcPct val="20000"/>
        </a:spcBef>
        <a:spcAft>
          <a:spcPct val="0"/>
        </a:spcAft>
        <a:buClr>
          <a:srgbClr val="003399"/>
        </a:buClr>
        <a:buSzPct val="90000"/>
        <a:buFont typeface="Symbol" pitchFamily="18" charset="2"/>
        <a:buChar char="-"/>
        <a:defRPr sz="1600">
          <a:solidFill>
            <a:schemeClr val="tx1"/>
          </a:solidFill>
          <a:latin typeface="+mn-lt"/>
        </a:defRPr>
      </a:lvl7pPr>
      <a:lvl8pPr marL="3429000" indent="-228600" algn="l" rtl="0" eaLnBrk="0" fontAlgn="base" hangingPunct="0">
        <a:spcBef>
          <a:spcPct val="20000"/>
        </a:spcBef>
        <a:spcAft>
          <a:spcPct val="0"/>
        </a:spcAft>
        <a:buClr>
          <a:srgbClr val="003399"/>
        </a:buClr>
        <a:buSzPct val="90000"/>
        <a:buFont typeface="Symbol" pitchFamily="18" charset="2"/>
        <a:buChar char="-"/>
        <a:defRPr sz="1600">
          <a:solidFill>
            <a:schemeClr val="tx1"/>
          </a:solidFill>
          <a:latin typeface="+mn-lt"/>
        </a:defRPr>
      </a:lvl8pPr>
      <a:lvl9pPr marL="3886200" indent="-228600" algn="l" rtl="0" eaLnBrk="0" fontAlgn="base" hangingPunct="0">
        <a:spcBef>
          <a:spcPct val="20000"/>
        </a:spcBef>
        <a:spcAft>
          <a:spcPct val="0"/>
        </a:spcAft>
        <a:buClr>
          <a:srgbClr val="003399"/>
        </a:buClr>
        <a:buSzPct val="90000"/>
        <a:buFont typeface="Symbol" pitchFamily="18" charset="2"/>
        <a:buChar char="-"/>
        <a:defRPr sz="1600">
          <a:solidFill>
            <a:schemeClr val="tx1"/>
          </a:solidFill>
          <a:latin typeface="+mn-lt"/>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8.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1.xml"/><Relationship Id="rId3" Type="http://schemas.openxmlformats.org/officeDocument/2006/relationships/image" Target="../media/image11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2.xml"/><Relationship Id="rId3" Type="http://schemas.openxmlformats.org/officeDocument/2006/relationships/image" Target="../media/image11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5.xml"/><Relationship Id="rId3" Type="http://schemas.openxmlformats.org/officeDocument/2006/relationships/image" Target="../media/image115.jpe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7.xml"/><Relationship Id="rId3" Type="http://schemas.openxmlformats.org/officeDocument/2006/relationships/image" Target="../media/image116.png"/></Relationships>
</file>

<file path=ppt/slides/_rels/slide108.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image" Target="../media/image118.png"/><Relationship Id="rId5" Type="http://schemas.openxmlformats.org/officeDocument/2006/relationships/image" Target="../media/image119.png"/><Relationship Id="rId1" Type="http://schemas.openxmlformats.org/officeDocument/2006/relationships/slideLayout" Target="../slideLayouts/slideLayout7.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9.xml"/><Relationship Id="rId3" Type="http://schemas.openxmlformats.org/officeDocument/2006/relationships/image" Target="../media/image1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0.xml"/><Relationship Id="rId3" Type="http://schemas.openxmlformats.org/officeDocument/2006/relationships/image" Target="../media/image12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7.xml"/><Relationship Id="rId3" Type="http://schemas.openxmlformats.org/officeDocument/2006/relationships/image" Target="../media/image12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8.xml"/><Relationship Id="rId3" Type="http://schemas.openxmlformats.org/officeDocument/2006/relationships/image" Target="../media/image12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9.xml"/><Relationship Id="rId3" Type="http://schemas.openxmlformats.org/officeDocument/2006/relationships/image" Target="../media/image124.w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3" Type="http://schemas.openxmlformats.org/officeDocument/2006/relationships/image" Target="../media/image125.png"/><Relationship Id="rId4" Type="http://schemas.openxmlformats.org/officeDocument/2006/relationships/image" Target="../media/image126.wmf"/><Relationship Id="rId1" Type="http://schemas.openxmlformats.org/officeDocument/2006/relationships/slideLayout" Target="../slideLayouts/slideLayout7.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3" Type="http://schemas.openxmlformats.org/officeDocument/2006/relationships/image" Target="../media/image127.png"/><Relationship Id="rId4" Type="http://schemas.openxmlformats.org/officeDocument/2006/relationships/image" Target="../media/image128.png"/><Relationship Id="rId1" Type="http://schemas.openxmlformats.org/officeDocument/2006/relationships/slideLayout" Target="../slideLayouts/slideLayout7.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3" Type="http://schemas.openxmlformats.org/officeDocument/2006/relationships/image" Target="../media/image129.png"/><Relationship Id="rId4" Type="http://schemas.openxmlformats.org/officeDocument/2006/relationships/image" Target="../media/image130.png"/><Relationship Id="rId1" Type="http://schemas.openxmlformats.org/officeDocument/2006/relationships/slideLayout" Target="../slideLayouts/slideLayout7.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3" Type="http://schemas.openxmlformats.org/officeDocument/2006/relationships/image" Target="../media/image131.png"/><Relationship Id="rId4" Type="http://schemas.openxmlformats.org/officeDocument/2006/relationships/image" Target="../media/image132.png"/><Relationship Id="rId5" Type="http://schemas.openxmlformats.org/officeDocument/2006/relationships/image" Target="../media/image133.png"/><Relationship Id="rId1" Type="http://schemas.openxmlformats.org/officeDocument/2006/relationships/slideLayout" Target="../slideLayouts/slideLayout7.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oleObject" Target="../embeddings/oleObject3.bin"/><Relationship Id="rId5" Type="http://schemas.openxmlformats.org/officeDocument/2006/relationships/image" Target="../media/image30.png"/><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image" Target="../media/image135.png"/><Relationship Id="rId1" Type="http://schemas.openxmlformats.org/officeDocument/2006/relationships/slideLayout" Target="../slideLayouts/slideLayout7.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1.xml"/><Relationship Id="rId3" Type="http://schemas.openxmlformats.org/officeDocument/2006/relationships/image" Target="../media/image136.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137.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3" Type="http://schemas.openxmlformats.org/officeDocument/2006/relationships/image" Target="../media/image138.png"/><Relationship Id="rId4" Type="http://schemas.openxmlformats.org/officeDocument/2006/relationships/image" Target="../media/image139.png"/><Relationship Id="rId1" Type="http://schemas.openxmlformats.org/officeDocument/2006/relationships/slideLayout" Target="../slideLayouts/slideLayout7.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3" Type="http://schemas.openxmlformats.org/officeDocument/2006/relationships/image" Target="../media/image140.png"/><Relationship Id="rId4" Type="http://schemas.openxmlformats.org/officeDocument/2006/relationships/image" Target="../media/image141.png"/><Relationship Id="rId5" Type="http://schemas.openxmlformats.org/officeDocument/2006/relationships/image" Target="../media/image142.png"/><Relationship Id="rId1" Type="http://schemas.openxmlformats.org/officeDocument/2006/relationships/slideLayout" Target="../slideLayouts/slideLayout7.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image" Target="../media/image145.png"/><Relationship Id="rId6" Type="http://schemas.openxmlformats.org/officeDocument/2006/relationships/image" Target="../media/image146.png"/><Relationship Id="rId1" Type="http://schemas.openxmlformats.org/officeDocument/2006/relationships/slideLayout" Target="../slideLayouts/slideLayout7.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3" Type="http://schemas.openxmlformats.org/officeDocument/2006/relationships/image" Target="../media/image147.png"/><Relationship Id="rId4" Type="http://schemas.openxmlformats.org/officeDocument/2006/relationships/image" Target="../media/image148.png"/><Relationship Id="rId1" Type="http://schemas.openxmlformats.org/officeDocument/2006/relationships/slideLayout" Target="../slideLayouts/slideLayout7.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4.xml"/><Relationship Id="rId3" Type="http://schemas.openxmlformats.org/officeDocument/2006/relationships/image" Target="../media/image149.jpe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3" Type="http://schemas.openxmlformats.org/officeDocument/2006/relationships/image" Target="../media/image150.png"/><Relationship Id="rId4" Type="http://schemas.openxmlformats.org/officeDocument/2006/relationships/image" Target="../media/image151.jpeg"/><Relationship Id="rId5" Type="http://schemas.openxmlformats.org/officeDocument/2006/relationships/image" Target="../media/image152.png"/><Relationship Id="rId6" Type="http://schemas.openxmlformats.org/officeDocument/2006/relationships/image" Target="../media/image153.png"/><Relationship Id="rId7" Type="http://schemas.openxmlformats.org/officeDocument/2006/relationships/image" Target="../media/image154.png"/><Relationship Id="rId1" Type="http://schemas.openxmlformats.org/officeDocument/2006/relationships/slideLayout" Target="../slideLayouts/slideLayout7.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7.xml"/><Relationship Id="rId3" Type="http://schemas.openxmlformats.org/officeDocument/2006/relationships/image" Target="../media/image153.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8.xml"/><Relationship Id="rId3" Type="http://schemas.openxmlformats.org/officeDocument/2006/relationships/image" Target="../media/image152.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9.xml"/><Relationship Id="rId3" Type="http://schemas.openxmlformats.org/officeDocument/2006/relationships/image" Target="../media/image15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0.xml"/><Relationship Id="rId3" Type="http://schemas.openxmlformats.org/officeDocument/2006/relationships/image" Target="../media/image156.png"/></Relationships>
</file>

<file path=ppt/slides/_rels/slide151.xml.rels><?xml version="1.0" encoding="UTF-8" standalone="yes"?>
<Relationships xmlns="http://schemas.openxmlformats.org/package/2006/relationships"><Relationship Id="rId3" Type="http://schemas.openxmlformats.org/officeDocument/2006/relationships/image" Target="../media/image157.png"/><Relationship Id="rId4" Type="http://schemas.openxmlformats.org/officeDocument/2006/relationships/image" Target="../media/image158.png"/><Relationship Id="rId5" Type="http://schemas.openxmlformats.org/officeDocument/2006/relationships/image" Target="../media/image159.png"/><Relationship Id="rId1" Type="http://schemas.openxmlformats.org/officeDocument/2006/relationships/slideLayout" Target="../slideLayouts/slideLayout7.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2.xml"/><Relationship Id="rId3" Type="http://schemas.openxmlformats.org/officeDocument/2006/relationships/image" Target="../media/image160.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3" Type="http://schemas.openxmlformats.org/officeDocument/2006/relationships/image" Target="../media/image161.png"/><Relationship Id="rId4" Type="http://schemas.openxmlformats.org/officeDocument/2006/relationships/image" Target="../media/image162.png"/><Relationship Id="rId1" Type="http://schemas.openxmlformats.org/officeDocument/2006/relationships/slideLayout" Target="../slideLayouts/slideLayout7.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5.xml"/><Relationship Id="rId3" Type="http://schemas.openxmlformats.org/officeDocument/2006/relationships/image" Target="../media/image163.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3" Type="http://schemas.openxmlformats.org/officeDocument/2006/relationships/hyperlink" Target="http://www.altera.com/literature/technology/dsp/lit-dsp.jsp" TargetMode="External"/><Relationship Id="rId4" Type="http://schemas.openxmlformats.org/officeDocument/2006/relationships/image" Target="../media/image164.png"/><Relationship Id="rId1" Type="http://schemas.openxmlformats.org/officeDocument/2006/relationships/slideLayout" Target="../slideLayouts/slideLayout7.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9.xml"/><Relationship Id="rId3" Type="http://schemas.openxmlformats.org/officeDocument/2006/relationships/image" Target="../media/image16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3" Type="http://schemas.openxmlformats.org/officeDocument/2006/relationships/hyperlink" Target="http://www.altera.com/support/examples/dsp-builder/exm-dsp-builder.html" TargetMode="External"/><Relationship Id="rId4" Type="http://schemas.openxmlformats.org/officeDocument/2006/relationships/image" Target="../media/image166.png"/><Relationship Id="rId1" Type="http://schemas.openxmlformats.org/officeDocument/2006/relationships/slideLayout" Target="../slideLayouts/slideLayout7.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3" Type="http://schemas.openxmlformats.org/officeDocument/2006/relationships/hyperlink" Target="http://www.altera.com/literature/manual/mnl_avalon_spec.pdf" TargetMode="External"/><Relationship Id="rId4" Type="http://schemas.openxmlformats.org/officeDocument/2006/relationships/hyperlink" Target="http://blogs.mathworks.com/seth/" TargetMode="External"/><Relationship Id="rId5" Type="http://schemas.openxmlformats.org/officeDocument/2006/relationships/hyperlink" Target="http://www.mathworks.com/matlabcentral/fileexchange/loadCategory.do" TargetMode="External"/><Relationship Id="rId6" Type="http://schemas.openxmlformats.org/officeDocument/2006/relationships/hyperlink" Target="http://www.alteraforum.com/" TargetMode="External"/><Relationship Id="rId1" Type="http://schemas.openxmlformats.org/officeDocument/2006/relationships/slideLayout" Target="../slideLayouts/slideLayout7.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172.xml"/><Relationship Id="rId4" Type="http://schemas.openxmlformats.org/officeDocument/2006/relationships/oleObject" Target="../embeddings/oleObject7.bin"/><Relationship Id="rId5" Type="http://schemas.openxmlformats.org/officeDocument/2006/relationships/image" Target="../media/image167.emf"/><Relationship Id="rId6" Type="http://schemas.openxmlformats.org/officeDocument/2006/relationships/image" Target="../media/image168.wmf"/><Relationship Id="rId7" Type="http://schemas.openxmlformats.org/officeDocument/2006/relationships/hyperlink" Target="http://www.altera.com/training" TargetMode="External"/><Relationship Id="rId1" Type="http://schemas.openxmlformats.org/officeDocument/2006/relationships/vmlDrawing" Target="../drawings/vmlDrawing6.vml"/><Relationship Id="rId2"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hyperlink" Target="http://www.altera.com/literature/megafunctions/lit-ipdsp.jsp" TargetMode="External"/><Relationship Id="rId4" Type="http://schemas.openxmlformats.org/officeDocument/2006/relationships/hyperlink" Target="http://www.altera.com/mysupport" TargetMode="External"/><Relationship Id="rId5" Type="http://schemas.openxmlformats.org/officeDocument/2006/relationships/hyperlink" Target="ftp://ftp.altera.com/" TargetMode="External"/><Relationship Id="rId6" Type="http://schemas.openxmlformats.org/officeDocument/2006/relationships/hyperlink" Target="http://www.altera.com/" TargetMode="External"/><Relationship Id="rId1" Type="http://schemas.openxmlformats.org/officeDocument/2006/relationships/slideLayout" Target="../slideLayouts/slideLayout7.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3" Type="http://schemas.openxmlformats.org/officeDocument/2006/relationships/notesSlide" Target="../notesSlides/notesSlide178.xml"/><Relationship Id="rId4" Type="http://schemas.openxmlformats.org/officeDocument/2006/relationships/oleObject" Target="../embeddings/oleObject8.bin"/><Relationship Id="rId5" Type="http://schemas.openxmlformats.org/officeDocument/2006/relationships/image" Target="../media/image169.wmf"/><Relationship Id="rId6" Type="http://schemas.openxmlformats.org/officeDocument/2006/relationships/oleObject" Target="../embeddings/oleObject9.bin"/><Relationship Id="rId7" Type="http://schemas.openxmlformats.org/officeDocument/2006/relationships/image" Target="../media/image170.wmf"/><Relationship Id="rId8" Type="http://schemas.openxmlformats.org/officeDocument/2006/relationships/oleObject" Target="../embeddings/oleObject10.bin"/><Relationship Id="rId9" Type="http://schemas.openxmlformats.org/officeDocument/2006/relationships/image" Target="../media/image171.wmf"/><Relationship Id="rId10" Type="http://schemas.openxmlformats.org/officeDocument/2006/relationships/oleObject" Target="../embeddings/oleObject11.bin"/><Relationship Id="rId11" Type="http://schemas.openxmlformats.org/officeDocument/2006/relationships/image" Target="../media/image172.wmf"/><Relationship Id="rId1" Type="http://schemas.openxmlformats.org/officeDocument/2006/relationships/vmlDrawing" Target="../drawings/vmlDrawing7.vml"/><Relationship Id="rId2" Type="http://schemas.openxmlformats.org/officeDocument/2006/relationships/slideLayout" Target="../slideLayouts/slideLayout14.xml"/></Relationships>
</file>

<file path=ppt/slides/_rels/slide179.xml.rels><?xml version="1.0" encoding="UTF-8" standalone="yes"?>
<Relationships xmlns="http://schemas.openxmlformats.org/package/2006/relationships"><Relationship Id="rId11" Type="http://schemas.openxmlformats.org/officeDocument/2006/relationships/image" Target="../media/image176.wmf"/><Relationship Id="rId12" Type="http://schemas.openxmlformats.org/officeDocument/2006/relationships/oleObject" Target="../embeddings/oleObject16.bin"/><Relationship Id="rId13" Type="http://schemas.openxmlformats.org/officeDocument/2006/relationships/image" Target="../media/image177.wmf"/><Relationship Id="rId1" Type="http://schemas.openxmlformats.org/officeDocument/2006/relationships/vmlDrawing" Target="../drawings/vmlDrawing8.vml"/><Relationship Id="rId2" Type="http://schemas.openxmlformats.org/officeDocument/2006/relationships/slideLayout" Target="../slideLayouts/slideLayout14.xml"/><Relationship Id="rId3" Type="http://schemas.openxmlformats.org/officeDocument/2006/relationships/notesSlide" Target="../notesSlides/notesSlide179.xml"/><Relationship Id="rId4" Type="http://schemas.openxmlformats.org/officeDocument/2006/relationships/oleObject" Target="../embeddings/oleObject12.bin"/><Relationship Id="rId5" Type="http://schemas.openxmlformats.org/officeDocument/2006/relationships/image" Target="../media/image173.wmf"/><Relationship Id="rId6" Type="http://schemas.openxmlformats.org/officeDocument/2006/relationships/oleObject" Target="../embeddings/oleObject13.bin"/><Relationship Id="rId7" Type="http://schemas.openxmlformats.org/officeDocument/2006/relationships/image" Target="../media/image174.wmf"/><Relationship Id="rId8" Type="http://schemas.openxmlformats.org/officeDocument/2006/relationships/oleObject" Target="../embeddings/oleObject14.bin"/><Relationship Id="rId9" Type="http://schemas.openxmlformats.org/officeDocument/2006/relationships/image" Target="../media/image175.wmf"/><Relationship Id="rId10" Type="http://schemas.openxmlformats.org/officeDocument/2006/relationships/oleObject" Target="../embeddings/oleObject15.bin"/></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Layout" Target="../slideLayouts/slideLayout2.xml"/><Relationship Id="rId3"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hyperlink" Target="http://www.altera.com/products/software/products/dsp/dsp-builder.html" TargetMode="External"/><Relationship Id="rId4" Type="http://schemas.openxmlformats.org/officeDocument/2006/relationships/hyperlink" Target="http://www.mathworks.com/products/connections/trials/altera.shtml" TargetMode="External"/><Relationship Id="rId5" Type="http://schemas.openxmlformats.org/officeDocument/2006/relationships/hyperlink" Target="http://www.altera.com/products/software/quartus-ii/subscription-edition/qts-se-index.html" TargetMode="External"/><Relationship Id="rId6" Type="http://schemas.openxmlformats.org/officeDocument/2006/relationships/hyperlink" Target="http://www.altera.com/products/software/quartus-ii/modelsim/qts-modelsim-index.html" TargetMode="External"/><Relationship Id="rId7" Type="http://schemas.openxmlformats.org/officeDocument/2006/relationships/hyperlink" Target="http://www.altera.com/products/ip/dsp/ipm-index.jsp" TargetMode="External"/><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hyperlink" Target="http://www.altera.com/literature/ug/ug_dsp_design_flow.pdf" TargetMode="External"/><Relationship Id="rId4" Type="http://schemas.openxmlformats.org/officeDocument/2006/relationships/hyperlink" Target="http://www.altera.com/literature/ug/ug_dsp_builder.pdf" TargetMode="External"/><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tags" Target="../tags/tag4.xml"/><Relationship Id="rId2"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7.emf"/><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12.png"/><Relationship Id="rId5" Type="http://schemas.openxmlformats.org/officeDocument/2006/relationships/image" Target="../media/image13.jpeg"/><Relationship Id="rId6" Type="http://schemas.openxmlformats.org/officeDocument/2006/relationships/image" Target="../media/image14.wmf"/><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43.emf"/><Relationship Id="rId4" Type="http://schemas.openxmlformats.org/officeDocument/2006/relationships/image" Target="../media/image44.emf"/><Relationship Id="rId5" Type="http://schemas.openxmlformats.org/officeDocument/2006/relationships/image" Target="../media/image45.emf"/><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1" Type="http://schemas.openxmlformats.org/officeDocument/2006/relationships/image" Target="../media/image6.png"/><Relationship Id="rId12" Type="http://schemas.openxmlformats.org/officeDocument/2006/relationships/image" Target="../media/image11.png"/><Relationship Id="rId1" Type="http://schemas.openxmlformats.org/officeDocument/2006/relationships/vmlDrawing" Target="../drawings/vmlDrawing1.vml"/><Relationship Id="rId2" Type="http://schemas.openxmlformats.org/officeDocument/2006/relationships/slideLayout" Target="../slideLayouts/slideLayout7.xml"/><Relationship Id="rId3" Type="http://schemas.openxmlformats.org/officeDocument/2006/relationships/notesSlide" Target="../notesSlides/notesSlide5.xml"/><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oleObject" Target="../embeddings/oleObject1.bin"/><Relationship Id="rId9" Type="http://schemas.openxmlformats.org/officeDocument/2006/relationships/image" Target="../media/image5.png"/><Relationship Id="rId10" Type="http://schemas.openxmlformats.org/officeDocument/2006/relationships/oleObject" Target="../embeddings/oleObject2.bin"/></Relationships>
</file>

<file path=ppt/slides/_rels/slide50.xml.rels><?xml version="1.0" encoding="UTF-8" standalone="yes"?>
<Relationships xmlns="http://schemas.openxmlformats.org/package/2006/relationships"><Relationship Id="rId3" Type="http://schemas.openxmlformats.org/officeDocument/2006/relationships/image" Target="../media/image43.emf"/><Relationship Id="rId4" Type="http://schemas.openxmlformats.org/officeDocument/2006/relationships/image" Target="../media/image46.emf"/><Relationship Id="rId5" Type="http://schemas.openxmlformats.org/officeDocument/2006/relationships/image" Target="../media/image47.emf"/><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43.emf"/><Relationship Id="rId4" Type="http://schemas.openxmlformats.org/officeDocument/2006/relationships/image" Target="../media/image48.emf"/><Relationship Id="rId5" Type="http://schemas.openxmlformats.org/officeDocument/2006/relationships/image" Target="../media/image49.emf"/><Relationship Id="rId6" Type="http://schemas.openxmlformats.org/officeDocument/2006/relationships/image" Target="../media/image50.png"/><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image" Target="../media/image43.emf"/><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image" Target="../media/image43.emf"/><Relationship Id="rId4" Type="http://schemas.openxmlformats.org/officeDocument/2006/relationships/image" Target="../media/image57.emf"/><Relationship Id="rId5" Type="http://schemas.openxmlformats.org/officeDocument/2006/relationships/image" Target="../media/image12.png"/><Relationship Id="rId6" Type="http://schemas.openxmlformats.org/officeDocument/2006/relationships/image" Target="../media/image13.jpeg"/><Relationship Id="rId7" Type="http://schemas.openxmlformats.org/officeDocument/2006/relationships/image" Target="../media/image11.png"/><Relationship Id="rId8" Type="http://schemas.openxmlformats.org/officeDocument/2006/relationships/image" Target="../media/image58.emf"/><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43.emf"/><Relationship Id="rId5" Type="http://schemas.openxmlformats.org/officeDocument/2006/relationships/image" Target="../media/image60.png"/><Relationship Id="rId6" Type="http://schemas.openxmlformats.org/officeDocument/2006/relationships/image" Target="../media/image11.png"/><Relationship Id="rId7" Type="http://schemas.openxmlformats.org/officeDocument/2006/relationships/image" Target="../media/image61.png"/><Relationship Id="rId8" Type="http://schemas.openxmlformats.org/officeDocument/2006/relationships/image" Target="../media/image62.png"/><Relationship Id="rId9" Type="http://schemas.openxmlformats.org/officeDocument/2006/relationships/image" Target="../media/image57.emf"/><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image" Target="../media/image43.emf"/><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emf"/><Relationship Id="rId7" Type="http://schemas.openxmlformats.org/officeDocument/2006/relationships/image" Target="../media/image64.emf"/><Relationship Id="rId8" Type="http://schemas.openxmlformats.org/officeDocument/2006/relationships/image" Target="../media/image65.png"/><Relationship Id="rId9" Type="http://schemas.openxmlformats.org/officeDocument/2006/relationships/image" Target="../media/image66.png"/><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jpeg"/><Relationship Id="rId5" Type="http://schemas.openxmlformats.org/officeDocument/2006/relationships/image" Target="../media/image67.emf"/><Relationship Id="rId6" Type="http://schemas.openxmlformats.org/officeDocument/2006/relationships/image" Target="../media/image15.png"/><Relationship Id="rId7" Type="http://schemas.openxmlformats.org/officeDocument/2006/relationships/image" Target="../media/image68.emf"/><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image" Target="../media/image12.png"/><Relationship Id="rId5" Type="http://schemas.openxmlformats.org/officeDocument/2006/relationships/image" Target="../media/image13.jpeg"/><Relationship Id="rId6" Type="http://schemas.openxmlformats.org/officeDocument/2006/relationships/image" Target="../media/image14.wmf"/><Relationship Id="rId1" Type="http://schemas.openxmlformats.org/officeDocument/2006/relationships/tags" Target="../tags/tag2.xml"/><Relationship Id="rId2"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 Id="rId3" Type="http://schemas.openxmlformats.org/officeDocument/2006/relationships/image" Target="../media/image73.png"/></Relationships>
</file>

<file path=ppt/slides/_rels/slide62.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3" Type="http://schemas.openxmlformats.org/officeDocument/2006/relationships/image" Target="../media/image76.jpeg"/><Relationship Id="rId4" Type="http://schemas.openxmlformats.org/officeDocument/2006/relationships/image" Target="../media/image77.jpeg"/><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3" Type="http://schemas.openxmlformats.org/officeDocument/2006/relationships/image" Target="../media/image80.jpeg"/><Relationship Id="rId4" Type="http://schemas.openxmlformats.org/officeDocument/2006/relationships/image" Target="../media/image81.jpeg"/><Relationship Id="rId5" Type="http://schemas.openxmlformats.org/officeDocument/2006/relationships/image" Target="../media/image82.jpeg"/><Relationship Id="rId6" Type="http://schemas.openxmlformats.org/officeDocument/2006/relationships/image" Target="../media/image83.jpeg"/><Relationship Id="rId1" Type="http://schemas.openxmlformats.org/officeDocument/2006/relationships/slideLayout" Target="../slideLayouts/slideLayout7.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 Id="rId3" Type="http://schemas.openxmlformats.org/officeDocument/2006/relationships/image" Target="../media/image84.wmf"/></Relationships>
</file>

<file path=ppt/slides/_rels/slide7.xml.rels><?xml version="1.0" encoding="UTF-8" standalone="yes"?>
<Relationships xmlns="http://schemas.openxmlformats.org/package/2006/relationships"><Relationship Id="rId11" Type="http://schemas.openxmlformats.org/officeDocument/2006/relationships/image" Target="../media/image19.png"/><Relationship Id="rId12"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jpeg"/><Relationship Id="rId10"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image" Target="../media/image87.png"/><Relationship Id="rId1" Type="http://schemas.openxmlformats.org/officeDocument/2006/relationships/slideLayout" Target="../slideLayouts/slideLayout7.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1" Type="http://schemas.openxmlformats.org/officeDocument/2006/relationships/slideLayout" Target="../slideLayouts/slideLayout7.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 Id="rId3" Type="http://schemas.openxmlformats.org/officeDocument/2006/relationships/image" Target="../media/image90.png"/></Relationships>
</file>

<file path=ppt/slides/_rels/slide73.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1" Type="http://schemas.openxmlformats.org/officeDocument/2006/relationships/slideLayout" Target="../slideLayouts/slideLayout7.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94.png"/><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 Id="rId3" Type="http://schemas.openxmlformats.org/officeDocument/2006/relationships/image" Target="../media/image95.png"/></Relationships>
</file>

<file path=ppt/slides/_rels/slide76.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97.png"/><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 Id="rId3" Type="http://schemas.openxmlformats.org/officeDocument/2006/relationships/image" Target="../media/image98.jpe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100.png"/><Relationship Id="rId1" Type="http://schemas.openxmlformats.org/officeDocument/2006/relationships/slideLayout" Target="../slideLayouts/slideLayout7.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3" Type="http://schemas.openxmlformats.org/officeDocument/2006/relationships/image" Target="../media/image101.png"/><Relationship Id="rId4" Type="http://schemas.openxmlformats.org/officeDocument/2006/relationships/image" Target="../media/image102.png"/><Relationship Id="rId1" Type="http://schemas.openxmlformats.org/officeDocument/2006/relationships/slideLayout" Target="../slideLayouts/slideLayout7.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4" Type="http://schemas.openxmlformats.org/officeDocument/2006/relationships/image" Target="../media/image104.png"/><Relationship Id="rId5" Type="http://schemas.openxmlformats.org/officeDocument/2006/relationships/oleObject" Target="../embeddings/oleObject4.bin"/><Relationship Id="rId6" Type="http://schemas.openxmlformats.org/officeDocument/2006/relationships/image" Target="../media/image103.png"/><Relationship Id="rId1" Type="http://schemas.openxmlformats.org/officeDocument/2006/relationships/vmlDrawing" Target="../drawings/vmlDrawing3.vml"/><Relationship Id="rId2"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8.xml"/><Relationship Id="rId3" Type="http://schemas.openxmlformats.org/officeDocument/2006/relationships/image" Target="../media/image10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jpeg"/><Relationship Id="rId5" Type="http://schemas.openxmlformats.org/officeDocument/2006/relationships/image" Target="../media/image23.wmf"/><Relationship Id="rId6" Type="http://schemas.openxmlformats.org/officeDocument/2006/relationships/image" Target="../media/image24.wmf"/><Relationship Id="rId7" Type="http://schemas.openxmlformats.org/officeDocument/2006/relationships/image" Target="../media/image25.png"/><Relationship Id="rId8" Type="http://schemas.openxmlformats.org/officeDocument/2006/relationships/image" Target="../media/image26.jpeg"/><Relationship Id="rId9" Type="http://schemas.openxmlformats.org/officeDocument/2006/relationships/image" Target="../media/image27.emf"/><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106.wm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10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3" Type="http://schemas.openxmlformats.org/officeDocument/2006/relationships/image" Target="../media/image108.png"/><Relationship Id="rId4" Type="http://schemas.openxmlformats.org/officeDocument/2006/relationships/image" Target="../media/image109.png"/><Relationship Id="rId5" Type="http://schemas.openxmlformats.org/officeDocument/2006/relationships/image" Target="../media/image110.png"/><Relationship Id="rId1" Type="http://schemas.openxmlformats.org/officeDocument/2006/relationships/slideLayout" Target="../slideLayouts/slideLayout7.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4" Type="http://schemas.openxmlformats.org/officeDocument/2006/relationships/oleObject" Target="../embeddings/oleObject5.bin"/><Relationship Id="rId5" Type="http://schemas.openxmlformats.org/officeDocument/2006/relationships/image" Target="../media/image111.wmf"/><Relationship Id="rId1" Type="http://schemas.openxmlformats.org/officeDocument/2006/relationships/vmlDrawing" Target="../drawings/vmlDrawing4.vml"/><Relationship Id="rId2"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4" Type="http://schemas.openxmlformats.org/officeDocument/2006/relationships/oleObject" Target="../embeddings/oleObject6.bin"/><Relationship Id="rId5" Type="http://schemas.openxmlformats.org/officeDocument/2006/relationships/image" Target="../media/image112.wmf"/><Relationship Id="rId1" Type="http://schemas.openxmlformats.org/officeDocument/2006/relationships/vmlDrawing" Target="../drawings/vmlDrawing5.vml"/><Relationship Id="rId2"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noChangeArrowheads="1"/>
          </p:cNvSpPr>
          <p:nvPr>
            <p:ph type="ctrTitle"/>
          </p:nvPr>
        </p:nvSpPr>
        <p:spPr>
          <a:xfrm>
            <a:off x="152400" y="2590800"/>
            <a:ext cx="7772400" cy="533400"/>
          </a:xfrm>
          <a:effectLst>
            <a:outerShdw dist="35921" dir="2700000" algn="ctr" rotWithShape="0">
              <a:srgbClr val="DDDDDD"/>
            </a:outerShdw>
          </a:effectLst>
        </p:spPr>
        <p:txBody>
          <a:bodyPr anchor="t" anchorCtr="1"/>
          <a:lstStyle/>
          <a:p>
            <a:r>
              <a:rPr lang="ru-RU">
                <a:ea typeface="ＭＳ Ｐゴシック" charset="0"/>
              </a:rPr>
              <a:t>Проектирование при помощи </a:t>
            </a:r>
            <a:br>
              <a:rPr lang="ru-RU">
                <a:ea typeface="ＭＳ Ｐゴシック" charset="0"/>
              </a:rPr>
            </a:br>
            <a:r>
              <a:rPr lang="en-US">
                <a:ea typeface="ＭＳ Ｐゴシック" charset="0"/>
              </a:rPr>
              <a:t>DSP Builder</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2600962" name="Rectangle 2"/>
          <p:cNvSpPr>
            <a:spLocks noGrp="1" noChangeArrowheads="1"/>
          </p:cNvSpPr>
          <p:nvPr>
            <p:ph type="title" idx="4294967295"/>
          </p:nvPr>
        </p:nvSpPr>
        <p:spPr/>
        <p:txBody>
          <a:bodyPr/>
          <a:lstStyle/>
          <a:p>
            <a:pPr>
              <a:defRPr/>
            </a:pPr>
            <a:r>
              <a:rPr lang="en-US">
                <a:cs typeface="+mj-cs"/>
              </a:rPr>
              <a:t>DSP Builder Advanced Blockset</a:t>
            </a:r>
          </a:p>
        </p:txBody>
      </p:sp>
      <p:sp>
        <p:nvSpPr>
          <p:cNvPr id="73731" name="Rectangle 3"/>
          <p:cNvSpPr>
            <a:spLocks noGrp="1" noChangeArrowheads="1"/>
          </p:cNvSpPr>
          <p:nvPr>
            <p:ph type="body" idx="4294967295"/>
          </p:nvPr>
        </p:nvSpPr>
        <p:spPr>
          <a:xfrm>
            <a:off x="152400" y="990600"/>
            <a:ext cx="4343400" cy="5137150"/>
          </a:xfrm>
        </p:spPr>
        <p:txBody>
          <a:bodyPr/>
          <a:lstStyle/>
          <a:p>
            <a:pPr>
              <a:defRPr/>
            </a:pPr>
            <a:r>
              <a:rPr lang="ru-RU" sz="2000" dirty="0" smtClean="0">
                <a:cs typeface="+mn-cs"/>
              </a:rPr>
              <a:t>«Продвинутый» набор блоков </a:t>
            </a:r>
            <a:r>
              <a:rPr lang="en-US" sz="2000" dirty="0" smtClean="0">
                <a:cs typeface="+mn-cs"/>
              </a:rPr>
              <a:t>DSP Builder </a:t>
            </a:r>
            <a:r>
              <a:rPr lang="ru-RU" sz="2000" dirty="0" smtClean="0">
                <a:cs typeface="+mn-cs"/>
              </a:rPr>
              <a:t>специальная библиотека для проектирования</a:t>
            </a:r>
            <a:r>
              <a:rPr lang="en-US" sz="2000" dirty="0" smtClean="0">
                <a:cs typeface="+mn-cs"/>
              </a:rPr>
              <a:t> FPGA </a:t>
            </a:r>
            <a:r>
              <a:rPr lang="ru-RU" sz="2000" dirty="0" smtClean="0">
                <a:cs typeface="+mn-cs"/>
              </a:rPr>
              <a:t>при помощи</a:t>
            </a:r>
            <a:r>
              <a:rPr lang="en-US" sz="2000" dirty="0" smtClean="0">
                <a:cs typeface="+mn-cs"/>
              </a:rPr>
              <a:t> </a:t>
            </a:r>
            <a:r>
              <a:rPr lang="en-US" sz="2000" dirty="0" err="1" smtClean="0">
                <a:cs typeface="+mn-cs"/>
              </a:rPr>
              <a:t>Mathworks</a:t>
            </a:r>
            <a:r>
              <a:rPr lang="en-US" sz="2000" dirty="0" smtClean="0">
                <a:cs typeface="+mn-cs"/>
              </a:rPr>
              <a:t> Simulink</a:t>
            </a:r>
          </a:p>
          <a:p>
            <a:pPr lvl="1">
              <a:defRPr/>
            </a:pPr>
            <a:r>
              <a:rPr lang="ru-RU" dirty="0" smtClean="0"/>
              <a:t>Построены на существующей платформе</a:t>
            </a:r>
            <a:r>
              <a:rPr lang="en-US" dirty="0" smtClean="0"/>
              <a:t> DSP Builder</a:t>
            </a:r>
          </a:p>
          <a:p>
            <a:pPr lvl="1">
              <a:defRPr/>
            </a:pPr>
            <a:r>
              <a:rPr lang="ru-RU" dirty="0" smtClean="0"/>
              <a:t>Легко интегрируются в существующие</a:t>
            </a:r>
            <a:r>
              <a:rPr lang="en-US" dirty="0" smtClean="0"/>
              <a:t> HDL </a:t>
            </a:r>
            <a:r>
              <a:rPr lang="ru-RU" dirty="0" smtClean="0"/>
              <a:t>проекты</a:t>
            </a:r>
            <a:endParaRPr lang="en-US" dirty="0" smtClean="0"/>
          </a:p>
          <a:p>
            <a:pPr lvl="1">
              <a:defRPr/>
            </a:pPr>
            <a:r>
              <a:rPr lang="ru-RU" dirty="0" err="1" smtClean="0"/>
              <a:t>Бесшовно</a:t>
            </a:r>
            <a:r>
              <a:rPr lang="ru-RU" dirty="0" smtClean="0"/>
              <a:t> интегрируются в пакете</a:t>
            </a:r>
            <a:r>
              <a:rPr lang="en-US" dirty="0" smtClean="0"/>
              <a:t> </a:t>
            </a:r>
            <a:r>
              <a:rPr lang="en-US" dirty="0" err="1" smtClean="0"/>
              <a:t>Quartus</a:t>
            </a:r>
            <a:r>
              <a:rPr lang="en-US" dirty="0" smtClean="0"/>
              <a:t> II</a:t>
            </a:r>
          </a:p>
          <a:p>
            <a:pPr lvl="1">
              <a:defRPr/>
            </a:pPr>
            <a:r>
              <a:rPr lang="ru-RU" dirty="0" smtClean="0"/>
              <a:t>Синтез в</a:t>
            </a:r>
            <a:r>
              <a:rPr lang="en-US" dirty="0" smtClean="0"/>
              <a:t> Simulink </a:t>
            </a:r>
            <a:r>
              <a:rPr lang="ru-RU" dirty="0" smtClean="0"/>
              <a:t>управляемый требованиями к задержкам (</a:t>
            </a:r>
            <a:r>
              <a:rPr lang="en-US" dirty="0" smtClean="0"/>
              <a:t>Timing driven</a:t>
            </a:r>
            <a:r>
              <a:rPr lang="ru-RU" dirty="0" smtClean="0"/>
              <a:t>)</a:t>
            </a:r>
            <a:endParaRPr lang="en-US" dirty="0" smtClean="0"/>
          </a:p>
          <a:p>
            <a:pPr>
              <a:buSzPct val="190000"/>
              <a:buFontTx/>
              <a:buNone/>
              <a:defRPr/>
            </a:pPr>
            <a:endParaRPr lang="en-US" sz="2000" dirty="0" smtClean="0">
              <a:cs typeface="+mn-cs"/>
            </a:endParaRPr>
          </a:p>
        </p:txBody>
      </p:sp>
      <p:pic>
        <p:nvPicPr>
          <p:cNvPr id="25604" name="Picture 4" descr="sys-design_flow_fig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1905000"/>
            <a:ext cx="4562475" cy="316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Slide Number Placeholder 1"/>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216066" name="Rectangle 2"/>
          <p:cNvSpPr>
            <a:spLocks noChangeArrowheads="1"/>
          </p:cNvSpPr>
          <p:nvPr/>
        </p:nvSpPr>
        <p:spPr bwMode="auto">
          <a:xfrm>
            <a:off x="1003300" y="1401763"/>
            <a:ext cx="7172325" cy="3906837"/>
          </a:xfrm>
          <a:prstGeom prst="rect">
            <a:avLst/>
          </a:prstGeom>
          <a:gradFill rotWithShape="1">
            <a:gsLst>
              <a:gs pos="0">
                <a:srgbClr val="99CCFF"/>
              </a:gs>
              <a:gs pos="100000">
                <a:srgbClr val="000066"/>
              </a:gs>
            </a:gsLst>
            <a:lin ang="0" scaled="1"/>
          </a:gradFill>
          <a:ln w="9525">
            <a:solidFill>
              <a:schemeClr val="tx1"/>
            </a:solidFill>
            <a:miter lim="800000"/>
            <a:headEnd/>
            <a:tailEnd/>
          </a:ln>
        </p:spPr>
        <p:txBody>
          <a:bodyPr wrap="none" anchor="ctr"/>
          <a:lstStyle/>
          <a:p>
            <a:pPr eaLnBrk="0" hangingPunct="0"/>
            <a:r>
              <a:rPr lang="en-US" b="1" dirty="0">
                <a:solidFill>
                  <a:schemeClr val="bg1"/>
                </a:solidFill>
              </a:rPr>
              <a:t>			Overall System</a:t>
            </a:r>
          </a:p>
          <a:p>
            <a:pPr eaLnBrk="0" hangingPunct="0"/>
            <a:endParaRPr lang="en-US" sz="1400" b="1" dirty="0">
              <a:solidFill>
                <a:schemeClr val="bg1"/>
              </a:solidFill>
            </a:endParaRPr>
          </a:p>
          <a:p>
            <a:pPr eaLnBrk="0" hangingPunct="0"/>
            <a:endParaRPr lang="en-US" sz="1400" b="1" dirty="0">
              <a:solidFill>
                <a:schemeClr val="bg1"/>
              </a:solidFill>
            </a:endParaRPr>
          </a:p>
          <a:p>
            <a:pPr eaLnBrk="0" hangingPunct="0"/>
            <a:endParaRPr lang="en-US" b="1" dirty="0">
              <a:solidFill>
                <a:schemeClr val="bg1"/>
              </a:solidFill>
            </a:endParaRPr>
          </a:p>
          <a:p>
            <a:pPr eaLnBrk="0" hangingPunct="0"/>
            <a:endParaRPr lang="en-US" b="1" dirty="0">
              <a:solidFill>
                <a:schemeClr val="bg1"/>
              </a:solidFill>
            </a:endParaRPr>
          </a:p>
          <a:p>
            <a:pPr eaLnBrk="0" hangingPunct="0"/>
            <a:endParaRPr lang="en-US" b="1" dirty="0">
              <a:solidFill>
                <a:schemeClr val="bg1"/>
              </a:solidFill>
            </a:endParaRPr>
          </a:p>
          <a:p>
            <a:pPr eaLnBrk="0" hangingPunct="0"/>
            <a:endParaRPr lang="en-US" b="1" dirty="0">
              <a:solidFill>
                <a:schemeClr val="bg1"/>
              </a:solidFill>
            </a:endParaRPr>
          </a:p>
          <a:p>
            <a:pPr eaLnBrk="0" hangingPunct="0"/>
            <a:endParaRPr lang="en-US" b="1" dirty="0">
              <a:solidFill>
                <a:schemeClr val="bg1"/>
              </a:solidFill>
            </a:endParaRPr>
          </a:p>
          <a:p>
            <a:pPr eaLnBrk="0" hangingPunct="0"/>
            <a:endParaRPr lang="en-US" b="1" dirty="0">
              <a:solidFill>
                <a:schemeClr val="bg1"/>
              </a:solidFill>
            </a:endParaRPr>
          </a:p>
          <a:p>
            <a:pPr eaLnBrk="0" hangingPunct="0"/>
            <a:endParaRPr lang="en-US" b="1" dirty="0">
              <a:solidFill>
                <a:schemeClr val="bg1"/>
              </a:solidFill>
            </a:endParaRPr>
          </a:p>
          <a:p>
            <a:pPr eaLnBrk="0" hangingPunct="0"/>
            <a:endParaRPr lang="en-US" b="1" dirty="0">
              <a:solidFill>
                <a:schemeClr val="bg1"/>
              </a:solidFill>
            </a:endParaRPr>
          </a:p>
          <a:p>
            <a:pPr eaLnBrk="0" hangingPunct="0"/>
            <a:endParaRPr lang="en-US" b="1" dirty="0">
              <a:solidFill>
                <a:schemeClr val="bg1"/>
              </a:solidFill>
            </a:endParaRPr>
          </a:p>
          <a:p>
            <a:pPr eaLnBrk="0" hangingPunct="0"/>
            <a:endParaRPr lang="en-US" b="1" dirty="0">
              <a:solidFill>
                <a:schemeClr val="bg1"/>
              </a:solidFill>
            </a:endParaRPr>
          </a:p>
          <a:p>
            <a:pPr eaLnBrk="0" hangingPunct="0"/>
            <a:r>
              <a:rPr lang="en-US" sz="1400" b="1" dirty="0"/>
              <a:t>System </a:t>
            </a:r>
            <a:r>
              <a:rPr lang="en-US" sz="1400" b="1" dirty="0">
                <a:solidFill>
                  <a:schemeClr val="bg1"/>
                </a:solidFill>
              </a:rPr>
              <a:t>						             Hardware </a:t>
            </a:r>
          </a:p>
          <a:p>
            <a:pPr eaLnBrk="0" hangingPunct="0"/>
            <a:r>
              <a:rPr lang="en-US" sz="1400" b="1" dirty="0"/>
              <a:t>Engineer</a:t>
            </a:r>
            <a:r>
              <a:rPr lang="en-US" sz="1400" b="1" dirty="0">
                <a:solidFill>
                  <a:schemeClr val="bg1"/>
                </a:solidFill>
              </a:rPr>
              <a:t>			                      		             Engineer</a:t>
            </a:r>
          </a:p>
        </p:txBody>
      </p:sp>
      <p:sp>
        <p:nvSpPr>
          <p:cNvPr id="3116035" name="Rectangle 3"/>
          <p:cNvSpPr>
            <a:spLocks noChangeArrowheads="1"/>
          </p:cNvSpPr>
          <p:nvPr/>
        </p:nvSpPr>
        <p:spPr bwMode="auto">
          <a:xfrm>
            <a:off x="350838" y="273050"/>
            <a:ext cx="8331200" cy="914400"/>
          </a:xfrm>
          <a:prstGeom prst="rect">
            <a:avLst/>
          </a:prstGeom>
          <a:noFill/>
          <a:ln w="9525">
            <a:noFill/>
            <a:miter lim="800000"/>
            <a:headEnd/>
            <a:tailEnd/>
          </a:ln>
          <a:effectLst>
            <a:outerShdw dist="35921" dir="2700000" algn="ctr" rotWithShape="0">
              <a:srgbClr val="DDDDDD"/>
            </a:outerShdw>
          </a:effectLst>
        </p:spPr>
        <p:txBody>
          <a:bodyPr/>
          <a:lstStyle/>
          <a:p>
            <a:pPr eaLnBrk="0" hangingPunct="0">
              <a:defRPr/>
            </a:pPr>
            <a:r>
              <a:rPr lang="ru-RU" sz="2800" b="1" dirty="0" smtClean="0">
                <a:solidFill>
                  <a:srgbClr val="003399"/>
                </a:solidFill>
                <a:ea typeface="+mn-ea"/>
                <a:cs typeface="+mn-cs"/>
              </a:rPr>
              <a:t>Верификация аппаратуры</a:t>
            </a:r>
            <a:endParaRPr lang="en-US" sz="2800" b="1" dirty="0">
              <a:solidFill>
                <a:srgbClr val="003399"/>
              </a:solidFill>
              <a:ea typeface="+mn-ea"/>
              <a:cs typeface="+mn-cs"/>
            </a:endParaRPr>
          </a:p>
        </p:txBody>
      </p:sp>
      <p:sp>
        <p:nvSpPr>
          <p:cNvPr id="3116036" name="Oval 4"/>
          <p:cNvSpPr>
            <a:spLocks noChangeArrowheads="1"/>
          </p:cNvSpPr>
          <p:nvPr/>
        </p:nvSpPr>
        <p:spPr bwMode="auto">
          <a:xfrm>
            <a:off x="1690688" y="1624013"/>
            <a:ext cx="2125662" cy="1982787"/>
          </a:xfrm>
          <a:prstGeom prst="ellipse">
            <a:avLst/>
          </a:prstGeom>
          <a:solidFill>
            <a:srgbClr val="99CCFF"/>
          </a:solidFill>
          <a:ln w="9525">
            <a:solidFill>
              <a:schemeClr val="tx1"/>
            </a:solidFill>
            <a:round/>
            <a:headEnd/>
            <a:tailEnd/>
          </a:ln>
        </p:spPr>
        <p:txBody>
          <a:bodyPr wrap="none" anchor="ctr"/>
          <a:lstStyle/>
          <a:p>
            <a:pPr algn="ctr" eaLnBrk="0" hangingPunct="0"/>
            <a:r>
              <a:rPr lang="en-US" b="1"/>
              <a:t>Algorithm</a:t>
            </a:r>
          </a:p>
          <a:p>
            <a:pPr algn="ctr" eaLnBrk="0" hangingPunct="0"/>
            <a:r>
              <a:rPr lang="en-US" b="1"/>
              <a:t>Development</a:t>
            </a:r>
          </a:p>
        </p:txBody>
      </p:sp>
      <p:sp>
        <p:nvSpPr>
          <p:cNvPr id="3116037" name="Oval 5"/>
          <p:cNvSpPr>
            <a:spLocks noChangeArrowheads="1"/>
          </p:cNvSpPr>
          <p:nvPr/>
        </p:nvSpPr>
        <p:spPr bwMode="auto">
          <a:xfrm>
            <a:off x="1676400" y="3141663"/>
            <a:ext cx="2125663" cy="1982787"/>
          </a:xfrm>
          <a:prstGeom prst="ellipse">
            <a:avLst/>
          </a:prstGeom>
          <a:solidFill>
            <a:srgbClr val="99CCFF"/>
          </a:solidFill>
          <a:ln w="9525">
            <a:solidFill>
              <a:schemeClr val="tx1"/>
            </a:solidFill>
            <a:round/>
            <a:headEnd/>
            <a:tailEnd/>
          </a:ln>
        </p:spPr>
        <p:txBody>
          <a:bodyPr wrap="none" anchor="ctr"/>
          <a:lstStyle/>
          <a:p>
            <a:pPr algn="ctr" eaLnBrk="0" hangingPunct="0"/>
            <a:r>
              <a:rPr lang="en-US" b="1"/>
              <a:t>System </a:t>
            </a:r>
          </a:p>
          <a:p>
            <a:pPr algn="ctr" eaLnBrk="0" hangingPunct="0"/>
            <a:r>
              <a:rPr lang="en-US" b="1"/>
              <a:t>Verification</a:t>
            </a:r>
          </a:p>
        </p:txBody>
      </p:sp>
      <p:sp>
        <p:nvSpPr>
          <p:cNvPr id="3116038" name="Oval 6"/>
          <p:cNvSpPr>
            <a:spLocks noChangeArrowheads="1"/>
          </p:cNvSpPr>
          <p:nvPr/>
        </p:nvSpPr>
        <p:spPr bwMode="auto">
          <a:xfrm>
            <a:off x="5164138" y="1654175"/>
            <a:ext cx="2125662" cy="1982788"/>
          </a:xfrm>
          <a:prstGeom prst="ellipse">
            <a:avLst/>
          </a:prstGeom>
          <a:solidFill>
            <a:srgbClr val="000066"/>
          </a:solidFill>
          <a:ln w="9525">
            <a:solidFill>
              <a:schemeClr val="tx1"/>
            </a:solidFill>
            <a:round/>
            <a:headEnd/>
            <a:tailEnd/>
          </a:ln>
        </p:spPr>
        <p:txBody>
          <a:bodyPr wrap="none" anchor="ctr"/>
          <a:lstStyle/>
          <a:p>
            <a:pPr algn="ctr" eaLnBrk="0" hangingPunct="0"/>
            <a:r>
              <a:rPr lang="en-US" b="1">
                <a:solidFill>
                  <a:schemeClr val="bg1"/>
                </a:solidFill>
              </a:rPr>
              <a:t>Hardware</a:t>
            </a:r>
          </a:p>
          <a:p>
            <a:pPr algn="ctr" eaLnBrk="0" hangingPunct="0"/>
            <a:r>
              <a:rPr lang="en-US" b="1">
                <a:solidFill>
                  <a:schemeClr val="bg1"/>
                </a:solidFill>
              </a:rPr>
              <a:t>Development</a:t>
            </a:r>
          </a:p>
        </p:txBody>
      </p:sp>
      <p:sp>
        <p:nvSpPr>
          <p:cNvPr id="3116039" name="Oval 7"/>
          <p:cNvSpPr>
            <a:spLocks noChangeArrowheads="1"/>
          </p:cNvSpPr>
          <p:nvPr/>
        </p:nvSpPr>
        <p:spPr bwMode="auto">
          <a:xfrm>
            <a:off x="5149850" y="3171825"/>
            <a:ext cx="2125663" cy="1982788"/>
          </a:xfrm>
          <a:prstGeom prst="ellipse">
            <a:avLst/>
          </a:prstGeom>
          <a:solidFill>
            <a:srgbClr val="000066"/>
          </a:solidFill>
          <a:ln w="9525">
            <a:solidFill>
              <a:schemeClr val="tx1"/>
            </a:solidFill>
            <a:round/>
            <a:headEnd/>
            <a:tailEnd/>
          </a:ln>
        </p:spPr>
        <p:txBody>
          <a:bodyPr wrap="none" anchor="ctr"/>
          <a:lstStyle/>
          <a:p>
            <a:pPr algn="ctr" eaLnBrk="0" hangingPunct="0"/>
            <a:r>
              <a:rPr lang="en-US" b="1">
                <a:solidFill>
                  <a:schemeClr val="bg1"/>
                </a:solidFill>
              </a:rPr>
              <a:t>Hardware</a:t>
            </a:r>
          </a:p>
          <a:p>
            <a:pPr algn="ctr" eaLnBrk="0" hangingPunct="0"/>
            <a:r>
              <a:rPr lang="en-US" b="1">
                <a:solidFill>
                  <a:schemeClr val="bg1"/>
                </a:solidFill>
              </a:rPr>
              <a:t>Verification</a:t>
            </a:r>
          </a:p>
        </p:txBody>
      </p:sp>
      <p:sp>
        <p:nvSpPr>
          <p:cNvPr id="3116040" name="Oval 8"/>
          <p:cNvSpPr>
            <a:spLocks noChangeArrowheads="1"/>
          </p:cNvSpPr>
          <p:nvPr/>
        </p:nvSpPr>
        <p:spPr bwMode="auto">
          <a:xfrm>
            <a:off x="3271838" y="2359025"/>
            <a:ext cx="2446337" cy="2327275"/>
          </a:xfrm>
          <a:prstGeom prst="ellipse">
            <a:avLst/>
          </a:prstGeom>
          <a:gradFill rotWithShape="1">
            <a:gsLst>
              <a:gs pos="0">
                <a:srgbClr val="99CCFF"/>
              </a:gs>
              <a:gs pos="100000">
                <a:srgbClr val="000066"/>
              </a:gs>
            </a:gsLst>
            <a:lin ang="0" scaled="1"/>
          </a:gradFill>
          <a:ln w="9525">
            <a:solidFill>
              <a:schemeClr val="tx1"/>
            </a:solidFill>
            <a:round/>
            <a:headEnd/>
            <a:tailEnd/>
          </a:ln>
        </p:spPr>
        <p:txBody>
          <a:bodyPr wrap="none" anchor="ctr"/>
          <a:lstStyle/>
          <a:p>
            <a:pPr algn="ctr" eaLnBrk="0" hangingPunct="0"/>
            <a:r>
              <a:rPr lang="en-US" b="1">
                <a:solidFill>
                  <a:schemeClr val="bg1"/>
                </a:solidFill>
              </a:rPr>
              <a:t>DSP Builder</a:t>
            </a:r>
          </a:p>
        </p:txBody>
      </p:sp>
      <p:sp>
        <p:nvSpPr>
          <p:cNvPr id="3116041" name="Oval 9"/>
          <p:cNvSpPr>
            <a:spLocks noChangeArrowheads="1"/>
          </p:cNvSpPr>
          <p:nvPr/>
        </p:nvSpPr>
        <p:spPr bwMode="auto">
          <a:xfrm>
            <a:off x="4343400" y="1447800"/>
            <a:ext cx="2767013" cy="3776663"/>
          </a:xfrm>
          <a:prstGeom prst="ellipse">
            <a:avLst/>
          </a:prstGeom>
          <a:noFill/>
          <a:ln w="3810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sz="2800" b="1">
                <a:solidFill>
                  <a:schemeClr val="folHlink"/>
                </a:solidFill>
              </a:rPr>
              <a:t>TestBench </a:t>
            </a:r>
          </a:p>
          <a:p>
            <a:pPr algn="ctr" eaLnBrk="0" hangingPunct="0"/>
            <a:r>
              <a:rPr lang="en-US" sz="2800" b="1">
                <a:solidFill>
                  <a:schemeClr val="folHlink"/>
                </a:solidFill>
              </a:rPr>
              <a:t>Block, HIL, </a:t>
            </a:r>
          </a:p>
          <a:p>
            <a:pPr algn="ctr" eaLnBrk="0" hangingPunct="0"/>
            <a:r>
              <a:rPr lang="en-US" sz="2800" b="1">
                <a:solidFill>
                  <a:schemeClr val="folHlink"/>
                </a:solidFill>
              </a:rPr>
              <a:t>and </a:t>
            </a:r>
          </a:p>
          <a:p>
            <a:pPr algn="ctr" eaLnBrk="0" hangingPunct="0"/>
            <a:r>
              <a:rPr lang="en-US" sz="2800" b="1">
                <a:solidFill>
                  <a:schemeClr val="folHlink"/>
                </a:solidFill>
              </a:rPr>
              <a:t>SignalTap II</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16040"/>
                                        </p:tgtEl>
                                        <p:attrNameLst>
                                          <p:attrName>style.visibility</p:attrName>
                                        </p:attrNameLst>
                                      </p:cBhvr>
                                      <p:to>
                                        <p:strVal val="visible"/>
                                      </p:to>
                                    </p:set>
                                    <p:animEffect transition="in" filter="blinds(horizontal)">
                                      <p:cBhvr>
                                        <p:cTn id="7" dur="500"/>
                                        <p:tgtEl>
                                          <p:spTgt spid="311604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116036"/>
                                        </p:tgtEl>
                                        <p:attrNameLst>
                                          <p:attrName>style.visibility</p:attrName>
                                        </p:attrNameLst>
                                      </p:cBhvr>
                                      <p:to>
                                        <p:strVal val="visible"/>
                                      </p:to>
                                    </p:set>
                                    <p:anim calcmode="lin" valueType="num">
                                      <p:cBhvr additive="base">
                                        <p:cTn id="12" dur="500" fill="hold"/>
                                        <p:tgtEl>
                                          <p:spTgt spid="3116036"/>
                                        </p:tgtEl>
                                        <p:attrNameLst>
                                          <p:attrName>ppt_x</p:attrName>
                                        </p:attrNameLst>
                                      </p:cBhvr>
                                      <p:tavLst>
                                        <p:tav tm="0">
                                          <p:val>
                                            <p:strVal val="0-#ppt_w/2"/>
                                          </p:val>
                                        </p:tav>
                                        <p:tav tm="100000">
                                          <p:val>
                                            <p:strVal val="#ppt_x"/>
                                          </p:val>
                                        </p:tav>
                                      </p:tavLst>
                                    </p:anim>
                                    <p:anim calcmode="lin" valueType="num">
                                      <p:cBhvr additive="base">
                                        <p:cTn id="13" dur="500" fill="hold"/>
                                        <p:tgtEl>
                                          <p:spTgt spid="3116036"/>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3116037"/>
                                        </p:tgtEl>
                                        <p:attrNameLst>
                                          <p:attrName>style.visibility</p:attrName>
                                        </p:attrNameLst>
                                      </p:cBhvr>
                                      <p:to>
                                        <p:strVal val="visible"/>
                                      </p:to>
                                    </p:set>
                                    <p:anim calcmode="lin" valueType="num">
                                      <p:cBhvr additive="base">
                                        <p:cTn id="16" dur="500" fill="hold"/>
                                        <p:tgtEl>
                                          <p:spTgt spid="3116037"/>
                                        </p:tgtEl>
                                        <p:attrNameLst>
                                          <p:attrName>ppt_x</p:attrName>
                                        </p:attrNameLst>
                                      </p:cBhvr>
                                      <p:tavLst>
                                        <p:tav tm="0">
                                          <p:val>
                                            <p:strVal val="0-#ppt_w/2"/>
                                          </p:val>
                                        </p:tav>
                                        <p:tav tm="100000">
                                          <p:val>
                                            <p:strVal val="#ppt_x"/>
                                          </p:val>
                                        </p:tav>
                                      </p:tavLst>
                                    </p:anim>
                                    <p:anim calcmode="lin" valueType="num">
                                      <p:cBhvr additive="base">
                                        <p:cTn id="17" dur="500" fill="hold"/>
                                        <p:tgtEl>
                                          <p:spTgt spid="3116037"/>
                                        </p:tgtEl>
                                        <p:attrNameLst>
                                          <p:attrName>ppt_y</p:attrName>
                                        </p:attrNameLst>
                                      </p:cBhvr>
                                      <p:tavLst>
                                        <p:tav tm="0">
                                          <p:val>
                                            <p:strVal val="#ppt_y"/>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2" fill="hold" grpId="0" nodeType="clickEffect">
                                  <p:stCondLst>
                                    <p:cond delay="0"/>
                                  </p:stCondLst>
                                  <p:childTnLst>
                                    <p:set>
                                      <p:cBhvr>
                                        <p:cTn id="21" dur="1" fill="hold">
                                          <p:stCondLst>
                                            <p:cond delay="0"/>
                                          </p:stCondLst>
                                        </p:cTn>
                                        <p:tgtEl>
                                          <p:spTgt spid="3116038"/>
                                        </p:tgtEl>
                                        <p:attrNameLst>
                                          <p:attrName>style.visibility</p:attrName>
                                        </p:attrNameLst>
                                      </p:cBhvr>
                                      <p:to>
                                        <p:strVal val="visible"/>
                                      </p:to>
                                    </p:set>
                                    <p:anim calcmode="lin" valueType="num">
                                      <p:cBhvr additive="base">
                                        <p:cTn id="22" dur="500" fill="hold"/>
                                        <p:tgtEl>
                                          <p:spTgt spid="3116038"/>
                                        </p:tgtEl>
                                        <p:attrNameLst>
                                          <p:attrName>ppt_x</p:attrName>
                                        </p:attrNameLst>
                                      </p:cBhvr>
                                      <p:tavLst>
                                        <p:tav tm="0">
                                          <p:val>
                                            <p:strVal val="1+#ppt_w/2"/>
                                          </p:val>
                                        </p:tav>
                                        <p:tav tm="100000">
                                          <p:val>
                                            <p:strVal val="#ppt_x"/>
                                          </p:val>
                                        </p:tav>
                                      </p:tavLst>
                                    </p:anim>
                                    <p:anim calcmode="lin" valueType="num">
                                      <p:cBhvr additive="base">
                                        <p:cTn id="23" dur="500" fill="hold"/>
                                        <p:tgtEl>
                                          <p:spTgt spid="3116038"/>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3116039"/>
                                        </p:tgtEl>
                                        <p:attrNameLst>
                                          <p:attrName>style.visibility</p:attrName>
                                        </p:attrNameLst>
                                      </p:cBhvr>
                                      <p:to>
                                        <p:strVal val="visible"/>
                                      </p:to>
                                    </p:set>
                                    <p:anim calcmode="lin" valueType="num">
                                      <p:cBhvr additive="base">
                                        <p:cTn id="26" dur="500" fill="hold"/>
                                        <p:tgtEl>
                                          <p:spTgt spid="3116039"/>
                                        </p:tgtEl>
                                        <p:attrNameLst>
                                          <p:attrName>ppt_x</p:attrName>
                                        </p:attrNameLst>
                                      </p:cBhvr>
                                      <p:tavLst>
                                        <p:tav tm="0">
                                          <p:val>
                                            <p:strVal val="1+#ppt_w/2"/>
                                          </p:val>
                                        </p:tav>
                                        <p:tav tm="100000">
                                          <p:val>
                                            <p:strVal val="#ppt_x"/>
                                          </p:val>
                                        </p:tav>
                                      </p:tavLst>
                                    </p:anim>
                                    <p:anim calcmode="lin" valueType="num">
                                      <p:cBhvr additive="base">
                                        <p:cTn id="27" dur="500" fill="hold"/>
                                        <p:tgtEl>
                                          <p:spTgt spid="3116039"/>
                                        </p:tgtEl>
                                        <p:attrNameLst>
                                          <p:attrName>ppt_y</p:attrName>
                                        </p:attrNameLst>
                                      </p:cBhvr>
                                      <p:tavLst>
                                        <p:tav tm="0">
                                          <p:val>
                                            <p:strVal val="#ppt_y"/>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116041"/>
                                        </p:tgtEl>
                                        <p:attrNameLst>
                                          <p:attrName>style.visibility</p:attrName>
                                        </p:attrNameLst>
                                      </p:cBhvr>
                                      <p:to>
                                        <p:strVal val="visible"/>
                                      </p:to>
                                    </p:set>
                                    <p:animEffect transition="in" filter="blinds(horizontal)">
                                      <p:cBhvr>
                                        <p:cTn id="32" dur="500"/>
                                        <p:tgtEl>
                                          <p:spTgt spid="31160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6036" grpId="0" animBg="1"/>
      <p:bldP spid="3116037" grpId="0" animBg="1"/>
      <p:bldP spid="3116038" grpId="0" animBg="1"/>
      <p:bldP spid="3116039" grpId="0" animBg="1"/>
      <p:bldP spid="3116040" grpId="0" animBg="1"/>
      <p:bldP spid="3116041"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3217410" name="Rectangle 2"/>
          <p:cNvSpPr>
            <a:spLocks noGrp="1" noChangeArrowheads="1"/>
          </p:cNvSpPr>
          <p:nvPr>
            <p:ph type="title" idx="4294967295"/>
          </p:nvPr>
        </p:nvSpPr>
        <p:spPr>
          <a:xfrm>
            <a:off x="350838" y="152400"/>
            <a:ext cx="8331200" cy="914400"/>
          </a:xfrm>
        </p:spPr>
        <p:txBody>
          <a:bodyPr/>
          <a:lstStyle/>
          <a:p>
            <a:pPr>
              <a:defRPr/>
            </a:pPr>
            <a:r>
              <a:rPr lang="ru-RU" dirty="0" smtClean="0">
                <a:cs typeface="+mj-cs"/>
              </a:rPr>
              <a:t>Маршрут моделирования </a:t>
            </a:r>
            <a:r>
              <a:rPr lang="en-US" dirty="0" smtClean="0">
                <a:cs typeface="+mj-cs"/>
              </a:rPr>
              <a:t>RTL</a:t>
            </a:r>
            <a:endParaRPr lang="en-US" dirty="0">
              <a:cs typeface="+mj-cs"/>
            </a:endParaRPr>
          </a:p>
        </p:txBody>
      </p:sp>
      <p:sp>
        <p:nvSpPr>
          <p:cNvPr id="2750467" name="Rectangle 4"/>
          <p:cNvSpPr>
            <a:spLocks noGrp="1" noChangeArrowheads="1"/>
          </p:cNvSpPr>
          <p:nvPr>
            <p:ph type="body" idx="4294967295"/>
          </p:nvPr>
        </p:nvSpPr>
        <p:spPr>
          <a:xfrm>
            <a:off x="152400" y="990600"/>
            <a:ext cx="8839200" cy="2362200"/>
          </a:xfrm>
        </p:spPr>
        <p:txBody>
          <a:bodyPr/>
          <a:lstStyle/>
          <a:p>
            <a:pPr marL="533400" indent="-533400">
              <a:buFont typeface="Wingdings" charset="0"/>
              <a:buAutoNum type="arabicPeriod"/>
              <a:defRPr/>
            </a:pPr>
            <a:r>
              <a:rPr lang="ru-RU" sz="2000" dirty="0" smtClean="0">
                <a:cs typeface="+mn-cs"/>
              </a:rPr>
              <a:t>Перенесите блок </a:t>
            </a:r>
            <a:r>
              <a:rPr lang="en-US" sz="2000" dirty="0" err="1" smtClean="0">
                <a:cs typeface="+mn-cs"/>
              </a:rPr>
              <a:t>TestBench</a:t>
            </a:r>
            <a:r>
              <a:rPr lang="en-US" sz="2000" dirty="0" smtClean="0">
                <a:cs typeface="+mn-cs"/>
              </a:rPr>
              <a:t> </a:t>
            </a:r>
            <a:r>
              <a:rPr lang="ru-RU" sz="2000" dirty="0" smtClean="0">
                <a:cs typeface="+mn-cs"/>
              </a:rPr>
              <a:t>в ваш проект</a:t>
            </a:r>
            <a:endParaRPr lang="en-US" sz="2000" dirty="0" smtClean="0">
              <a:cs typeface="+mn-cs"/>
            </a:endParaRPr>
          </a:p>
          <a:p>
            <a:pPr marL="533400" indent="-533400">
              <a:buFont typeface="Wingdings" charset="0"/>
              <a:buAutoNum type="arabicPeriod"/>
              <a:defRPr/>
            </a:pPr>
            <a:r>
              <a:rPr lang="ru-RU" sz="2000" dirty="0" smtClean="0">
                <a:cs typeface="+mn-cs"/>
              </a:rPr>
              <a:t>Настройте параметры блока </a:t>
            </a:r>
            <a:r>
              <a:rPr lang="en-US" sz="2000" dirty="0" err="1" smtClean="0">
                <a:cs typeface="+mn-cs"/>
              </a:rPr>
              <a:t>TestBench</a:t>
            </a:r>
            <a:endParaRPr lang="en-US" sz="2000" dirty="0" smtClean="0">
              <a:cs typeface="+mn-cs"/>
            </a:endParaRPr>
          </a:p>
          <a:p>
            <a:pPr marL="533400" indent="-533400">
              <a:buFont typeface="Wingdings" charset="0"/>
              <a:buAutoNum type="arabicPeriod"/>
              <a:defRPr/>
            </a:pPr>
            <a:r>
              <a:rPr lang="ru-RU" sz="2000" dirty="0" smtClean="0">
                <a:cs typeface="+mn-cs"/>
              </a:rPr>
              <a:t>Используйте маршрут</a:t>
            </a:r>
            <a:r>
              <a:rPr lang="en-US" sz="2000" dirty="0" smtClean="0">
                <a:cs typeface="+mn-cs"/>
              </a:rPr>
              <a:t> </a:t>
            </a:r>
            <a:r>
              <a:rPr lang="ja-JP" altLang="en-US" sz="2000" dirty="0" smtClean="0">
                <a:latin typeface="Arial"/>
                <a:cs typeface="+mn-cs"/>
              </a:rPr>
              <a:t>“</a:t>
            </a:r>
            <a:r>
              <a:rPr lang="en-US" sz="2000" dirty="0" smtClean="0">
                <a:cs typeface="+mn-cs"/>
              </a:rPr>
              <a:t>Simple</a:t>
            </a:r>
            <a:r>
              <a:rPr lang="ja-JP" altLang="en-US" sz="2000" dirty="0" smtClean="0">
                <a:latin typeface="Arial"/>
                <a:cs typeface="+mn-cs"/>
              </a:rPr>
              <a:t>”</a:t>
            </a:r>
            <a:r>
              <a:rPr lang="en-US" sz="2000" dirty="0" smtClean="0">
                <a:cs typeface="+mn-cs"/>
              </a:rPr>
              <a:t> </a:t>
            </a:r>
            <a:r>
              <a:rPr lang="ru-RU" sz="2000" dirty="0" smtClean="0">
                <a:cs typeface="+mn-cs"/>
              </a:rPr>
              <a:t>или</a:t>
            </a:r>
            <a:r>
              <a:rPr lang="en-US" sz="2000" dirty="0" smtClean="0">
                <a:cs typeface="+mn-cs"/>
              </a:rPr>
              <a:t> </a:t>
            </a:r>
            <a:r>
              <a:rPr lang="ja-JP" altLang="en-US" sz="2000" dirty="0" smtClean="0">
                <a:latin typeface="Arial"/>
                <a:cs typeface="+mn-cs"/>
              </a:rPr>
              <a:t>“</a:t>
            </a:r>
            <a:r>
              <a:rPr lang="en-US" sz="2000" dirty="0" smtClean="0">
                <a:cs typeface="+mn-cs"/>
              </a:rPr>
              <a:t>Advanced</a:t>
            </a:r>
            <a:r>
              <a:rPr lang="ja-JP" altLang="en-US" sz="2000" dirty="0" smtClean="0">
                <a:latin typeface="Arial"/>
                <a:cs typeface="+mn-cs"/>
              </a:rPr>
              <a:t>”</a:t>
            </a:r>
            <a:endParaRPr lang="en-US" sz="2000" dirty="0" smtClean="0">
              <a:cs typeface="+mn-cs"/>
            </a:endParaRPr>
          </a:p>
          <a:p>
            <a:pPr marL="533400" indent="-533400">
              <a:buFont typeface="Wingdings" charset="0"/>
              <a:buNone/>
              <a:defRPr/>
            </a:pPr>
            <a:endParaRPr lang="en-US" sz="1800" dirty="0" smtClean="0">
              <a:cs typeface="+mn-cs"/>
            </a:endParaRPr>
          </a:p>
        </p:txBody>
      </p:sp>
      <p:pic>
        <p:nvPicPr>
          <p:cNvPr id="21811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362200"/>
            <a:ext cx="7629525" cy="431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3219458" name="Rectangle 2"/>
          <p:cNvSpPr>
            <a:spLocks noGrp="1" noChangeArrowheads="1"/>
          </p:cNvSpPr>
          <p:nvPr>
            <p:ph type="title" idx="4294967295"/>
          </p:nvPr>
        </p:nvSpPr>
        <p:spPr>
          <a:xfrm>
            <a:off x="350838" y="228600"/>
            <a:ext cx="8331200" cy="914400"/>
          </a:xfrm>
        </p:spPr>
        <p:txBody>
          <a:bodyPr/>
          <a:lstStyle/>
          <a:p>
            <a:pPr>
              <a:defRPr/>
            </a:pPr>
            <a:r>
              <a:rPr lang="ru-RU" dirty="0" smtClean="0">
                <a:cs typeface="+mj-cs"/>
              </a:rPr>
              <a:t>Конфигурирование блока </a:t>
            </a:r>
            <a:r>
              <a:rPr lang="en-US" dirty="0" err="1" smtClean="0">
                <a:cs typeface="+mj-cs"/>
              </a:rPr>
              <a:t>TestBench</a:t>
            </a:r>
            <a:endParaRPr lang="en-US" dirty="0">
              <a:cs typeface="+mj-cs"/>
            </a:endParaRPr>
          </a:p>
        </p:txBody>
      </p:sp>
      <p:pic>
        <p:nvPicPr>
          <p:cNvPr id="22016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914400"/>
            <a:ext cx="4572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220164" name="Oval 8"/>
          <p:cNvSpPr>
            <a:spLocks noChangeArrowheads="1"/>
          </p:cNvSpPr>
          <p:nvPr/>
        </p:nvSpPr>
        <p:spPr bwMode="auto">
          <a:xfrm>
            <a:off x="3352800" y="2667000"/>
            <a:ext cx="914400" cy="519113"/>
          </a:xfrm>
          <a:prstGeom prst="ellipse">
            <a:avLst/>
          </a:prstGeom>
          <a:solidFill>
            <a:schemeClr val="folHlink">
              <a:alpha val="27843"/>
            </a:schemeClr>
          </a:solidFill>
          <a:ln w="38100">
            <a:solidFill>
              <a:schemeClr val="folHlink"/>
            </a:solidFill>
            <a:round/>
            <a:headEnd/>
            <a:tailEnd/>
          </a:ln>
        </p:spPr>
        <p:txBody>
          <a:bodyPr anchor="ctr">
            <a:spAutoFit/>
          </a:bodyPr>
          <a:lstStyle/>
          <a:p>
            <a:pPr algn="ctr" eaLnBrk="0" hangingPunct="0"/>
            <a:endParaRPr lang="en-US">
              <a:solidFill>
                <a:schemeClr val="bg1"/>
              </a:solidFill>
            </a:endParaRPr>
          </a:p>
        </p:txBody>
      </p:sp>
      <p:sp>
        <p:nvSpPr>
          <p:cNvPr id="220165" name="Line 10"/>
          <p:cNvSpPr>
            <a:spLocks noChangeShapeType="1"/>
          </p:cNvSpPr>
          <p:nvPr/>
        </p:nvSpPr>
        <p:spPr bwMode="auto">
          <a:xfrm>
            <a:off x="1524000" y="2971800"/>
            <a:ext cx="5562600" cy="11430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20166" name="Line 11"/>
          <p:cNvSpPr>
            <a:spLocks noChangeShapeType="1"/>
          </p:cNvSpPr>
          <p:nvPr/>
        </p:nvSpPr>
        <p:spPr bwMode="auto">
          <a:xfrm>
            <a:off x="4267200" y="2895600"/>
            <a:ext cx="19050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20167" name="Text Box 12"/>
          <p:cNvSpPr txBox="1">
            <a:spLocks noChangeArrowheads="1"/>
          </p:cNvSpPr>
          <p:nvPr/>
        </p:nvSpPr>
        <p:spPr bwMode="auto">
          <a:xfrm>
            <a:off x="5334000" y="4267200"/>
            <a:ext cx="365760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buFontTx/>
              <a:buChar char="•"/>
            </a:pPr>
            <a:r>
              <a:rPr lang="en-US" sz="1600" dirty="0"/>
              <a:t> </a:t>
            </a:r>
            <a:r>
              <a:rPr lang="ru-RU" sz="1400" dirty="0" smtClean="0"/>
              <a:t>Генерирует </a:t>
            </a:r>
            <a:r>
              <a:rPr lang="en-US" sz="1400" dirty="0" smtClean="0"/>
              <a:t>HDL </a:t>
            </a:r>
            <a:r>
              <a:rPr lang="ru-RU" sz="1400" dirty="0" smtClean="0"/>
              <a:t>код модели</a:t>
            </a:r>
            <a:endParaRPr lang="en-US" sz="1400" dirty="0"/>
          </a:p>
          <a:p>
            <a:pPr>
              <a:buFontTx/>
              <a:buChar char="•"/>
            </a:pPr>
            <a:r>
              <a:rPr lang="en-US" sz="1400" dirty="0"/>
              <a:t> </a:t>
            </a:r>
            <a:r>
              <a:rPr lang="ru-RU" sz="1400" dirty="0" smtClean="0"/>
              <a:t>Захватывает стимулы </a:t>
            </a:r>
            <a:r>
              <a:rPr lang="en-US" sz="1400" dirty="0" smtClean="0"/>
              <a:t>Simulink </a:t>
            </a:r>
            <a:r>
              <a:rPr lang="ru-RU" sz="1400" dirty="0" smtClean="0"/>
              <a:t>как </a:t>
            </a:r>
            <a:r>
              <a:rPr lang="en-US" sz="1400" dirty="0" smtClean="0"/>
              <a:t>.salt </a:t>
            </a:r>
            <a:r>
              <a:rPr lang="ru-RU" sz="1400" dirty="0" smtClean="0"/>
              <a:t>файлы</a:t>
            </a:r>
            <a:endParaRPr lang="en-US" sz="1400" dirty="0"/>
          </a:p>
          <a:p>
            <a:pPr>
              <a:buFontTx/>
              <a:buChar char="•"/>
            </a:pPr>
            <a:r>
              <a:rPr lang="en-US" sz="1400" dirty="0"/>
              <a:t> </a:t>
            </a:r>
            <a:r>
              <a:rPr lang="ja-JP" altLang="en-US" sz="1400" dirty="0"/>
              <a:t>“</a:t>
            </a:r>
            <a:r>
              <a:rPr lang="en-US" altLang="ja-JP" sz="1400" dirty="0"/>
              <a:t>Run </a:t>
            </a:r>
            <a:r>
              <a:rPr lang="en-US" altLang="ja-JP" sz="1400" dirty="0" err="1"/>
              <a:t>ModelSim</a:t>
            </a:r>
            <a:r>
              <a:rPr lang="ja-JP" altLang="en-US" sz="1400" dirty="0"/>
              <a:t>”</a:t>
            </a:r>
            <a:r>
              <a:rPr lang="en-US" altLang="ja-JP" sz="1400" dirty="0"/>
              <a:t> </a:t>
            </a:r>
            <a:r>
              <a:rPr lang="ru-RU" altLang="ja-JP" sz="1400" dirty="0" smtClean="0"/>
              <a:t>выполняет функциональное моделирование</a:t>
            </a:r>
            <a:endParaRPr lang="en-US" altLang="ja-JP" sz="1400" dirty="0"/>
          </a:p>
          <a:p>
            <a:pPr>
              <a:buFontTx/>
              <a:buChar char="•"/>
            </a:pPr>
            <a:r>
              <a:rPr lang="en-US" sz="1400" dirty="0"/>
              <a:t> </a:t>
            </a:r>
            <a:r>
              <a:rPr lang="ru-RU" sz="1400" dirty="0" smtClean="0"/>
              <a:t>Галочка «</a:t>
            </a:r>
            <a:r>
              <a:rPr lang="en-US" sz="1400" dirty="0" smtClean="0"/>
              <a:t>Enable </a:t>
            </a:r>
            <a:r>
              <a:rPr lang="en-US" sz="1400" dirty="0" err="1"/>
              <a:t>testbench</a:t>
            </a:r>
            <a:r>
              <a:rPr lang="en-US" sz="1400" dirty="0"/>
              <a:t> </a:t>
            </a:r>
            <a:r>
              <a:rPr lang="en-US" sz="1400" dirty="0" smtClean="0"/>
              <a:t>generation</a:t>
            </a:r>
            <a:r>
              <a:rPr lang="ru-RU" sz="1400" dirty="0" smtClean="0"/>
              <a:t>»</a:t>
            </a:r>
            <a:r>
              <a:rPr lang="en-US" sz="1400" dirty="0" smtClean="0"/>
              <a:t> </a:t>
            </a:r>
            <a:r>
              <a:rPr lang="ru-RU" sz="1400" dirty="0" smtClean="0"/>
              <a:t>может замедлить моделирование так как все входные и выходные значения сохраняться в файл</a:t>
            </a:r>
            <a:endParaRPr lang="en-US" sz="1200" dirty="0"/>
          </a:p>
        </p:txBody>
      </p:sp>
      <p:sp>
        <p:nvSpPr>
          <p:cNvPr id="220168" name="Rectangle 13"/>
          <p:cNvSpPr>
            <a:spLocks noChangeArrowheads="1"/>
          </p:cNvSpPr>
          <p:nvPr/>
        </p:nvSpPr>
        <p:spPr bwMode="auto">
          <a:xfrm>
            <a:off x="457200" y="2438400"/>
            <a:ext cx="990600" cy="838200"/>
          </a:xfrm>
          <a:prstGeom prst="rect">
            <a:avLst/>
          </a:prstGeom>
          <a:solidFill>
            <a:srgbClr val="C10435">
              <a:alpha val="27843"/>
            </a:srgbClr>
          </a:solidFill>
          <a:ln w="38100">
            <a:solidFill>
              <a:schemeClr val="folHlink"/>
            </a:solidFill>
            <a:miter lim="800000"/>
            <a:headEnd/>
            <a:tailEnd/>
          </a:ln>
        </p:spPr>
        <p:txBody>
          <a:bodyPr wrap="none" anchor="ctr">
            <a:spAutoFit/>
          </a:bodyPr>
          <a:lstStyle/>
          <a:p>
            <a:pPr eaLnBrk="0" hangingPunct="0"/>
            <a:endParaRPr lang="en-US"/>
          </a:p>
        </p:txBody>
      </p:sp>
      <p:sp>
        <p:nvSpPr>
          <p:cNvPr id="220169" name="Text Box 14"/>
          <p:cNvSpPr txBox="1">
            <a:spLocks noChangeArrowheads="1"/>
          </p:cNvSpPr>
          <p:nvPr/>
        </p:nvSpPr>
        <p:spPr bwMode="auto">
          <a:xfrm>
            <a:off x="6172200" y="2667000"/>
            <a:ext cx="28194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buFontTx/>
              <a:buChar char="•"/>
            </a:pPr>
            <a:r>
              <a:rPr lang="ru-RU" sz="1400" dirty="0" smtClean="0"/>
              <a:t>Временные  диаграммы </a:t>
            </a:r>
            <a:r>
              <a:rPr lang="en-US" sz="1400" dirty="0" err="1" smtClean="0"/>
              <a:t>ModelSim</a:t>
            </a:r>
            <a:r>
              <a:rPr lang="en-US" sz="1400" dirty="0" smtClean="0"/>
              <a:t> </a:t>
            </a:r>
            <a:r>
              <a:rPr lang="ru-RU" sz="1400" dirty="0" smtClean="0"/>
              <a:t>отображаются только в запущенном</a:t>
            </a:r>
            <a:r>
              <a:rPr lang="en-US" sz="1400" dirty="0" smtClean="0"/>
              <a:t> GUI.</a:t>
            </a:r>
            <a:endParaRPr lang="en-US" sz="1200" dirty="0"/>
          </a:p>
        </p:txBody>
      </p:sp>
      <p:sp>
        <p:nvSpPr>
          <p:cNvPr id="220170" name="Text Box 15"/>
          <p:cNvSpPr txBox="1">
            <a:spLocks noChangeArrowheads="1"/>
          </p:cNvSpPr>
          <p:nvPr/>
        </p:nvSpPr>
        <p:spPr bwMode="auto">
          <a:xfrm>
            <a:off x="609600" y="3810000"/>
            <a:ext cx="3657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buFontTx/>
              <a:buChar char="•"/>
            </a:pPr>
            <a:r>
              <a:rPr lang="en-US" sz="1600"/>
              <a:t> </a:t>
            </a:r>
            <a:r>
              <a:rPr lang="en-US" sz="1400"/>
              <a:t>Messages are written in this window</a:t>
            </a:r>
            <a:endParaRPr lang="en-US" sz="1200"/>
          </a:p>
        </p:txBody>
      </p:sp>
    </p:spTree>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7458" name="Rectangle 2"/>
          <p:cNvSpPr>
            <a:spLocks noGrp="1" noChangeArrowheads="1"/>
          </p:cNvSpPr>
          <p:nvPr>
            <p:ph type="title"/>
          </p:nvPr>
        </p:nvSpPr>
        <p:spPr/>
        <p:txBody>
          <a:bodyPr/>
          <a:lstStyle/>
          <a:p>
            <a:pPr>
              <a:defRPr/>
            </a:pPr>
            <a:r>
              <a:rPr lang="ru-RU" sz="2800" dirty="0" smtClean="0">
                <a:cs typeface="+mj-cs"/>
              </a:rPr>
              <a:t>Загрузка дополнительных команд</a:t>
            </a:r>
            <a:r>
              <a:rPr lang="en-US" sz="2800" dirty="0" smtClean="0">
                <a:cs typeface="+mj-cs"/>
              </a:rPr>
              <a:t> </a:t>
            </a:r>
            <a:r>
              <a:rPr lang="en-US" sz="2800" dirty="0" err="1" smtClean="0">
                <a:cs typeface="+mj-cs"/>
              </a:rPr>
              <a:t>ModelSim</a:t>
            </a:r>
            <a:endParaRPr lang="en-US" sz="2800" dirty="0" smtClean="0">
              <a:cs typeface="+mj-cs"/>
            </a:endParaRPr>
          </a:p>
        </p:txBody>
      </p:sp>
      <p:sp>
        <p:nvSpPr>
          <p:cNvPr id="3347459" name="Rectangle 3"/>
          <p:cNvSpPr>
            <a:spLocks noGrp="1" noChangeArrowheads="1"/>
          </p:cNvSpPr>
          <p:nvPr>
            <p:ph type="body" idx="1"/>
          </p:nvPr>
        </p:nvSpPr>
        <p:spPr/>
        <p:txBody>
          <a:bodyPr/>
          <a:lstStyle/>
          <a:p>
            <a:pPr>
              <a:defRPr/>
            </a:pPr>
            <a:r>
              <a:rPr lang="ru-RU" sz="2400" dirty="0" smtClean="0">
                <a:cs typeface="+mn-cs"/>
              </a:rPr>
              <a:t>Сгенерированные</a:t>
            </a:r>
            <a:r>
              <a:rPr lang="en-US" sz="2400" dirty="0" smtClean="0">
                <a:cs typeface="+mn-cs"/>
              </a:rPr>
              <a:t> </a:t>
            </a:r>
            <a:r>
              <a:rPr lang="en-US" sz="2400" dirty="0" err="1" smtClean="0">
                <a:cs typeface="+mn-cs"/>
              </a:rPr>
              <a:t>ModelSim</a:t>
            </a:r>
            <a:r>
              <a:rPr lang="en-US" sz="2400" dirty="0" smtClean="0">
                <a:cs typeface="+mn-cs"/>
              </a:rPr>
              <a:t> </a:t>
            </a:r>
            <a:r>
              <a:rPr lang="ru-RU" sz="2400" dirty="0" smtClean="0">
                <a:cs typeface="+mn-cs"/>
              </a:rPr>
              <a:t>скрипты хранятся в </a:t>
            </a:r>
            <a:r>
              <a:rPr lang="ru-RU" sz="2400" dirty="0" err="1" smtClean="0">
                <a:cs typeface="+mn-cs"/>
              </a:rPr>
              <a:t>поддиректори</a:t>
            </a:r>
            <a:r>
              <a:rPr lang="en-US" sz="2400" dirty="0" smtClean="0">
                <a:cs typeface="+mn-cs"/>
              </a:rPr>
              <a:t> </a:t>
            </a:r>
            <a:r>
              <a:rPr lang="en-US" sz="2400" b="1" i="1" dirty="0" err="1" smtClean="0">
                <a:cs typeface="+mn-cs"/>
              </a:rPr>
              <a:t>DSPBuilder</a:t>
            </a:r>
            <a:r>
              <a:rPr lang="en-US" sz="2400" b="1" i="1" dirty="0" smtClean="0">
                <a:cs typeface="+mn-cs"/>
              </a:rPr>
              <a:t>_&lt;</a:t>
            </a:r>
            <a:r>
              <a:rPr lang="en-US" sz="2400" b="1" i="1" dirty="0" err="1" smtClean="0">
                <a:cs typeface="+mn-cs"/>
              </a:rPr>
              <a:t>modelName</a:t>
            </a:r>
            <a:r>
              <a:rPr lang="en-US" sz="2400" b="1" i="1" dirty="0" smtClean="0">
                <a:cs typeface="+mn-cs"/>
              </a:rPr>
              <a:t>&gt;_import</a:t>
            </a:r>
            <a:endParaRPr lang="en-US" sz="2400" dirty="0" smtClean="0">
              <a:cs typeface="+mn-cs"/>
            </a:endParaRPr>
          </a:p>
          <a:p>
            <a:pPr>
              <a:defRPr/>
            </a:pPr>
            <a:r>
              <a:rPr lang="ru-RU" sz="2400" dirty="0" smtClean="0">
                <a:cs typeface="+mn-cs"/>
              </a:rPr>
              <a:t>Все</a:t>
            </a:r>
            <a:r>
              <a:rPr lang="en-US" sz="2400" dirty="0" smtClean="0">
                <a:cs typeface="+mn-cs"/>
              </a:rPr>
              <a:t> </a:t>
            </a:r>
            <a:r>
              <a:rPr lang="en-US" sz="2400" dirty="0" err="1" smtClean="0">
                <a:cs typeface="+mn-cs"/>
              </a:rPr>
              <a:t>tcl</a:t>
            </a:r>
            <a:r>
              <a:rPr lang="en-US" sz="2400" dirty="0" smtClean="0">
                <a:cs typeface="+mn-cs"/>
              </a:rPr>
              <a:t> </a:t>
            </a:r>
            <a:r>
              <a:rPr lang="ru-RU" sz="2400" dirty="0" smtClean="0">
                <a:cs typeface="+mn-cs"/>
              </a:rPr>
              <a:t>скрипты названные</a:t>
            </a:r>
            <a:r>
              <a:rPr lang="en-US" sz="2400" dirty="0" smtClean="0">
                <a:cs typeface="+mn-cs"/>
              </a:rPr>
              <a:t> *_</a:t>
            </a:r>
            <a:r>
              <a:rPr lang="en-US" sz="2400" dirty="0" err="1" smtClean="0">
                <a:cs typeface="+mn-cs"/>
              </a:rPr>
              <a:t>add_msim.tcl</a:t>
            </a:r>
            <a:r>
              <a:rPr lang="en-US" sz="2400" dirty="0" smtClean="0">
                <a:cs typeface="+mn-cs"/>
              </a:rPr>
              <a:t> </a:t>
            </a:r>
            <a:r>
              <a:rPr lang="ru-RU" sz="2400" dirty="0" smtClean="0">
                <a:cs typeface="+mn-cs"/>
              </a:rPr>
              <a:t>буду вызваны автоматически</a:t>
            </a:r>
            <a:endParaRPr lang="en-US" sz="2400" dirty="0" smtClean="0">
              <a:cs typeface="+mn-cs"/>
            </a:endParaRPr>
          </a:p>
          <a:p>
            <a:pPr lvl="1">
              <a:defRPr/>
            </a:pPr>
            <a:r>
              <a:rPr lang="en-US" dirty="0" err="1" smtClean="0"/>
              <a:t>Н</a:t>
            </a:r>
            <a:r>
              <a:rPr lang="ru-RU" dirty="0" smtClean="0"/>
              <a:t>е следует изменять существующие скрипты</a:t>
            </a:r>
            <a:endParaRPr lang="en-US" dirty="0" smtClean="0"/>
          </a:p>
          <a:p>
            <a:pPr lvl="1">
              <a:defRPr/>
            </a:pPr>
            <a:r>
              <a:rPr lang="ru-RU" dirty="0" smtClean="0"/>
              <a:t>Следует создавать свои собственные скрипты с именем</a:t>
            </a:r>
            <a:r>
              <a:rPr lang="en-US" dirty="0" smtClean="0"/>
              <a:t> &lt;user&gt;_</a:t>
            </a:r>
            <a:r>
              <a:rPr lang="en-US" dirty="0" err="1" smtClean="0"/>
              <a:t>add_msim.tcl</a:t>
            </a:r>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Rectangle 2"/>
          <p:cNvSpPr>
            <a:spLocks noGrp="1" noChangeArrowheads="1"/>
          </p:cNvSpPr>
          <p:nvPr>
            <p:ph type="subTitle" idx="1"/>
          </p:nvPr>
        </p:nvSpPr>
        <p:spPr>
          <a:xfrm>
            <a:off x="381000" y="3505200"/>
            <a:ext cx="8382000" cy="2362200"/>
          </a:xfrm>
        </p:spPr>
        <p:txBody>
          <a:bodyPr/>
          <a:lstStyle/>
          <a:p>
            <a:pPr>
              <a:buFont typeface="Wingdings" charset="0"/>
              <a:buNone/>
            </a:pPr>
            <a:r>
              <a:rPr lang="ru-RU" sz="2000" dirty="0" smtClean="0">
                <a:ea typeface="ＭＳ Ｐゴシック" charset="0"/>
              </a:rPr>
              <a:t>Моделирование и отладка аппаратуры в</a:t>
            </a:r>
            <a:r>
              <a:rPr lang="en-US" sz="2000" dirty="0" smtClean="0">
                <a:ea typeface="ＭＳ Ｐゴシック" charset="0"/>
              </a:rPr>
              <a:t> </a:t>
            </a:r>
            <a:r>
              <a:rPr lang="en-US" sz="2000" dirty="0">
                <a:ea typeface="ＭＳ Ｐゴシック" charset="0"/>
              </a:rPr>
              <a:t>DSP Builder</a:t>
            </a:r>
            <a:br>
              <a:rPr lang="en-US" sz="2000" dirty="0">
                <a:ea typeface="ＭＳ Ｐゴシック" charset="0"/>
              </a:rPr>
            </a:br>
            <a:r>
              <a:rPr lang="en-US" sz="2000" dirty="0">
                <a:ea typeface="ＭＳ Ｐゴシック" charset="0"/>
              </a:rPr>
              <a:t/>
            </a:r>
            <a:br>
              <a:rPr lang="en-US" sz="2000" dirty="0">
                <a:ea typeface="ＭＳ Ｐゴシック" charset="0"/>
              </a:rPr>
            </a:br>
            <a:r>
              <a:rPr lang="en-US" sz="1800" i="0" dirty="0">
                <a:ea typeface="ＭＳ Ｐゴシック" charset="0"/>
              </a:rPr>
              <a:t>1- Simulink and </a:t>
            </a:r>
            <a:r>
              <a:rPr lang="en-US" sz="1800" i="0" dirty="0" err="1">
                <a:ea typeface="ＭＳ Ｐゴシック" charset="0"/>
              </a:rPr>
              <a:t>ModelSim</a:t>
            </a:r>
            <a:r>
              <a:rPr lang="en-US" sz="1800" i="0" dirty="0">
                <a:ea typeface="ＭＳ Ｐゴシック" charset="0"/>
              </a:rPr>
              <a:t> Co-Simulation</a:t>
            </a:r>
            <a:br>
              <a:rPr lang="en-US" sz="1800" i="0" dirty="0">
                <a:ea typeface="ＭＳ Ｐゴシック" charset="0"/>
              </a:rPr>
            </a:br>
            <a:r>
              <a:rPr lang="en-US" sz="1800" i="0" dirty="0">
                <a:ea typeface="ＭＳ Ｐゴシック" charset="0"/>
              </a:rPr>
              <a:t>2- </a:t>
            </a:r>
            <a:r>
              <a:rPr lang="en-US" sz="1800" b="1" i="0" u="sng" dirty="0" err="1">
                <a:solidFill>
                  <a:schemeClr val="folHlink"/>
                </a:solidFill>
                <a:ea typeface="ＭＳ Ｐゴシック" charset="0"/>
              </a:rPr>
              <a:t>SignalTap</a:t>
            </a:r>
            <a:r>
              <a:rPr lang="en-US" sz="1800" b="1" i="0" u="sng" dirty="0">
                <a:solidFill>
                  <a:schemeClr val="folHlink"/>
                </a:solidFill>
                <a:ea typeface="ＭＳ Ｐゴシック" charset="0"/>
              </a:rPr>
              <a:t> II</a:t>
            </a:r>
            <a:br>
              <a:rPr lang="en-US" sz="1800" b="1" i="0" u="sng" dirty="0">
                <a:solidFill>
                  <a:schemeClr val="folHlink"/>
                </a:solidFill>
                <a:ea typeface="ＭＳ Ｐゴシック" charset="0"/>
              </a:rPr>
            </a:br>
            <a:r>
              <a:rPr lang="en-US" sz="1800" i="0" dirty="0">
                <a:ea typeface="ＭＳ Ｐゴシック" charset="0"/>
              </a:rPr>
              <a:t>3- Hardware in the Loop</a:t>
            </a:r>
          </a:p>
        </p:txBody>
      </p:sp>
      <p:sp>
        <p:nvSpPr>
          <p:cNvPr id="3130371" name="Rectangle 3"/>
          <p:cNvSpPr>
            <a:spLocks noGrp="1" noChangeArrowheads="1"/>
          </p:cNvSpPr>
          <p:nvPr>
            <p:ph type="ctrTitle"/>
          </p:nvPr>
        </p:nvSpPr>
        <p:spPr>
          <a:xfrm>
            <a:off x="381000" y="2895600"/>
            <a:ext cx="8610600" cy="762000"/>
          </a:xfrm>
          <a:effectLst>
            <a:outerShdw blurRad="63500" dist="17961" dir="2700000" algn="ctr" rotWithShape="0">
              <a:srgbClr val="DDDDDD"/>
            </a:outerShdw>
          </a:effectLst>
        </p:spPr>
        <p:txBody>
          <a:bodyPr/>
          <a:lstStyle/>
          <a:p>
            <a:pPr>
              <a:defRPr/>
            </a:pPr>
            <a:r>
              <a:rPr lang="en-US" sz="2400">
                <a:cs typeface="+mj-cs"/>
              </a:rPr>
              <a:t>Designing with DSP Builder</a:t>
            </a:r>
          </a:p>
        </p:txBody>
      </p:sp>
    </p:spTree>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Slide Number Placeholder 4"/>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3132418" name="Rectangle 2"/>
          <p:cNvSpPr>
            <a:spLocks noGrp="1" noChangeArrowheads="1"/>
          </p:cNvSpPr>
          <p:nvPr>
            <p:ph type="title" idx="4294967295"/>
          </p:nvPr>
        </p:nvSpPr>
        <p:spPr>
          <a:xfrm>
            <a:off x="0" y="152400"/>
            <a:ext cx="9144000" cy="914400"/>
          </a:xfrm>
        </p:spPr>
        <p:txBody>
          <a:bodyPr/>
          <a:lstStyle/>
          <a:p>
            <a:pPr>
              <a:defRPr/>
            </a:pPr>
            <a:r>
              <a:rPr lang="ru-RU" dirty="0" smtClean="0">
                <a:effectLst>
                  <a:outerShdw blurRad="38100" dist="38100" dir="2700000" algn="tl">
                    <a:srgbClr val="DDDDDD"/>
                  </a:outerShdw>
                </a:effectLst>
                <a:cs typeface="+mj-cs"/>
              </a:rPr>
              <a:t>Верификация проекта. Проблемы и решение</a:t>
            </a:r>
            <a:endParaRPr lang="en-US" dirty="0" smtClean="0">
              <a:effectLst>
                <a:outerShdw blurRad="38100" dist="38100" dir="2700000" algn="tl">
                  <a:srgbClr val="DDDDDD"/>
                </a:outerShdw>
              </a:effectLst>
              <a:cs typeface="+mj-cs"/>
            </a:endParaRPr>
          </a:p>
        </p:txBody>
      </p:sp>
      <p:sp>
        <p:nvSpPr>
          <p:cNvPr id="2756611" name="Rectangle 3"/>
          <p:cNvSpPr>
            <a:spLocks noGrp="1" noChangeArrowheads="1"/>
          </p:cNvSpPr>
          <p:nvPr>
            <p:ph type="body" sz="half" idx="4294967295"/>
          </p:nvPr>
        </p:nvSpPr>
        <p:spPr>
          <a:xfrm>
            <a:off x="228600" y="1263650"/>
            <a:ext cx="4089400" cy="4679950"/>
          </a:xfrm>
        </p:spPr>
        <p:txBody>
          <a:bodyPr/>
          <a:lstStyle/>
          <a:p>
            <a:pPr>
              <a:defRPr/>
            </a:pPr>
            <a:r>
              <a:rPr lang="ru-RU" sz="2000" dirty="0" smtClean="0">
                <a:cs typeface="+mn-cs"/>
              </a:rPr>
              <a:t>Моделирование </a:t>
            </a:r>
            <a:r>
              <a:rPr lang="en-US" sz="2000" dirty="0" smtClean="0">
                <a:cs typeface="+mn-cs"/>
              </a:rPr>
              <a:t>HDL </a:t>
            </a:r>
            <a:r>
              <a:rPr lang="ru-RU" sz="2000" dirty="0" smtClean="0">
                <a:cs typeface="+mn-cs"/>
              </a:rPr>
              <a:t>без системного окружения может быть недостаточным для сложных проектов</a:t>
            </a:r>
            <a:endParaRPr lang="en-US" dirty="0" smtClean="0">
              <a:cs typeface="+mn-cs"/>
            </a:endParaRPr>
          </a:p>
          <a:p>
            <a:pPr>
              <a:defRPr/>
            </a:pPr>
            <a:r>
              <a:rPr lang="ru-RU" sz="2000" dirty="0" smtClean="0">
                <a:cs typeface="+mn-cs"/>
              </a:rPr>
              <a:t>Верификация аппаратуры в реальной системе сложна</a:t>
            </a:r>
          </a:p>
          <a:p>
            <a:pPr>
              <a:defRPr/>
            </a:pPr>
            <a:r>
              <a:rPr lang="ru-RU" sz="2000" dirty="0" smtClean="0">
                <a:cs typeface="+mn-cs"/>
              </a:rPr>
              <a:t>Захват внутренних сигналов может быть сложен</a:t>
            </a:r>
            <a:endParaRPr lang="en-US" sz="2000" dirty="0" smtClean="0">
              <a:cs typeface="+mn-cs"/>
            </a:endParaRPr>
          </a:p>
          <a:p>
            <a:pPr lvl="1">
              <a:defRPr/>
            </a:pPr>
            <a:r>
              <a:rPr lang="ru-RU" dirty="0" smtClean="0"/>
              <a:t>Нужны незанятые выходы и тестовое оборудование</a:t>
            </a:r>
            <a:r>
              <a:rPr lang="en-US" dirty="0" smtClean="0"/>
              <a:t> </a:t>
            </a:r>
          </a:p>
          <a:p>
            <a:pPr lvl="1">
              <a:defRPr/>
            </a:pPr>
            <a:r>
              <a:rPr lang="en-US" altLang="ja-JP" dirty="0" err="1" smtClean="0">
                <a:latin typeface="Arial"/>
              </a:rPr>
              <a:t>О</a:t>
            </a:r>
            <a:r>
              <a:rPr lang="ru-RU" altLang="ja-JP" dirty="0" err="1" smtClean="0">
                <a:latin typeface="Arial"/>
              </a:rPr>
              <a:t>тладочные</a:t>
            </a:r>
            <a:r>
              <a:rPr lang="ru-RU" altLang="ja-JP" dirty="0" smtClean="0">
                <a:latin typeface="Arial"/>
              </a:rPr>
              <a:t> выходы могут быть недоступны</a:t>
            </a:r>
            <a:endParaRPr lang="en-US" dirty="0" smtClean="0"/>
          </a:p>
        </p:txBody>
      </p:sp>
      <p:sp>
        <p:nvSpPr>
          <p:cNvPr id="226308" name="Rectangle 4"/>
          <p:cNvSpPr>
            <a:spLocks noChangeArrowheads="1"/>
          </p:cNvSpPr>
          <p:nvPr/>
        </p:nvSpPr>
        <p:spPr bwMode="auto">
          <a:xfrm>
            <a:off x="4953000" y="1187450"/>
            <a:ext cx="4191000" cy="322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hangingPunct="0">
              <a:spcBef>
                <a:spcPct val="20000"/>
              </a:spcBef>
              <a:buClr>
                <a:srgbClr val="003399"/>
              </a:buClr>
              <a:buSzPct val="75000"/>
              <a:buFont typeface="Wingdings" charset="0"/>
              <a:buChar char="n"/>
            </a:pPr>
            <a:r>
              <a:rPr lang="ru-RU" sz="2000" dirty="0" smtClean="0"/>
              <a:t>Позволяет проектировщик легко отслеживать внутренние сигналы</a:t>
            </a:r>
          </a:p>
          <a:p>
            <a:pPr marL="342900" indent="-342900" eaLnBrk="0" hangingPunct="0">
              <a:spcBef>
                <a:spcPct val="20000"/>
              </a:spcBef>
              <a:buClr>
                <a:srgbClr val="003399"/>
              </a:buClr>
              <a:buSzPct val="75000"/>
              <a:buFont typeface="Wingdings" charset="0"/>
              <a:buChar char="n"/>
            </a:pPr>
            <a:r>
              <a:rPr lang="ru-RU" sz="2000" dirty="0" smtClean="0"/>
              <a:t>Избавляет от необходимости выводить внутренние сигналы на незанятые выходы</a:t>
            </a:r>
            <a:endParaRPr lang="en-US" sz="2000" dirty="0"/>
          </a:p>
          <a:p>
            <a:pPr marL="342900" indent="-342900" eaLnBrk="0" hangingPunct="0">
              <a:spcBef>
                <a:spcPct val="20000"/>
              </a:spcBef>
              <a:buClr>
                <a:srgbClr val="003399"/>
              </a:buClr>
              <a:buSzPct val="75000"/>
              <a:buFont typeface="Wingdings" charset="0"/>
              <a:buChar char="n"/>
            </a:pPr>
            <a:r>
              <a:rPr lang="ru-RU" sz="2000" dirty="0" smtClean="0"/>
              <a:t>Захват данных в реальном системном времени</a:t>
            </a:r>
            <a:endParaRPr lang="en-US" sz="2000" dirty="0" smtClean="0"/>
          </a:p>
          <a:p>
            <a:pPr marL="742950" lvl="1" indent="-285750" eaLnBrk="0" hangingPunct="0">
              <a:spcBef>
                <a:spcPct val="20000"/>
              </a:spcBef>
              <a:buClr>
                <a:srgbClr val="003399"/>
              </a:buClr>
              <a:buSzPct val="90000"/>
              <a:buFont typeface="Symbol" charset="0"/>
              <a:buChar char="-"/>
            </a:pPr>
            <a:r>
              <a:rPr lang="ru-RU" sz="2000" dirty="0" smtClean="0"/>
              <a:t>До </a:t>
            </a:r>
            <a:r>
              <a:rPr lang="en-US" sz="2000" dirty="0" smtClean="0"/>
              <a:t>300 MHz</a:t>
            </a:r>
            <a:endParaRPr lang="en-US" sz="2000" dirty="0"/>
          </a:p>
        </p:txBody>
      </p:sp>
      <p:pic>
        <p:nvPicPr>
          <p:cNvPr id="2756613" name="Picture 5" descr="signaltap_overview"/>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4572000" y="4297362"/>
            <a:ext cx="3810000" cy="2332038"/>
          </a:xfr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3134466" name="Rectangle 2"/>
          <p:cNvSpPr>
            <a:spLocks noGrp="1" noChangeArrowheads="1"/>
          </p:cNvSpPr>
          <p:nvPr>
            <p:ph type="title" idx="4294967295"/>
          </p:nvPr>
        </p:nvSpPr>
        <p:spPr/>
        <p:txBody>
          <a:bodyPr/>
          <a:lstStyle/>
          <a:p>
            <a:pPr>
              <a:defRPr/>
            </a:pPr>
            <a:r>
              <a:rPr lang="ru-RU" dirty="0" smtClean="0">
                <a:cs typeface="+mj-cs"/>
              </a:rPr>
              <a:t>Шаги анализа при помощи </a:t>
            </a:r>
            <a:r>
              <a:rPr lang="en-US" dirty="0" err="1" smtClean="0">
                <a:cs typeface="+mj-cs"/>
              </a:rPr>
              <a:t>SignalTap</a:t>
            </a:r>
            <a:r>
              <a:rPr lang="en-US" dirty="0" smtClean="0">
                <a:cs typeface="+mj-cs"/>
              </a:rPr>
              <a:t> II</a:t>
            </a:r>
            <a:endParaRPr lang="en-US" dirty="0">
              <a:cs typeface="+mj-cs"/>
            </a:endParaRPr>
          </a:p>
        </p:txBody>
      </p:sp>
      <p:sp>
        <p:nvSpPr>
          <p:cNvPr id="2758659" name="Rectangle 3"/>
          <p:cNvSpPr>
            <a:spLocks noGrp="1" noChangeArrowheads="1"/>
          </p:cNvSpPr>
          <p:nvPr>
            <p:ph type="body" idx="4294967295"/>
          </p:nvPr>
        </p:nvSpPr>
        <p:spPr/>
        <p:txBody>
          <a:bodyPr/>
          <a:lstStyle/>
          <a:p>
            <a:pPr marL="609600" indent="-609600">
              <a:lnSpc>
                <a:spcPct val="90000"/>
              </a:lnSpc>
              <a:buFont typeface="Wingdings" charset="0"/>
              <a:buAutoNum type="arabicPeriod"/>
              <a:defRPr/>
            </a:pPr>
            <a:r>
              <a:rPr lang="ru-RU" sz="2400" dirty="0" smtClean="0">
                <a:cs typeface="+mn-cs"/>
              </a:rPr>
              <a:t>Добавьте блок </a:t>
            </a:r>
            <a:r>
              <a:rPr lang="en-US" sz="2400" dirty="0" err="1" smtClean="0">
                <a:cs typeface="+mn-cs"/>
              </a:rPr>
              <a:t>SignalTap</a:t>
            </a:r>
            <a:r>
              <a:rPr lang="en-US" sz="2400" dirty="0" smtClean="0">
                <a:cs typeface="+mn-cs"/>
              </a:rPr>
              <a:t> II Logic Analyzer </a:t>
            </a:r>
            <a:r>
              <a:rPr lang="ru-RU" sz="2400" dirty="0" smtClean="0">
                <a:cs typeface="+mn-cs"/>
              </a:rPr>
              <a:t>в проект</a:t>
            </a:r>
            <a:r>
              <a:rPr lang="en-US" sz="2400" dirty="0" smtClean="0">
                <a:cs typeface="+mn-cs"/>
              </a:rPr>
              <a:t>.</a:t>
            </a:r>
          </a:p>
          <a:p>
            <a:pPr marL="609600" indent="-609600">
              <a:lnSpc>
                <a:spcPct val="90000"/>
              </a:lnSpc>
              <a:buFont typeface="Wingdings" charset="0"/>
              <a:buAutoNum type="arabicPeriod"/>
              <a:defRPr/>
            </a:pPr>
            <a:r>
              <a:rPr lang="ru-RU" sz="2400" dirty="0" smtClean="0">
                <a:cs typeface="+mn-cs"/>
              </a:rPr>
              <a:t>Укажите сигналы для анализа</a:t>
            </a:r>
            <a:endParaRPr lang="en-US" sz="2400" dirty="0" smtClean="0">
              <a:cs typeface="+mn-cs"/>
            </a:endParaRPr>
          </a:p>
          <a:p>
            <a:pPr marL="609600" indent="-609600">
              <a:lnSpc>
                <a:spcPct val="90000"/>
              </a:lnSpc>
              <a:buFont typeface="Wingdings" charset="0"/>
              <a:buAutoNum type="arabicPeriod"/>
              <a:defRPr/>
            </a:pPr>
            <a:r>
              <a:rPr lang="ru-RU" sz="2400" dirty="0" smtClean="0">
                <a:cs typeface="+mn-cs"/>
              </a:rPr>
              <a:t>Включите опцию</a:t>
            </a:r>
            <a:r>
              <a:rPr lang="en-US" sz="2400" dirty="0" smtClean="0">
                <a:cs typeface="+mn-cs"/>
              </a:rPr>
              <a:t> </a:t>
            </a:r>
            <a:r>
              <a:rPr lang="en-US" sz="2400" b="1" dirty="0" smtClean="0">
                <a:cs typeface="+mn-cs"/>
              </a:rPr>
              <a:t>Enable </a:t>
            </a:r>
            <a:r>
              <a:rPr lang="en-US" sz="2400" b="1" dirty="0" err="1" smtClean="0">
                <a:cs typeface="+mn-cs"/>
              </a:rPr>
              <a:t>SignalTap</a:t>
            </a:r>
            <a:r>
              <a:rPr lang="en-US" sz="2400" b="1" dirty="0" smtClean="0">
                <a:cs typeface="+mn-cs"/>
              </a:rPr>
              <a:t> </a:t>
            </a:r>
            <a:r>
              <a:rPr lang="ru-RU" sz="2400" dirty="0" smtClean="0">
                <a:cs typeface="+mn-cs"/>
              </a:rPr>
              <a:t>в </a:t>
            </a:r>
            <a:r>
              <a:rPr lang="en-US" sz="2400" dirty="0" smtClean="0">
                <a:cs typeface="+mn-cs"/>
              </a:rPr>
              <a:t>Signal Compiler</a:t>
            </a:r>
          </a:p>
          <a:p>
            <a:pPr marL="609600" indent="-609600">
              <a:lnSpc>
                <a:spcPct val="90000"/>
              </a:lnSpc>
              <a:buFont typeface="Wingdings" charset="0"/>
              <a:buAutoNum type="arabicPeriod"/>
              <a:defRPr/>
            </a:pPr>
            <a:r>
              <a:rPr lang="ru-RU" sz="2400" dirty="0" smtClean="0">
                <a:cs typeface="+mn-cs"/>
              </a:rPr>
              <a:t>Выберите один из </a:t>
            </a:r>
            <a:r>
              <a:rPr lang="en-US" sz="2400" dirty="0" smtClean="0">
                <a:cs typeface="+mn-cs"/>
              </a:rPr>
              <a:t>JTAG </a:t>
            </a:r>
            <a:r>
              <a:rPr lang="ru-RU" sz="2400" dirty="0" smtClean="0">
                <a:cs typeface="+mn-cs"/>
              </a:rPr>
              <a:t>портов в </a:t>
            </a:r>
            <a:r>
              <a:rPr lang="en-US" sz="2400" dirty="0" smtClean="0">
                <a:cs typeface="+mn-cs"/>
              </a:rPr>
              <a:t>Signal Compiler </a:t>
            </a:r>
            <a:r>
              <a:rPr lang="ru-RU" sz="2400" dirty="0" smtClean="0">
                <a:cs typeface="+mn-cs"/>
              </a:rPr>
              <a:t>или в </a:t>
            </a:r>
            <a:r>
              <a:rPr lang="en-US" sz="2400" dirty="0" err="1" smtClean="0">
                <a:cs typeface="+mn-cs"/>
              </a:rPr>
              <a:t>SignalTap</a:t>
            </a:r>
            <a:r>
              <a:rPr lang="en-US" sz="2400" dirty="0" smtClean="0">
                <a:cs typeface="+mn-cs"/>
              </a:rPr>
              <a:t> II Logic Analyzer.</a:t>
            </a:r>
          </a:p>
          <a:p>
            <a:pPr marL="609600" indent="-609600">
              <a:lnSpc>
                <a:spcPct val="90000"/>
              </a:lnSpc>
              <a:buFont typeface="Wingdings" charset="0"/>
              <a:buAutoNum type="arabicPeriod"/>
              <a:defRPr/>
            </a:pPr>
            <a:r>
              <a:rPr lang="ru-RU" sz="2400" dirty="0" smtClean="0">
                <a:cs typeface="+mn-cs"/>
              </a:rPr>
              <a:t>Используя </a:t>
            </a:r>
            <a:r>
              <a:rPr lang="en-US" sz="2400" dirty="0" smtClean="0">
                <a:cs typeface="+mn-cs"/>
              </a:rPr>
              <a:t>Signal Compiler, </a:t>
            </a:r>
            <a:r>
              <a:rPr lang="ru-RU" sz="2400" dirty="0" smtClean="0">
                <a:cs typeface="+mn-cs"/>
              </a:rPr>
              <a:t>загрузите проект на </a:t>
            </a:r>
            <a:r>
              <a:rPr lang="en-US" sz="2400" dirty="0" smtClean="0">
                <a:cs typeface="+mn-cs"/>
              </a:rPr>
              <a:t>FPGA</a:t>
            </a:r>
          </a:p>
          <a:p>
            <a:pPr marL="609600" indent="-609600">
              <a:lnSpc>
                <a:spcPct val="90000"/>
              </a:lnSpc>
              <a:buFont typeface="Wingdings" charset="0"/>
              <a:buAutoNum type="arabicPeriod"/>
              <a:defRPr/>
            </a:pPr>
            <a:r>
              <a:rPr lang="ru-RU" sz="2400" dirty="0" smtClean="0">
                <a:cs typeface="+mn-cs"/>
              </a:rPr>
              <a:t>Запустите </a:t>
            </a:r>
            <a:r>
              <a:rPr lang="en-US" sz="2400" dirty="0" err="1" smtClean="0">
                <a:cs typeface="+mn-cs"/>
              </a:rPr>
              <a:t>SignalTap</a:t>
            </a:r>
            <a:r>
              <a:rPr lang="en-US" sz="2400" dirty="0" smtClean="0">
                <a:cs typeface="+mn-cs"/>
              </a:rPr>
              <a:t> II Logic Analyzer</a:t>
            </a:r>
            <a:r>
              <a:rPr lang="ru-RU" sz="2400" dirty="0" smtClean="0">
                <a:cs typeface="+mn-cs"/>
              </a:rPr>
              <a:t>и анализируйте поступающие данные</a:t>
            </a:r>
            <a:endParaRPr lang="en-US" sz="2400" dirty="0" smtClean="0">
              <a:cs typeface="+mn-cs"/>
            </a:endParaRPr>
          </a:p>
        </p:txBody>
      </p:sp>
    </p:spTree>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3136514" name="Rectangle 2"/>
          <p:cNvSpPr>
            <a:spLocks noGrp="1" noChangeArrowheads="1"/>
          </p:cNvSpPr>
          <p:nvPr>
            <p:ph type="title" idx="4294967295"/>
          </p:nvPr>
        </p:nvSpPr>
        <p:spPr/>
        <p:txBody>
          <a:bodyPr/>
          <a:lstStyle/>
          <a:p>
            <a:pPr>
              <a:defRPr/>
            </a:pPr>
            <a:r>
              <a:rPr lang="ru-RU" dirty="0" smtClean="0">
                <a:cs typeface="+mj-cs"/>
              </a:rPr>
              <a:t>Работа с </a:t>
            </a:r>
            <a:r>
              <a:rPr lang="en-US" dirty="0" err="1" smtClean="0">
                <a:cs typeface="+mj-cs"/>
              </a:rPr>
              <a:t>SignalTap</a:t>
            </a:r>
            <a:r>
              <a:rPr lang="en-US" dirty="0" smtClean="0">
                <a:cs typeface="+mj-cs"/>
              </a:rPr>
              <a:t> II – </a:t>
            </a:r>
            <a:r>
              <a:rPr lang="ru-RU" dirty="0" smtClean="0">
                <a:cs typeface="+mj-cs"/>
              </a:rPr>
              <a:t>Шаги </a:t>
            </a:r>
            <a:r>
              <a:rPr lang="en-US" dirty="0" smtClean="0">
                <a:cs typeface="+mj-cs"/>
              </a:rPr>
              <a:t>1</a:t>
            </a:r>
            <a:r>
              <a:rPr lang="ru-RU" dirty="0" smtClean="0">
                <a:cs typeface="+mj-cs"/>
              </a:rPr>
              <a:t> и </a:t>
            </a:r>
            <a:r>
              <a:rPr lang="en-US" dirty="0" smtClean="0">
                <a:cs typeface="+mj-cs"/>
              </a:rPr>
              <a:t>2</a:t>
            </a:r>
          </a:p>
        </p:txBody>
      </p:sp>
      <p:pic>
        <p:nvPicPr>
          <p:cNvPr id="2304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828800"/>
            <a:ext cx="7620000"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230404" name="Line 4"/>
          <p:cNvSpPr>
            <a:spLocks noChangeShapeType="1"/>
          </p:cNvSpPr>
          <p:nvPr/>
        </p:nvSpPr>
        <p:spPr bwMode="auto">
          <a:xfrm flipV="1">
            <a:off x="1828800" y="1447800"/>
            <a:ext cx="0" cy="457200"/>
          </a:xfrm>
          <a:prstGeom prst="line">
            <a:avLst/>
          </a:prstGeom>
          <a:noFill/>
          <a:ln w="19050">
            <a:solidFill>
              <a:schemeClr val="folHlink"/>
            </a:solidFill>
            <a:prstDash val="sysDot"/>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30405" name="Text Box 5"/>
          <p:cNvSpPr txBox="1">
            <a:spLocks noChangeArrowheads="1"/>
          </p:cNvSpPr>
          <p:nvPr/>
        </p:nvSpPr>
        <p:spPr bwMode="auto">
          <a:xfrm>
            <a:off x="304800" y="1143000"/>
            <a:ext cx="26891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ru-RU" sz="1800" dirty="0" smtClean="0"/>
              <a:t>Блок </a:t>
            </a:r>
            <a:r>
              <a:rPr lang="en-US" sz="1800" dirty="0" err="1" smtClean="0"/>
              <a:t>SignalTap</a:t>
            </a:r>
            <a:r>
              <a:rPr lang="en-US" sz="1800" dirty="0" smtClean="0"/>
              <a:t> Analysis</a:t>
            </a:r>
            <a:endParaRPr lang="en-US" sz="1800" dirty="0"/>
          </a:p>
        </p:txBody>
      </p:sp>
      <p:sp>
        <p:nvSpPr>
          <p:cNvPr id="230406" name="Line 6"/>
          <p:cNvSpPr>
            <a:spLocks noChangeShapeType="1"/>
          </p:cNvSpPr>
          <p:nvPr/>
        </p:nvSpPr>
        <p:spPr bwMode="auto">
          <a:xfrm flipV="1">
            <a:off x="3962400" y="1905000"/>
            <a:ext cx="1371600" cy="2286000"/>
          </a:xfrm>
          <a:prstGeom prst="line">
            <a:avLst/>
          </a:prstGeom>
          <a:noFill/>
          <a:ln w="19050">
            <a:solidFill>
              <a:schemeClr val="folHlink"/>
            </a:solidFill>
            <a:prstDash val="sysDot"/>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30407" name="Line 7"/>
          <p:cNvSpPr>
            <a:spLocks noChangeShapeType="1"/>
          </p:cNvSpPr>
          <p:nvPr/>
        </p:nvSpPr>
        <p:spPr bwMode="auto">
          <a:xfrm flipV="1">
            <a:off x="3810000" y="1905000"/>
            <a:ext cx="1600200" cy="3124200"/>
          </a:xfrm>
          <a:prstGeom prst="line">
            <a:avLst/>
          </a:prstGeom>
          <a:noFill/>
          <a:ln w="19050">
            <a:solidFill>
              <a:schemeClr val="folHlink"/>
            </a:solidFill>
            <a:prstDash val="sysDot"/>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30408" name="Text Box 8"/>
          <p:cNvSpPr txBox="1">
            <a:spLocks noChangeArrowheads="1"/>
          </p:cNvSpPr>
          <p:nvPr/>
        </p:nvSpPr>
        <p:spPr bwMode="auto">
          <a:xfrm>
            <a:off x="5105400" y="990600"/>
            <a:ext cx="2819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ru-RU" sz="1800" dirty="0" smtClean="0"/>
              <a:t>Выбор нужных сигналов при помощи блоков </a:t>
            </a:r>
            <a:r>
              <a:rPr lang="en-US" sz="1800" dirty="0" err="1" smtClean="0"/>
              <a:t>SignalTap</a:t>
            </a:r>
            <a:r>
              <a:rPr lang="en-US" sz="1800" dirty="0" smtClean="0"/>
              <a:t> Node</a:t>
            </a:r>
            <a:endParaRPr lang="en-US" sz="1800" dirty="0"/>
          </a:p>
          <a:p>
            <a:endParaRPr lang="en-US" sz="1800" dirty="0"/>
          </a:p>
        </p:txBody>
      </p:sp>
      <p:sp>
        <p:nvSpPr>
          <p:cNvPr id="230409" name="Line 9"/>
          <p:cNvSpPr>
            <a:spLocks noChangeShapeType="1"/>
          </p:cNvSpPr>
          <p:nvPr/>
        </p:nvSpPr>
        <p:spPr bwMode="auto">
          <a:xfrm flipV="1">
            <a:off x="2895600" y="1828800"/>
            <a:ext cx="2209800" cy="914400"/>
          </a:xfrm>
          <a:prstGeom prst="line">
            <a:avLst/>
          </a:prstGeom>
          <a:noFill/>
          <a:ln w="19050">
            <a:solidFill>
              <a:schemeClr val="folHlink"/>
            </a:solidFill>
            <a:prstDash val="sysDot"/>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30410" name="Line 10"/>
          <p:cNvSpPr>
            <a:spLocks noChangeShapeType="1"/>
          </p:cNvSpPr>
          <p:nvPr/>
        </p:nvSpPr>
        <p:spPr bwMode="auto">
          <a:xfrm flipV="1">
            <a:off x="5257800" y="1981200"/>
            <a:ext cx="228600" cy="1295400"/>
          </a:xfrm>
          <a:prstGeom prst="line">
            <a:avLst/>
          </a:prstGeom>
          <a:noFill/>
          <a:ln w="19050">
            <a:solidFill>
              <a:schemeClr val="folHlink"/>
            </a:solidFill>
            <a:prstDash val="sysDot"/>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30411" name="Line 11"/>
          <p:cNvSpPr>
            <a:spLocks noChangeShapeType="1"/>
          </p:cNvSpPr>
          <p:nvPr/>
        </p:nvSpPr>
        <p:spPr bwMode="auto">
          <a:xfrm flipV="1">
            <a:off x="5562600" y="1981200"/>
            <a:ext cx="0" cy="1676400"/>
          </a:xfrm>
          <a:prstGeom prst="line">
            <a:avLst/>
          </a:prstGeom>
          <a:noFill/>
          <a:ln w="19050">
            <a:solidFill>
              <a:schemeClr val="folHlink"/>
            </a:solidFill>
            <a:prstDash val="sysDot"/>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30412" name="Line 12"/>
          <p:cNvSpPr>
            <a:spLocks noChangeShapeType="1"/>
          </p:cNvSpPr>
          <p:nvPr/>
        </p:nvSpPr>
        <p:spPr bwMode="auto">
          <a:xfrm flipH="1" flipV="1">
            <a:off x="5867400" y="1981200"/>
            <a:ext cx="457200" cy="3276600"/>
          </a:xfrm>
          <a:prstGeom prst="line">
            <a:avLst/>
          </a:prstGeom>
          <a:noFill/>
          <a:ln w="19050">
            <a:solidFill>
              <a:schemeClr val="folHlink"/>
            </a:solidFill>
            <a:prstDash val="sysDot"/>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3138562" name="Rectangle 2"/>
          <p:cNvSpPr>
            <a:spLocks noGrp="1" noChangeArrowheads="1"/>
          </p:cNvSpPr>
          <p:nvPr>
            <p:ph type="title" idx="4294967295"/>
          </p:nvPr>
        </p:nvSpPr>
        <p:spPr>
          <a:xfrm>
            <a:off x="350838" y="152400"/>
            <a:ext cx="8331200" cy="914400"/>
          </a:xfrm>
        </p:spPr>
        <p:txBody>
          <a:bodyPr/>
          <a:lstStyle/>
          <a:p>
            <a:pPr>
              <a:defRPr/>
            </a:pPr>
            <a:r>
              <a:rPr lang="ru-RU" dirty="0" smtClean="0">
                <a:cs typeface="+mj-cs"/>
              </a:rPr>
              <a:t>Работа с </a:t>
            </a:r>
            <a:r>
              <a:rPr lang="en-US" dirty="0" err="1" smtClean="0">
                <a:cs typeface="+mj-cs"/>
              </a:rPr>
              <a:t>SignalTap</a:t>
            </a:r>
            <a:r>
              <a:rPr lang="en-US" dirty="0" smtClean="0">
                <a:cs typeface="+mj-cs"/>
              </a:rPr>
              <a:t> II – </a:t>
            </a:r>
            <a:r>
              <a:rPr lang="ru-RU" dirty="0" smtClean="0">
                <a:cs typeface="+mj-cs"/>
              </a:rPr>
              <a:t>Шаги</a:t>
            </a:r>
            <a:r>
              <a:rPr lang="en-US" dirty="0" smtClean="0">
                <a:cs typeface="+mj-cs"/>
              </a:rPr>
              <a:t> 3 </a:t>
            </a:r>
            <a:r>
              <a:rPr lang="ru-RU" dirty="0" smtClean="0">
                <a:cs typeface="+mj-cs"/>
              </a:rPr>
              <a:t>и </a:t>
            </a:r>
            <a:r>
              <a:rPr lang="en-US" dirty="0" smtClean="0">
                <a:cs typeface="+mj-cs"/>
              </a:rPr>
              <a:t>4</a:t>
            </a:r>
          </a:p>
        </p:txBody>
      </p:sp>
      <p:pic>
        <p:nvPicPr>
          <p:cNvPr id="2324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2257425"/>
            <a:ext cx="4714875" cy="406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232452" name="Rectangle 4"/>
          <p:cNvSpPr>
            <a:spLocks noChangeArrowheads="1"/>
          </p:cNvSpPr>
          <p:nvPr/>
        </p:nvSpPr>
        <p:spPr bwMode="auto">
          <a:xfrm>
            <a:off x="4038600" y="4848225"/>
            <a:ext cx="2971800" cy="1143000"/>
          </a:xfrm>
          <a:prstGeom prst="rect">
            <a:avLst/>
          </a:prstGeom>
          <a:noFill/>
          <a:ln w="38100">
            <a:solidFill>
              <a:schemeClr val="folHlink"/>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eaLnBrk="0" hangingPunct="0"/>
            <a:endParaRPr lang="en-US"/>
          </a:p>
        </p:txBody>
      </p:sp>
      <p:sp>
        <p:nvSpPr>
          <p:cNvPr id="232453" name="Text Box 5"/>
          <p:cNvSpPr txBox="1">
            <a:spLocks noChangeArrowheads="1"/>
          </p:cNvSpPr>
          <p:nvPr/>
        </p:nvSpPr>
        <p:spPr bwMode="auto">
          <a:xfrm>
            <a:off x="228600" y="4543425"/>
            <a:ext cx="3752738" cy="1754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ru-RU" sz="1800" dirty="0" smtClean="0"/>
              <a:t>Включите</a:t>
            </a:r>
            <a:r>
              <a:rPr lang="en-US" sz="1800" dirty="0" smtClean="0"/>
              <a:t> </a:t>
            </a:r>
            <a:r>
              <a:rPr lang="en-US" sz="1800" dirty="0" err="1"/>
              <a:t>SignalTap</a:t>
            </a:r>
            <a:r>
              <a:rPr lang="en-US" sz="1800" dirty="0"/>
              <a:t> II</a:t>
            </a:r>
          </a:p>
          <a:p>
            <a:endParaRPr lang="en-US" sz="1800" dirty="0"/>
          </a:p>
          <a:p>
            <a:r>
              <a:rPr lang="ru-RU" sz="1800" dirty="0" smtClean="0"/>
              <a:t>Укажите количество собираемых</a:t>
            </a:r>
          </a:p>
          <a:p>
            <a:r>
              <a:rPr lang="ru-RU" sz="1800" dirty="0" smtClean="0"/>
              <a:t>семплов для каждого сигнала</a:t>
            </a:r>
            <a:endParaRPr lang="en-US" sz="1800" dirty="0"/>
          </a:p>
          <a:p>
            <a:endParaRPr lang="en-US" sz="1800" dirty="0"/>
          </a:p>
          <a:p>
            <a:r>
              <a:rPr lang="ru-RU" sz="1800" dirty="0" smtClean="0"/>
              <a:t>Определите частоту сбора</a:t>
            </a:r>
            <a:endParaRPr lang="en-US" sz="1800" dirty="0"/>
          </a:p>
        </p:txBody>
      </p:sp>
      <p:sp>
        <p:nvSpPr>
          <p:cNvPr id="232454" name="Line 6"/>
          <p:cNvSpPr>
            <a:spLocks noChangeShapeType="1"/>
          </p:cNvSpPr>
          <p:nvPr/>
        </p:nvSpPr>
        <p:spPr bwMode="auto">
          <a:xfrm flipH="1" flipV="1">
            <a:off x="2438400" y="4772025"/>
            <a:ext cx="1676400" cy="3048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32455" name="Line 7"/>
          <p:cNvSpPr>
            <a:spLocks noChangeShapeType="1"/>
          </p:cNvSpPr>
          <p:nvPr/>
        </p:nvSpPr>
        <p:spPr bwMode="auto">
          <a:xfrm flipH="1">
            <a:off x="3505200" y="5381625"/>
            <a:ext cx="4572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32456" name="Line 8"/>
          <p:cNvSpPr>
            <a:spLocks noChangeShapeType="1"/>
          </p:cNvSpPr>
          <p:nvPr/>
        </p:nvSpPr>
        <p:spPr bwMode="auto">
          <a:xfrm flipH="1">
            <a:off x="2971800" y="5686425"/>
            <a:ext cx="990600" cy="3810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pic>
        <p:nvPicPr>
          <p:cNvPr id="232457"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762000"/>
            <a:ext cx="3505200" cy="325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232458" name="Text Box 10"/>
          <p:cNvSpPr txBox="1">
            <a:spLocks noChangeArrowheads="1"/>
          </p:cNvSpPr>
          <p:nvPr/>
        </p:nvSpPr>
        <p:spPr bwMode="auto">
          <a:xfrm>
            <a:off x="1066800" y="3276600"/>
            <a:ext cx="768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000"/>
              <a:t>USBJTAG</a:t>
            </a:r>
          </a:p>
        </p:txBody>
      </p:sp>
      <p:pic>
        <p:nvPicPr>
          <p:cNvPr id="232459"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838200"/>
            <a:ext cx="3505200" cy="128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232460" name="Text Box 12"/>
          <p:cNvSpPr txBox="1">
            <a:spLocks noChangeArrowheads="1"/>
          </p:cNvSpPr>
          <p:nvPr/>
        </p:nvSpPr>
        <p:spPr bwMode="auto">
          <a:xfrm>
            <a:off x="5181600" y="1676400"/>
            <a:ext cx="7683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900"/>
              <a:t>USBJTAG</a:t>
            </a:r>
          </a:p>
        </p:txBody>
      </p:sp>
      <p:sp>
        <p:nvSpPr>
          <p:cNvPr id="232461" name="Oval 13"/>
          <p:cNvSpPr>
            <a:spLocks noChangeArrowheads="1"/>
          </p:cNvSpPr>
          <p:nvPr/>
        </p:nvSpPr>
        <p:spPr bwMode="auto">
          <a:xfrm>
            <a:off x="914400" y="3276600"/>
            <a:ext cx="1143000" cy="228600"/>
          </a:xfrm>
          <a:prstGeom prst="ellipse">
            <a:avLst/>
          </a:prstGeom>
          <a:noFill/>
          <a:ln w="38100">
            <a:solidFill>
              <a:schemeClr val="folHlink"/>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eaLnBrk="0" hangingPunct="0"/>
            <a:endParaRPr lang="en-US"/>
          </a:p>
        </p:txBody>
      </p:sp>
      <p:sp>
        <p:nvSpPr>
          <p:cNvPr id="232462" name="Oval 14"/>
          <p:cNvSpPr>
            <a:spLocks noChangeArrowheads="1"/>
          </p:cNvSpPr>
          <p:nvPr/>
        </p:nvSpPr>
        <p:spPr bwMode="auto">
          <a:xfrm>
            <a:off x="5029200" y="1676400"/>
            <a:ext cx="1143000" cy="228600"/>
          </a:xfrm>
          <a:prstGeom prst="ellipse">
            <a:avLst/>
          </a:prstGeom>
          <a:noFill/>
          <a:ln w="38100">
            <a:solidFill>
              <a:schemeClr val="folHlink"/>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eaLnBrk="0" hangingPunct="0"/>
            <a:endParaRPr lang="en-US"/>
          </a:p>
        </p:txBody>
      </p:sp>
      <p:sp>
        <p:nvSpPr>
          <p:cNvPr id="232463" name="Text Box 15"/>
          <p:cNvSpPr txBox="1">
            <a:spLocks noChangeArrowheads="1"/>
          </p:cNvSpPr>
          <p:nvPr/>
        </p:nvSpPr>
        <p:spPr bwMode="auto">
          <a:xfrm>
            <a:off x="288925" y="4151313"/>
            <a:ext cx="26921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ru-RU" sz="1800" dirty="0" smtClean="0"/>
              <a:t>Выберите </a:t>
            </a:r>
            <a:r>
              <a:rPr lang="en-US" sz="1800" dirty="0" smtClean="0"/>
              <a:t>JTAG </a:t>
            </a:r>
            <a:r>
              <a:rPr lang="ru-RU" sz="1800" dirty="0" smtClean="0"/>
              <a:t>кабель</a:t>
            </a:r>
            <a:endParaRPr lang="en-US" sz="1800" dirty="0"/>
          </a:p>
        </p:txBody>
      </p:sp>
      <p:sp>
        <p:nvSpPr>
          <p:cNvPr id="232464" name="Line 16"/>
          <p:cNvSpPr>
            <a:spLocks noChangeShapeType="1"/>
          </p:cNvSpPr>
          <p:nvPr/>
        </p:nvSpPr>
        <p:spPr bwMode="auto">
          <a:xfrm flipH="1" flipV="1">
            <a:off x="1447800" y="3505200"/>
            <a:ext cx="76200" cy="6858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32465" name="Line 17"/>
          <p:cNvSpPr>
            <a:spLocks noChangeShapeType="1"/>
          </p:cNvSpPr>
          <p:nvPr/>
        </p:nvSpPr>
        <p:spPr bwMode="auto">
          <a:xfrm flipV="1">
            <a:off x="1524000" y="1905000"/>
            <a:ext cx="3810000" cy="22860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32466" name="Rectangle 18"/>
          <p:cNvSpPr>
            <a:spLocks noChangeArrowheads="1"/>
          </p:cNvSpPr>
          <p:nvPr/>
        </p:nvSpPr>
        <p:spPr bwMode="auto">
          <a:xfrm>
            <a:off x="6553200" y="1660525"/>
            <a:ext cx="12128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p>
            <a:pPr eaLnBrk="0" hangingPunct="0"/>
            <a:r>
              <a:rPr lang="en-US" sz="1000" b="1"/>
              <a:t>EP2S180F1020c4</a:t>
            </a:r>
          </a:p>
        </p:txBody>
      </p:sp>
      <p:sp>
        <p:nvSpPr>
          <p:cNvPr id="232467" name="Rectangle 19"/>
          <p:cNvSpPr>
            <a:spLocks noChangeArrowheads="1"/>
          </p:cNvSpPr>
          <p:nvPr/>
        </p:nvSpPr>
        <p:spPr bwMode="auto">
          <a:xfrm>
            <a:off x="2209800" y="3276600"/>
            <a:ext cx="12128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p>
            <a:pPr eaLnBrk="0" hangingPunct="0"/>
            <a:r>
              <a:rPr lang="en-US" sz="1000" b="1"/>
              <a:t>EP2S180F1020c4</a:t>
            </a:r>
          </a:p>
        </p:txBody>
      </p:sp>
    </p:spTree>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7"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3140610" name="Rectangle 2"/>
          <p:cNvSpPr>
            <a:spLocks noGrp="1" noChangeArrowheads="1"/>
          </p:cNvSpPr>
          <p:nvPr>
            <p:ph type="title" idx="4294967295"/>
          </p:nvPr>
        </p:nvSpPr>
        <p:spPr>
          <a:xfrm>
            <a:off x="228600" y="0"/>
            <a:ext cx="8331200" cy="914400"/>
          </a:xfrm>
        </p:spPr>
        <p:txBody>
          <a:bodyPr/>
          <a:lstStyle/>
          <a:p>
            <a:pPr>
              <a:defRPr/>
            </a:pPr>
            <a:r>
              <a:rPr lang="en-US" dirty="0" err="1" smtClean="0">
                <a:cs typeface="+mj-cs"/>
              </a:rPr>
              <a:t>Р</a:t>
            </a:r>
            <a:r>
              <a:rPr lang="ru-RU" dirty="0" err="1" smtClean="0">
                <a:cs typeface="+mj-cs"/>
              </a:rPr>
              <a:t>абота</a:t>
            </a:r>
            <a:r>
              <a:rPr lang="ru-RU" dirty="0" smtClean="0">
                <a:cs typeface="+mj-cs"/>
              </a:rPr>
              <a:t> с</a:t>
            </a:r>
            <a:r>
              <a:rPr lang="en-US" dirty="0" smtClean="0">
                <a:cs typeface="+mj-cs"/>
              </a:rPr>
              <a:t> </a:t>
            </a:r>
            <a:r>
              <a:rPr lang="en-US" dirty="0" err="1" smtClean="0">
                <a:cs typeface="+mj-cs"/>
              </a:rPr>
              <a:t>SignalTap</a:t>
            </a:r>
            <a:r>
              <a:rPr lang="en-US" dirty="0" smtClean="0">
                <a:cs typeface="+mj-cs"/>
              </a:rPr>
              <a:t> II – </a:t>
            </a:r>
            <a:r>
              <a:rPr lang="ru-RU" dirty="0" smtClean="0">
                <a:cs typeface="+mj-cs"/>
              </a:rPr>
              <a:t>Шаг </a:t>
            </a:r>
            <a:r>
              <a:rPr lang="en-US" dirty="0" smtClean="0">
                <a:cs typeface="+mj-cs"/>
              </a:rPr>
              <a:t>5</a:t>
            </a:r>
          </a:p>
        </p:txBody>
      </p:sp>
      <p:sp>
        <p:nvSpPr>
          <p:cNvPr id="2764803" name="Rectangle 3"/>
          <p:cNvSpPr>
            <a:spLocks noGrp="1" noChangeArrowheads="1"/>
          </p:cNvSpPr>
          <p:nvPr>
            <p:ph type="body" idx="4294967295"/>
          </p:nvPr>
        </p:nvSpPr>
        <p:spPr>
          <a:xfrm>
            <a:off x="304800" y="762000"/>
            <a:ext cx="8331200" cy="609600"/>
          </a:xfrm>
        </p:spPr>
        <p:txBody>
          <a:bodyPr/>
          <a:lstStyle/>
          <a:p>
            <a:pPr>
              <a:defRPr/>
            </a:pPr>
            <a:r>
              <a:rPr lang="ru-RU" dirty="0" smtClean="0">
                <a:cs typeface="+mn-cs"/>
              </a:rPr>
              <a:t>Компиляция при помощи</a:t>
            </a:r>
            <a:r>
              <a:rPr lang="en-US" dirty="0" smtClean="0">
                <a:cs typeface="+mn-cs"/>
              </a:rPr>
              <a:t> Signal Compiler</a:t>
            </a:r>
          </a:p>
        </p:txBody>
      </p:sp>
      <p:grpSp>
        <p:nvGrpSpPr>
          <p:cNvPr id="234500" name="Group 4"/>
          <p:cNvGrpSpPr>
            <a:grpSpLocks/>
          </p:cNvGrpSpPr>
          <p:nvPr/>
        </p:nvGrpSpPr>
        <p:grpSpPr bwMode="auto">
          <a:xfrm>
            <a:off x="1447800" y="1371600"/>
            <a:ext cx="4876800" cy="4538663"/>
            <a:chOff x="1200" y="912"/>
            <a:chExt cx="3072" cy="2859"/>
          </a:xfrm>
        </p:grpSpPr>
        <p:pic>
          <p:nvPicPr>
            <p:cNvPr id="23450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912"/>
              <a:ext cx="3072" cy="2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234504" name="Text Box 6"/>
            <p:cNvSpPr txBox="1">
              <a:spLocks noChangeArrowheads="1"/>
            </p:cNvSpPr>
            <p:nvPr/>
          </p:nvSpPr>
          <p:spPr bwMode="auto">
            <a:xfrm>
              <a:off x="1968" y="3014"/>
              <a:ext cx="49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000" b="1"/>
                <a:t>USBJTAG</a:t>
              </a:r>
            </a:p>
          </p:txBody>
        </p:sp>
      </p:grpSp>
      <p:sp>
        <p:nvSpPr>
          <p:cNvPr id="234501" name="Oval 7"/>
          <p:cNvSpPr>
            <a:spLocks noChangeArrowheads="1"/>
          </p:cNvSpPr>
          <p:nvPr/>
        </p:nvSpPr>
        <p:spPr bwMode="auto">
          <a:xfrm>
            <a:off x="3276600" y="3900488"/>
            <a:ext cx="1219200" cy="519112"/>
          </a:xfrm>
          <a:prstGeom prst="ellipse">
            <a:avLst/>
          </a:prstGeom>
          <a:solidFill>
            <a:schemeClr val="folHlink">
              <a:alpha val="27843"/>
            </a:schemeClr>
          </a:solidFill>
          <a:ln w="38100">
            <a:solidFill>
              <a:schemeClr val="folHlink"/>
            </a:solidFill>
            <a:round/>
            <a:headEnd/>
            <a:tailEnd/>
          </a:ln>
        </p:spPr>
        <p:txBody>
          <a:bodyPr anchor="ctr">
            <a:spAutoFit/>
          </a:bodyPr>
          <a:lstStyle/>
          <a:p>
            <a:pPr algn="ctr" eaLnBrk="0" hangingPunct="0"/>
            <a:endParaRPr lang="en-US">
              <a:solidFill>
                <a:schemeClr val="bg1"/>
              </a:solidFill>
            </a:endParaRPr>
          </a:p>
        </p:txBody>
      </p:sp>
      <p:sp>
        <p:nvSpPr>
          <p:cNvPr id="234502" name="Rectangle 8"/>
          <p:cNvSpPr>
            <a:spLocks noChangeArrowheads="1"/>
          </p:cNvSpPr>
          <p:nvPr/>
        </p:nvSpPr>
        <p:spPr bwMode="auto">
          <a:xfrm>
            <a:off x="4495800" y="4708525"/>
            <a:ext cx="12128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p>
            <a:pPr eaLnBrk="0" hangingPunct="0"/>
            <a:r>
              <a:rPr lang="en-US" sz="1000" b="1"/>
              <a:t>EP2S180F1020c4</a:t>
            </a:r>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2603010" name="Rectangle 2"/>
          <p:cNvSpPr>
            <a:spLocks noGrp="1" noChangeArrowheads="1"/>
          </p:cNvSpPr>
          <p:nvPr>
            <p:ph type="title" idx="4294967295"/>
          </p:nvPr>
        </p:nvSpPr>
        <p:spPr/>
        <p:txBody>
          <a:bodyPr/>
          <a:lstStyle/>
          <a:p>
            <a:pPr>
              <a:defRPr/>
            </a:pPr>
            <a:r>
              <a:rPr lang="ru-RU" dirty="0" smtClean="0">
                <a:cs typeface="+mj-cs"/>
              </a:rPr>
              <a:t>Что делает </a:t>
            </a:r>
            <a:r>
              <a:rPr lang="en-US" dirty="0" smtClean="0">
                <a:cs typeface="+mj-cs"/>
              </a:rPr>
              <a:t>Advanced </a:t>
            </a:r>
            <a:r>
              <a:rPr lang="en-US" dirty="0" err="1" smtClean="0">
                <a:cs typeface="+mj-cs"/>
              </a:rPr>
              <a:t>Blockset</a:t>
            </a:r>
            <a:endParaRPr lang="en-US" dirty="0">
              <a:cs typeface="+mj-cs"/>
            </a:endParaRPr>
          </a:p>
        </p:txBody>
      </p:sp>
      <p:sp>
        <p:nvSpPr>
          <p:cNvPr id="75779" name="Rectangle 3"/>
          <p:cNvSpPr>
            <a:spLocks noGrp="1" noChangeArrowheads="1"/>
          </p:cNvSpPr>
          <p:nvPr>
            <p:ph type="body" idx="4294967295"/>
          </p:nvPr>
        </p:nvSpPr>
        <p:spPr/>
        <p:txBody>
          <a:bodyPr/>
          <a:lstStyle/>
          <a:p>
            <a:pPr>
              <a:defRPr/>
            </a:pPr>
            <a:r>
              <a:rPr lang="ru-RU" sz="2400" dirty="0" smtClean="0">
                <a:cs typeface="+mn-cs"/>
              </a:rPr>
              <a:t>Автоматизация «нудных» процедур проектирования </a:t>
            </a:r>
            <a:endParaRPr lang="en-US" sz="2400" dirty="0" smtClean="0">
              <a:cs typeface="+mn-cs"/>
            </a:endParaRPr>
          </a:p>
          <a:p>
            <a:pPr lvl="1">
              <a:defRPr/>
            </a:pPr>
            <a:r>
              <a:rPr lang="ru-RU" sz="1800" dirty="0" smtClean="0"/>
              <a:t>Автоматизация конвейеризации для достижения требуемого </a:t>
            </a:r>
            <a:r>
              <a:rPr lang="en-US" sz="1800" dirty="0" err="1" smtClean="0"/>
              <a:t>fmax</a:t>
            </a:r>
            <a:endParaRPr lang="en-US" sz="1800" dirty="0" smtClean="0"/>
          </a:p>
          <a:p>
            <a:pPr lvl="1">
              <a:defRPr/>
            </a:pPr>
            <a:r>
              <a:rPr lang="ru-RU" sz="1800" dirty="0" smtClean="0"/>
              <a:t>Достигается производительность, схожая с оптимизированным </a:t>
            </a:r>
            <a:r>
              <a:rPr lang="en-US" sz="1800" dirty="0" smtClean="0"/>
              <a:t>HDL</a:t>
            </a:r>
          </a:p>
          <a:p>
            <a:pPr lvl="1">
              <a:defRPr/>
            </a:pPr>
            <a:r>
              <a:rPr lang="ru-RU" sz="1800" dirty="0" smtClean="0"/>
              <a:t>Меньшее количество итераций компилирования</a:t>
            </a:r>
            <a:endParaRPr lang="en-US" sz="1800" dirty="0" smtClean="0"/>
          </a:p>
          <a:p>
            <a:pPr lvl="1">
              <a:buFont typeface="Symbol" charset="0"/>
              <a:buNone/>
              <a:defRPr/>
            </a:pPr>
            <a:endParaRPr lang="en-US" sz="1800" dirty="0" smtClean="0"/>
          </a:p>
          <a:p>
            <a:pPr>
              <a:defRPr/>
            </a:pPr>
            <a:r>
              <a:rPr lang="ru-RU" sz="2400" dirty="0" smtClean="0">
                <a:cs typeface="+mn-cs"/>
              </a:rPr>
              <a:t>Быстрая реализация многоканальных проектов</a:t>
            </a:r>
            <a:endParaRPr lang="en-US" sz="2400" dirty="0" smtClean="0">
              <a:cs typeface="+mn-cs"/>
            </a:endParaRPr>
          </a:p>
          <a:p>
            <a:pPr lvl="1">
              <a:defRPr/>
            </a:pPr>
            <a:r>
              <a:rPr lang="ru-RU" sz="1800" dirty="0" smtClean="0"/>
              <a:t>Автоматизирует синтез управления для потоков данных разделяемых во времени (</a:t>
            </a:r>
            <a:r>
              <a:rPr lang="en-US" sz="1800" dirty="0" smtClean="0"/>
              <a:t>TDM data paths</a:t>
            </a:r>
            <a:r>
              <a:rPr lang="ru-RU" sz="1800" dirty="0" smtClean="0"/>
              <a:t>)</a:t>
            </a:r>
            <a:endParaRPr lang="en-US" sz="1800" dirty="0" smtClean="0"/>
          </a:p>
          <a:p>
            <a:pPr lvl="1">
              <a:defRPr/>
            </a:pPr>
            <a:r>
              <a:rPr lang="ru-RU" sz="1800" dirty="0" smtClean="0"/>
              <a:t>Эффективно конвейеризует многоканальные потоки данных (</a:t>
            </a:r>
            <a:r>
              <a:rPr lang="en-US" sz="1800" dirty="0" smtClean="0"/>
              <a:t>data paths</a:t>
            </a:r>
            <a:r>
              <a:rPr lang="ru-RU" sz="1800" dirty="0" smtClean="0"/>
              <a:t>)</a:t>
            </a:r>
            <a:endParaRPr lang="en-US" sz="1800" dirty="0" smtClean="0"/>
          </a:p>
          <a:p>
            <a:pPr>
              <a:defRPr/>
            </a:pPr>
            <a:r>
              <a:rPr lang="ru-RU" sz="2400" dirty="0" smtClean="0">
                <a:cs typeface="+mn-cs"/>
              </a:rPr>
              <a:t>Обновляет проект при </a:t>
            </a:r>
            <a:r>
              <a:rPr lang="ru-RU" sz="2400" dirty="0" err="1" smtClean="0">
                <a:cs typeface="+mn-cs"/>
              </a:rPr>
              <a:t>изменинии</a:t>
            </a:r>
            <a:r>
              <a:rPr lang="ru-RU" sz="2400" dirty="0" smtClean="0">
                <a:cs typeface="+mn-cs"/>
              </a:rPr>
              <a:t> параметров системного уровня</a:t>
            </a:r>
            <a:endParaRPr lang="en-US" sz="2400" dirty="0" smtClean="0">
              <a:cs typeface="+mn-cs"/>
            </a:endParaRPr>
          </a:p>
          <a:p>
            <a:pPr>
              <a:defRPr/>
            </a:pPr>
            <a:r>
              <a:rPr lang="ru-RU" sz="2400" dirty="0" smtClean="0">
                <a:cs typeface="+mn-cs"/>
              </a:rPr>
              <a:t>Легкий переход по разным семействам </a:t>
            </a:r>
            <a:r>
              <a:rPr lang="en-US" sz="2400" dirty="0" smtClean="0">
                <a:cs typeface="+mn-cs"/>
              </a:rPr>
              <a:t>FPGA</a:t>
            </a:r>
          </a:p>
          <a:p>
            <a:pPr>
              <a:buFont typeface="Wingdings" charset="0"/>
              <a:buNone/>
              <a:defRPr/>
            </a:pPr>
            <a:endParaRPr lang="en-US" sz="2400" dirty="0" smtClean="0">
              <a:cs typeface="+mn-cs"/>
            </a:endParaRPr>
          </a:p>
        </p:txBody>
      </p:sp>
    </p:spTree>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5" name="Slide Number Placeholder 4"/>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3142658" name="Rectangle 2"/>
          <p:cNvSpPr>
            <a:spLocks noGrp="1" noChangeArrowheads="1"/>
          </p:cNvSpPr>
          <p:nvPr>
            <p:ph type="title" idx="4294967295"/>
          </p:nvPr>
        </p:nvSpPr>
        <p:spPr/>
        <p:txBody>
          <a:bodyPr/>
          <a:lstStyle/>
          <a:p>
            <a:pPr>
              <a:defRPr/>
            </a:pPr>
            <a:r>
              <a:rPr lang="en-US" dirty="0" err="1" smtClean="0">
                <a:cs typeface="+mj-cs"/>
              </a:rPr>
              <a:t>Р</a:t>
            </a:r>
            <a:r>
              <a:rPr lang="ru-RU" dirty="0" err="1" smtClean="0">
                <a:cs typeface="+mj-cs"/>
              </a:rPr>
              <a:t>абота</a:t>
            </a:r>
            <a:r>
              <a:rPr lang="ru-RU" dirty="0" smtClean="0">
                <a:cs typeface="+mj-cs"/>
              </a:rPr>
              <a:t> с</a:t>
            </a:r>
            <a:r>
              <a:rPr lang="en-US" dirty="0" smtClean="0">
                <a:cs typeface="+mj-cs"/>
              </a:rPr>
              <a:t> </a:t>
            </a:r>
            <a:r>
              <a:rPr lang="en-US" dirty="0" err="1">
                <a:cs typeface="+mj-cs"/>
              </a:rPr>
              <a:t>SignalTap</a:t>
            </a:r>
            <a:r>
              <a:rPr lang="en-US" dirty="0">
                <a:cs typeface="+mj-cs"/>
              </a:rPr>
              <a:t> </a:t>
            </a:r>
            <a:r>
              <a:rPr lang="en-US" dirty="0" smtClean="0">
                <a:cs typeface="+mj-cs"/>
              </a:rPr>
              <a:t>II</a:t>
            </a:r>
            <a:endParaRPr lang="en-US" sz="2400" dirty="0">
              <a:cs typeface="+mj-cs"/>
            </a:endParaRPr>
          </a:p>
        </p:txBody>
      </p:sp>
      <p:sp>
        <p:nvSpPr>
          <p:cNvPr id="2766851" name="Rectangle 3"/>
          <p:cNvSpPr>
            <a:spLocks noGrp="1" noChangeArrowheads="1"/>
          </p:cNvSpPr>
          <p:nvPr>
            <p:ph type="body" sz="half" idx="4294967295"/>
          </p:nvPr>
        </p:nvSpPr>
        <p:spPr>
          <a:xfrm>
            <a:off x="350838" y="1187450"/>
            <a:ext cx="4089400" cy="4679950"/>
          </a:xfrm>
        </p:spPr>
        <p:txBody>
          <a:bodyPr/>
          <a:lstStyle/>
          <a:p>
            <a:pPr>
              <a:lnSpc>
                <a:spcPct val="90000"/>
              </a:lnSpc>
              <a:defRPr/>
            </a:pPr>
            <a:r>
              <a:rPr lang="ru-RU" sz="2400" dirty="0" smtClean="0">
                <a:cs typeface="+mn-cs"/>
              </a:rPr>
              <a:t>Запустите </a:t>
            </a:r>
            <a:r>
              <a:rPr lang="en-US" sz="2400" dirty="0" err="1" smtClean="0">
                <a:cs typeface="+mn-cs"/>
              </a:rPr>
              <a:t>SignalTap</a:t>
            </a:r>
            <a:r>
              <a:rPr lang="en-US" sz="2400" dirty="0" smtClean="0">
                <a:cs typeface="+mn-cs"/>
              </a:rPr>
              <a:t> II  </a:t>
            </a:r>
          </a:p>
          <a:p>
            <a:pPr>
              <a:lnSpc>
                <a:spcPct val="90000"/>
              </a:lnSpc>
              <a:defRPr/>
            </a:pPr>
            <a:r>
              <a:rPr lang="ru-RU" sz="2400" dirty="0" smtClean="0">
                <a:cs typeface="+mn-cs"/>
              </a:rPr>
              <a:t>Настройте триггерные условия</a:t>
            </a:r>
            <a:endParaRPr lang="en-US" sz="2400" dirty="0" smtClean="0">
              <a:cs typeface="+mn-cs"/>
            </a:endParaRPr>
          </a:p>
          <a:p>
            <a:pPr>
              <a:lnSpc>
                <a:spcPct val="90000"/>
              </a:lnSpc>
              <a:defRPr/>
            </a:pPr>
            <a:r>
              <a:rPr lang="ru-RU" sz="2400" dirty="0" smtClean="0">
                <a:cs typeface="+mn-cs"/>
              </a:rPr>
              <a:t>Захватите сигналы</a:t>
            </a:r>
            <a:endParaRPr lang="en-US" sz="2400" dirty="0" smtClean="0">
              <a:cs typeface="+mn-cs"/>
            </a:endParaRPr>
          </a:p>
          <a:p>
            <a:pPr>
              <a:lnSpc>
                <a:spcPct val="90000"/>
              </a:lnSpc>
              <a:defRPr/>
            </a:pPr>
            <a:r>
              <a:rPr lang="ru-RU" sz="2400" dirty="0" smtClean="0">
                <a:cs typeface="+mn-cs"/>
              </a:rPr>
              <a:t>Захваченные данные интерпретируются как </a:t>
            </a:r>
            <a:r>
              <a:rPr lang="ru-RU" sz="2400" dirty="0" err="1" smtClean="0">
                <a:cs typeface="+mn-cs"/>
              </a:rPr>
              <a:t>беззнаковые</a:t>
            </a:r>
            <a:r>
              <a:rPr lang="ru-RU" sz="2400" dirty="0" smtClean="0">
                <a:cs typeface="+mn-cs"/>
              </a:rPr>
              <a:t> и отображаются на графиках </a:t>
            </a:r>
            <a:r>
              <a:rPr lang="en-US" sz="2400" dirty="0" smtClean="0">
                <a:cs typeface="+mn-cs"/>
              </a:rPr>
              <a:t>MATLAB</a:t>
            </a:r>
          </a:p>
          <a:p>
            <a:pPr>
              <a:lnSpc>
                <a:spcPct val="90000"/>
              </a:lnSpc>
              <a:defRPr/>
            </a:pPr>
            <a:r>
              <a:rPr lang="en-US" sz="2400" dirty="0" smtClean="0">
                <a:cs typeface="+mn-cs"/>
              </a:rPr>
              <a:t> </a:t>
            </a:r>
            <a:r>
              <a:rPr lang="ru-RU" sz="2400" dirty="0" smtClean="0">
                <a:cs typeface="+mn-cs"/>
              </a:rPr>
              <a:t>Значения также сохраняются в файлах </a:t>
            </a:r>
            <a:r>
              <a:rPr lang="en-US" sz="2400" dirty="0" smtClean="0">
                <a:cs typeface="+mn-cs"/>
              </a:rPr>
              <a:t>MATLAB .</a:t>
            </a:r>
            <a:r>
              <a:rPr lang="en-US" sz="2400" b="1" dirty="0" smtClean="0">
                <a:cs typeface="+mn-cs"/>
              </a:rPr>
              <a:t>mat </a:t>
            </a:r>
            <a:r>
              <a:rPr lang="ru-RU" sz="2400" dirty="0" smtClean="0">
                <a:cs typeface="+mn-cs"/>
              </a:rPr>
              <a:t>в рабочей директории</a:t>
            </a:r>
            <a:endParaRPr lang="en-US" sz="2400" dirty="0" smtClean="0">
              <a:cs typeface="+mn-cs"/>
            </a:endParaRPr>
          </a:p>
        </p:txBody>
      </p:sp>
      <p:pic>
        <p:nvPicPr>
          <p:cNvPr id="2365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066800"/>
            <a:ext cx="4210050"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236549" name="Rectangle 5"/>
          <p:cNvSpPr>
            <a:spLocks noChangeArrowheads="1"/>
          </p:cNvSpPr>
          <p:nvPr/>
        </p:nvSpPr>
        <p:spPr bwMode="auto">
          <a:xfrm>
            <a:off x="5562600" y="2181225"/>
            <a:ext cx="7905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p>
            <a:pPr eaLnBrk="0" hangingPunct="0"/>
            <a:r>
              <a:rPr lang="en-US" sz="1000" b="1"/>
              <a:t>USBJTAG</a:t>
            </a:r>
          </a:p>
        </p:txBody>
      </p:sp>
      <p:sp>
        <p:nvSpPr>
          <p:cNvPr id="236550" name="Rectangle 6"/>
          <p:cNvSpPr>
            <a:spLocks noChangeArrowheads="1"/>
          </p:cNvSpPr>
          <p:nvPr/>
        </p:nvSpPr>
        <p:spPr bwMode="auto">
          <a:xfrm>
            <a:off x="7239000" y="2193925"/>
            <a:ext cx="12128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p>
            <a:pPr eaLnBrk="0" hangingPunct="0"/>
            <a:r>
              <a:rPr lang="en-US" sz="1000" b="1"/>
              <a:t>EP2S180F1020c4</a:t>
            </a:r>
          </a:p>
        </p:txBody>
      </p:sp>
    </p:spTree>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Slide Number Placeholder 5"/>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3144706" name="Rectangle 2"/>
          <p:cNvSpPr>
            <a:spLocks noGrp="1" noChangeArrowheads="1"/>
          </p:cNvSpPr>
          <p:nvPr>
            <p:ph type="title" idx="4294967295"/>
          </p:nvPr>
        </p:nvSpPr>
        <p:spPr>
          <a:xfrm>
            <a:off x="304800" y="152400"/>
            <a:ext cx="8331200" cy="623888"/>
          </a:xfrm>
        </p:spPr>
        <p:txBody>
          <a:bodyPr/>
          <a:lstStyle/>
          <a:p>
            <a:pPr>
              <a:defRPr/>
            </a:pPr>
            <a:r>
              <a:rPr lang="ru-RU" dirty="0" smtClean="0">
                <a:cs typeface="+mj-cs"/>
              </a:rPr>
              <a:t>Используемые ресурсы </a:t>
            </a:r>
            <a:r>
              <a:rPr lang="en-US" dirty="0" smtClean="0">
                <a:cs typeface="+mj-cs"/>
              </a:rPr>
              <a:t>Signal Tap</a:t>
            </a:r>
            <a:endParaRPr lang="en-US" dirty="0">
              <a:cs typeface="+mj-cs"/>
            </a:endParaRPr>
          </a:p>
        </p:txBody>
      </p:sp>
      <p:sp>
        <p:nvSpPr>
          <p:cNvPr id="2768899" name="Rectangle 3"/>
          <p:cNvSpPr>
            <a:spLocks noGrp="1" noChangeArrowheads="1"/>
          </p:cNvSpPr>
          <p:nvPr>
            <p:ph type="body" sz="half" idx="4294967295"/>
          </p:nvPr>
        </p:nvSpPr>
        <p:spPr>
          <a:xfrm>
            <a:off x="1" y="876300"/>
            <a:ext cx="8510588" cy="2400300"/>
          </a:xfrm>
        </p:spPr>
        <p:txBody>
          <a:bodyPr/>
          <a:lstStyle/>
          <a:p>
            <a:pPr>
              <a:lnSpc>
                <a:spcPct val="90000"/>
              </a:lnSpc>
              <a:defRPr/>
            </a:pPr>
            <a:r>
              <a:rPr lang="ru-RU" sz="2400" dirty="0" smtClean="0">
                <a:cs typeface="+mn-cs"/>
              </a:rPr>
              <a:t>Количество логических элементов зависит от количества наблюдаемых сигналов и глубины записи</a:t>
            </a:r>
            <a:endParaRPr lang="en-US" sz="2400" dirty="0" smtClean="0">
              <a:cs typeface="+mn-cs"/>
            </a:endParaRPr>
          </a:p>
          <a:p>
            <a:pPr>
              <a:lnSpc>
                <a:spcPct val="80000"/>
              </a:lnSpc>
              <a:defRPr/>
            </a:pPr>
            <a:r>
              <a:rPr lang="ru-RU" sz="2400" dirty="0" smtClean="0">
                <a:cs typeface="+mn-cs"/>
              </a:rPr>
              <a:t>Разработчик может выбрать объем выборки</a:t>
            </a:r>
            <a:endParaRPr lang="en-US" sz="2400" dirty="0" smtClean="0">
              <a:cs typeface="+mn-cs"/>
            </a:endParaRPr>
          </a:p>
          <a:p>
            <a:pPr lvl="1">
              <a:lnSpc>
                <a:spcPct val="80000"/>
              </a:lnSpc>
              <a:defRPr/>
            </a:pPr>
            <a:r>
              <a:rPr lang="ru-RU" sz="1800" dirty="0" smtClean="0"/>
              <a:t>Нужно поддерживать баланс между глубиной и количеством сигналов</a:t>
            </a:r>
            <a:endParaRPr lang="en-US" sz="1800" dirty="0" smtClean="0"/>
          </a:p>
          <a:p>
            <a:pPr lvl="1">
              <a:lnSpc>
                <a:spcPct val="80000"/>
              </a:lnSpc>
              <a:defRPr/>
            </a:pPr>
            <a:r>
              <a:rPr lang="ru-RU" sz="1800" dirty="0" smtClean="0"/>
              <a:t>Глубина в </a:t>
            </a:r>
            <a:r>
              <a:rPr lang="en-US" sz="1800" dirty="0" smtClean="0"/>
              <a:t>128K </a:t>
            </a:r>
            <a:r>
              <a:rPr lang="ru-RU" sz="1800" dirty="0" smtClean="0"/>
              <a:t>для </a:t>
            </a:r>
            <a:r>
              <a:rPr lang="en-US" sz="1800" dirty="0" smtClean="0"/>
              <a:t>1024 </a:t>
            </a:r>
            <a:r>
              <a:rPr lang="ru-RU" sz="1800" dirty="0" smtClean="0"/>
              <a:t>каналов потребует </a:t>
            </a:r>
            <a:r>
              <a:rPr lang="en-US" sz="1800" dirty="0" smtClean="0"/>
              <a:t> 32,768 M4K </a:t>
            </a:r>
            <a:r>
              <a:rPr lang="ru-RU" sz="1800" dirty="0" smtClean="0"/>
              <a:t>блоков</a:t>
            </a:r>
            <a:r>
              <a:rPr lang="en-US" sz="1800" dirty="0" smtClean="0"/>
              <a:t>!!!</a:t>
            </a:r>
          </a:p>
          <a:p>
            <a:pPr>
              <a:lnSpc>
                <a:spcPct val="90000"/>
              </a:lnSpc>
              <a:defRPr/>
            </a:pPr>
            <a:r>
              <a:rPr lang="ru-RU" sz="2400" dirty="0" smtClean="0">
                <a:cs typeface="+mn-cs"/>
              </a:rPr>
              <a:t>Примерное использование памяти и логических элементов:</a:t>
            </a:r>
            <a:endParaRPr lang="en-US" sz="2400" dirty="0" smtClean="0">
              <a:cs typeface="+mn-cs"/>
            </a:endParaRPr>
          </a:p>
        </p:txBody>
      </p:sp>
      <p:graphicFrame>
        <p:nvGraphicFramePr>
          <p:cNvPr id="2769018" name="Group 122"/>
          <p:cNvGraphicFramePr>
            <a:graphicFrameLocks noGrp="1"/>
          </p:cNvGraphicFramePr>
          <p:nvPr>
            <p:ph sz="quarter" idx="4294967295"/>
          </p:nvPr>
        </p:nvGraphicFramePr>
        <p:xfrm>
          <a:off x="4649788" y="3584575"/>
          <a:ext cx="1085850" cy="2468700"/>
        </p:xfrm>
        <a:graphic>
          <a:graphicData uri="http://schemas.openxmlformats.org/drawingml/2006/table">
            <a:tbl>
              <a:tblPr/>
              <a:tblGrid>
                <a:gridCol w="1085850"/>
              </a:tblGrid>
              <a:tr h="274285">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1" i="0" u="none" strike="noStrike" cap="none" normalizeH="0" baseline="0">
                          <a:ln>
                            <a:noFill/>
                          </a:ln>
                          <a:solidFill>
                            <a:schemeClr val="bg1"/>
                          </a:solidFill>
                          <a:effectLst/>
                          <a:latin typeface="Arial" charset="0"/>
                          <a:ea typeface="ＭＳ Ｐゴシック" charset="0"/>
                        </a:rPr>
                        <a:t>LE Usage</a:t>
                      </a:r>
                    </a:p>
                  </a:txBody>
                  <a:tcPr marT="45710" marB="45710" horzOverflow="overflow">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a:noFill/>
                    </a:lnTlToBr>
                    <a:lnBlToTr>
                      <a:noFill/>
                    </a:lnBlToTr>
                    <a:solidFill>
                      <a:schemeClr val="tx2"/>
                    </a:solidFill>
                  </a:tcPr>
                </a:tc>
              </a:tr>
              <a:tr h="274285">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136</a:t>
                      </a:r>
                    </a:p>
                  </a:txBody>
                  <a:tcPr marT="45710" marB="45710" horzOverflow="overflow">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a:noFill/>
                    </a:lnTlToBr>
                    <a:lnBlToTr>
                      <a:noFill/>
                    </a:lnBlToTr>
                    <a:noFill/>
                  </a:tcPr>
                </a:tc>
              </a:tr>
              <a:tr h="274285">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144</a:t>
                      </a:r>
                    </a:p>
                  </a:txBody>
                  <a:tcPr marT="45710" marB="45710" horzOverflow="overflow">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a:noFill/>
                    </a:lnTlToBr>
                    <a:lnBlToTr>
                      <a:noFill/>
                    </a:lnBlToTr>
                    <a:noFill/>
                  </a:tcPr>
                </a:tc>
              </a:tr>
              <a:tr h="274285">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160</a:t>
                      </a:r>
                    </a:p>
                  </a:txBody>
                  <a:tcPr marT="45710" marB="45710" horzOverflow="overflow">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a:noFill/>
                    </a:lnTlToBr>
                    <a:lnBlToTr>
                      <a:noFill/>
                    </a:lnBlToTr>
                    <a:noFill/>
                  </a:tcPr>
                </a:tc>
              </a:tr>
              <a:tr h="274285">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192</a:t>
                      </a:r>
                    </a:p>
                  </a:txBody>
                  <a:tcPr marT="45710" marB="45710" horzOverflow="overflow">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a:noFill/>
                    </a:lnTlToBr>
                    <a:lnBlToTr>
                      <a:noFill/>
                    </a:lnBlToTr>
                    <a:noFill/>
                  </a:tcPr>
                </a:tc>
              </a:tr>
              <a:tr h="274285">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256</a:t>
                      </a:r>
                    </a:p>
                  </a:txBody>
                  <a:tcPr marT="45710" marB="45710" horzOverflow="overflow">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a:noFill/>
                    </a:lnTlToBr>
                    <a:lnBlToTr>
                      <a:noFill/>
                    </a:lnBlToTr>
                    <a:noFill/>
                  </a:tcPr>
                </a:tc>
              </a:tr>
              <a:tr h="274285">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384</a:t>
                      </a:r>
                    </a:p>
                  </a:txBody>
                  <a:tcPr marT="45710" marB="45710" horzOverflow="overflow">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a:noFill/>
                    </a:lnTlToBr>
                    <a:lnBlToTr>
                      <a:noFill/>
                    </a:lnBlToTr>
                    <a:noFill/>
                  </a:tcPr>
                </a:tc>
              </a:tr>
              <a:tr h="274285">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640</a:t>
                      </a:r>
                    </a:p>
                  </a:txBody>
                  <a:tcPr marT="45710" marB="45710" horzOverflow="overflow">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a:noFill/>
                    </a:lnTlToBr>
                    <a:lnBlToTr>
                      <a:noFill/>
                    </a:lnBlToTr>
                    <a:noFill/>
                  </a:tcPr>
                </a:tc>
              </a:tr>
              <a:tr h="274285">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1152</a:t>
                      </a:r>
                    </a:p>
                  </a:txBody>
                  <a:tcPr marT="45710" marB="45710" horzOverflow="overflow">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a:noFill/>
                    </a:lnTlToBr>
                    <a:lnBlToTr>
                      <a:noFill/>
                    </a:lnBlToTr>
                    <a:noFill/>
                  </a:tcPr>
                </a:tc>
              </a:tr>
            </a:tbl>
          </a:graphicData>
        </a:graphic>
      </p:graphicFrame>
      <p:graphicFrame>
        <p:nvGraphicFramePr>
          <p:cNvPr id="3144730" name="Group 26"/>
          <p:cNvGraphicFramePr>
            <a:graphicFrameLocks noGrp="1"/>
          </p:cNvGraphicFramePr>
          <p:nvPr/>
        </p:nvGraphicFramePr>
        <p:xfrm>
          <a:off x="6102350" y="4533900"/>
          <a:ext cx="2640013" cy="1387476"/>
        </p:xfrm>
        <a:graphic>
          <a:graphicData uri="http://schemas.openxmlformats.org/drawingml/2006/table">
            <a:tbl>
              <a:tblPr/>
              <a:tblGrid>
                <a:gridCol w="879475"/>
                <a:gridCol w="881063"/>
                <a:gridCol w="879475"/>
              </a:tblGrid>
              <a:tr h="461963">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pitchFamily="2" charset="2"/>
                        <a:buNone/>
                        <a:tabLst/>
                      </a:pPr>
                      <a:r>
                        <a:rPr kumimoji="0" lang="en-US" sz="1000" b="1" i="0" u="none" strike="noStrike" cap="none" normalizeH="0" baseline="0" smtClean="0">
                          <a:ln>
                            <a:noFill/>
                          </a:ln>
                          <a:solidFill>
                            <a:schemeClr val="bg1"/>
                          </a:solidFill>
                          <a:effectLst/>
                          <a:latin typeface="Arial" charset="0"/>
                        </a:rPr>
                        <a:t>Device</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pitchFamily="2" charset="2"/>
                        <a:buNone/>
                        <a:tabLst/>
                      </a:pPr>
                      <a:r>
                        <a:rPr kumimoji="0" lang="en-US" sz="1000" b="1" i="0" u="none" strike="noStrike" cap="none" normalizeH="0" baseline="0" smtClean="0">
                          <a:ln>
                            <a:noFill/>
                          </a:ln>
                          <a:solidFill>
                            <a:schemeClr val="bg1"/>
                          </a:solidFill>
                          <a:effectLst/>
                          <a:latin typeface="Arial" charset="0"/>
                        </a:rPr>
                        <a:t>Total LEs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pitchFamily="2" charset="2"/>
                        <a:buNone/>
                        <a:tabLst/>
                      </a:pPr>
                      <a:r>
                        <a:rPr kumimoji="0" lang="en-US" sz="1000" b="1" i="0" u="none" strike="noStrike" cap="none" normalizeH="0" baseline="0" smtClean="0">
                          <a:ln>
                            <a:noFill/>
                          </a:ln>
                          <a:solidFill>
                            <a:schemeClr val="bg1"/>
                          </a:solidFill>
                          <a:effectLst/>
                          <a:latin typeface="Arial" charset="0"/>
                        </a:rPr>
                        <a:t>Total M4K Blocks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r>
              <a:tr h="463550">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pitchFamily="2" charset="2"/>
                        <a:buNone/>
                        <a:tabLst/>
                      </a:pPr>
                      <a:r>
                        <a:rPr kumimoji="0" lang="en-US" sz="1000" b="0" i="0" u="none" strike="noStrike" cap="none" normalizeH="0" baseline="0" smtClean="0">
                          <a:ln>
                            <a:noFill/>
                          </a:ln>
                          <a:solidFill>
                            <a:schemeClr val="tx1"/>
                          </a:solidFill>
                          <a:effectLst/>
                          <a:latin typeface="Arial" charset="0"/>
                        </a:rPr>
                        <a:t>EP2S180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pitchFamily="2" charset="2"/>
                        <a:buNone/>
                        <a:tabLst/>
                      </a:pPr>
                      <a:r>
                        <a:rPr kumimoji="0" lang="en-US" sz="1000" b="0" i="0" u="none" strike="noStrike" cap="none" normalizeH="0" baseline="0" smtClean="0">
                          <a:ln>
                            <a:noFill/>
                          </a:ln>
                          <a:solidFill>
                            <a:schemeClr val="tx1"/>
                          </a:solidFill>
                          <a:effectLst/>
                          <a:latin typeface="Arial" charset="0"/>
                        </a:rPr>
                        <a:t>179,400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pitchFamily="2" charset="2"/>
                        <a:buNone/>
                        <a:tabLst/>
                      </a:pPr>
                      <a:r>
                        <a:rPr kumimoji="0" lang="en-US" sz="1000" b="0" i="0" u="none" strike="noStrike" cap="none" normalizeH="0" baseline="0" smtClean="0">
                          <a:ln>
                            <a:noFill/>
                          </a:ln>
                          <a:solidFill>
                            <a:schemeClr val="tx1"/>
                          </a:solidFill>
                          <a:effectLst/>
                          <a:latin typeface="Arial" charset="0"/>
                        </a:rPr>
                        <a:t>768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1963">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pitchFamily="2" charset="2"/>
                        <a:buNone/>
                        <a:tabLst/>
                      </a:pPr>
                      <a:r>
                        <a:rPr kumimoji="0" lang="en-US" sz="1000" b="0" i="0" u="none" strike="noStrike" cap="none" normalizeH="0" baseline="0" smtClean="0">
                          <a:ln>
                            <a:noFill/>
                          </a:ln>
                          <a:solidFill>
                            <a:schemeClr val="tx1"/>
                          </a:solidFill>
                          <a:effectLst/>
                          <a:latin typeface="Arial" charset="0"/>
                        </a:rPr>
                        <a:t>EP1S80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pitchFamily="2" charset="2"/>
                        <a:buNone/>
                        <a:tabLst/>
                      </a:pPr>
                      <a:r>
                        <a:rPr kumimoji="0" lang="en-US" sz="1000" b="0" i="0" u="none" strike="noStrike" cap="none" normalizeH="0" baseline="0" smtClean="0">
                          <a:ln>
                            <a:noFill/>
                          </a:ln>
                          <a:solidFill>
                            <a:schemeClr val="tx1"/>
                          </a:solidFill>
                          <a:effectLst/>
                          <a:latin typeface="Arial" charset="0"/>
                        </a:rPr>
                        <a:t>79,040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pitchFamily="2" charset="2"/>
                        <a:buNone/>
                        <a:tabLst/>
                      </a:pPr>
                      <a:r>
                        <a:rPr kumimoji="0" lang="en-US" sz="1000" b="0" i="0" u="none" strike="noStrike" cap="none" normalizeH="0" baseline="0" smtClean="0">
                          <a:ln>
                            <a:noFill/>
                          </a:ln>
                          <a:solidFill>
                            <a:schemeClr val="tx1"/>
                          </a:solidFill>
                          <a:effectLst/>
                          <a:latin typeface="Arial" charset="0"/>
                        </a:rPr>
                        <a:t>364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2769017" name="Group 121"/>
          <p:cNvGraphicFramePr>
            <a:graphicFrameLocks noGrp="1"/>
          </p:cNvGraphicFramePr>
          <p:nvPr>
            <p:ph sz="quarter" idx="4294967295"/>
          </p:nvPr>
        </p:nvGraphicFramePr>
        <p:xfrm>
          <a:off x="766763" y="3541713"/>
          <a:ext cx="3562350" cy="2476717"/>
        </p:xfrm>
        <a:graphic>
          <a:graphicData uri="http://schemas.openxmlformats.org/drawingml/2006/table">
            <a:tbl>
              <a:tblPr/>
              <a:tblGrid>
                <a:gridCol w="500062"/>
                <a:gridCol w="530225"/>
                <a:gridCol w="636588"/>
                <a:gridCol w="638175"/>
                <a:gridCol w="635000"/>
                <a:gridCol w="622300"/>
              </a:tblGrid>
              <a:tr h="282461">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endParaRPr kumimoji="0" lang="en-US" sz="1200" b="0" i="0" u="none" strike="noStrike" cap="none" normalizeH="0" baseline="0">
                        <a:ln>
                          <a:noFill/>
                        </a:ln>
                        <a:solidFill>
                          <a:schemeClr val="bg1"/>
                        </a:solidFill>
                        <a:effectLst/>
                        <a:latin typeface="Arial" charset="0"/>
                        <a:ea typeface="ＭＳ Ｐゴシック" charset="0"/>
                      </a:endParaRPr>
                    </a:p>
                  </a:txBody>
                  <a:tcPr marT="45701" marB="45701" anchor="ctr" horzOverflow="overflow">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1" i="0" u="none" strike="noStrike" cap="none" normalizeH="0" baseline="0">
                          <a:ln>
                            <a:noFill/>
                          </a:ln>
                          <a:solidFill>
                            <a:schemeClr val="bg1"/>
                          </a:solidFill>
                          <a:effectLst/>
                          <a:latin typeface="Arial" charset="0"/>
                          <a:ea typeface="ＭＳ Ｐゴシック" charset="0"/>
                        </a:rPr>
                        <a:t>128</a:t>
                      </a:r>
                    </a:p>
                  </a:txBody>
                  <a:tcPr marT="45701" marB="45701" anchor="ctr" horzOverflow="overflow">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1" i="0" u="none" strike="noStrike" cap="none" normalizeH="0" baseline="0">
                          <a:ln>
                            <a:noFill/>
                          </a:ln>
                          <a:solidFill>
                            <a:schemeClr val="bg1"/>
                          </a:solidFill>
                          <a:effectLst/>
                          <a:latin typeface="Arial" charset="0"/>
                          <a:ea typeface="ＭＳ Ｐゴシック" charset="0"/>
                        </a:rPr>
                        <a:t>256</a:t>
                      </a:r>
                    </a:p>
                  </a:txBody>
                  <a:tcPr marT="45701" marB="45701" anchor="ctr" horzOverflow="overflow">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1" i="0" u="none" strike="noStrike" cap="none" normalizeH="0" baseline="0">
                          <a:ln>
                            <a:noFill/>
                          </a:ln>
                          <a:solidFill>
                            <a:schemeClr val="bg1"/>
                          </a:solidFill>
                          <a:effectLst/>
                          <a:latin typeface="Arial" charset="0"/>
                          <a:ea typeface="ＭＳ Ｐゴシック" charset="0"/>
                        </a:rPr>
                        <a:t>512</a:t>
                      </a:r>
                    </a:p>
                  </a:txBody>
                  <a:tcPr marT="45701" marB="45701" anchor="ctr" horzOverflow="overflow">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1" i="0" u="none" strike="noStrike" cap="none" normalizeH="0" baseline="0">
                          <a:ln>
                            <a:noFill/>
                          </a:ln>
                          <a:solidFill>
                            <a:schemeClr val="bg1"/>
                          </a:solidFill>
                          <a:effectLst/>
                          <a:latin typeface="Arial" charset="0"/>
                          <a:ea typeface="ＭＳ Ｐゴシック" charset="0"/>
                        </a:rPr>
                        <a:t>1024</a:t>
                      </a:r>
                    </a:p>
                  </a:txBody>
                  <a:tcPr marT="45701" marB="45701" anchor="ctr" horzOverflow="overflow">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1" i="0" u="none" strike="noStrike" cap="none" normalizeH="0" baseline="0">
                          <a:ln>
                            <a:noFill/>
                          </a:ln>
                          <a:solidFill>
                            <a:schemeClr val="bg1"/>
                          </a:solidFill>
                          <a:effectLst/>
                          <a:latin typeface="Arial" charset="0"/>
                          <a:ea typeface="ＭＳ Ｐゴシック" charset="0"/>
                        </a:rPr>
                        <a:t>2048</a:t>
                      </a:r>
                    </a:p>
                  </a:txBody>
                  <a:tcPr marT="45701" marB="45701" anchor="ctr" horzOverflow="overflow">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a:noFill/>
                    </a:lnTlToBr>
                    <a:lnBlToTr>
                      <a:noFill/>
                    </a:lnBlToTr>
                    <a:solidFill>
                      <a:schemeClr val="tx2"/>
                    </a:solidFill>
                  </a:tcPr>
                </a:tc>
              </a:tr>
              <a:tr h="274255">
                <a:tc>
                  <a:txBody>
                    <a:bodyPr/>
                    <a:lstStyle/>
                    <a:p>
                      <a:pPr marL="0" marR="0" lvl="0" indent="0" algn="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bg1"/>
                          </a:solidFill>
                          <a:effectLst/>
                          <a:latin typeface="Arial" charset="0"/>
                          <a:ea typeface="ＭＳ Ｐゴシック" charset="0"/>
                        </a:rPr>
                        <a:t>1</a:t>
                      </a:r>
                    </a:p>
                  </a:txBody>
                  <a:tcPr marT="45701" marB="45701" anchor="ctr" horzOverflow="overflow">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1" i="0" u="none" strike="noStrike" cap="none" normalizeH="0" baseline="0">
                          <a:ln>
                            <a:noFill/>
                          </a:ln>
                          <a:solidFill>
                            <a:schemeClr val="tx1"/>
                          </a:solidFill>
                          <a:effectLst/>
                          <a:latin typeface="Arial" charset="0"/>
                          <a:ea typeface="ＭＳ Ｐゴシック" charset="0"/>
                        </a:rPr>
                        <a:t>1</a:t>
                      </a:r>
                    </a:p>
                  </a:txBody>
                  <a:tcPr marT="45701" marB="45701" anchor="ctr" horzOverflow="overflow">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1" i="0" u="none" strike="noStrike" cap="none" normalizeH="0" baseline="0">
                          <a:ln>
                            <a:noFill/>
                          </a:ln>
                          <a:solidFill>
                            <a:schemeClr val="tx1"/>
                          </a:solidFill>
                          <a:effectLst/>
                          <a:latin typeface="Arial" charset="0"/>
                          <a:ea typeface="ＭＳ Ｐゴシック" charset="0"/>
                        </a:rPr>
                        <a:t>1</a:t>
                      </a:r>
                    </a:p>
                  </a:txBody>
                  <a:tcPr marT="45701" marB="45701" anchor="ctr" horzOverflow="overflow">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1" i="0" u="none" strike="noStrike" cap="none" normalizeH="0" baseline="0">
                          <a:ln>
                            <a:noFill/>
                          </a:ln>
                          <a:solidFill>
                            <a:schemeClr val="tx1"/>
                          </a:solidFill>
                          <a:effectLst/>
                          <a:latin typeface="Arial" charset="0"/>
                          <a:ea typeface="ＭＳ Ｐゴシック" charset="0"/>
                        </a:rPr>
                        <a:t>1</a:t>
                      </a:r>
                    </a:p>
                  </a:txBody>
                  <a:tcPr marT="45701" marB="45701" anchor="ctr" horzOverflow="overflow">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1" i="0" u="none" strike="noStrike" cap="none" normalizeH="0" baseline="0">
                          <a:ln>
                            <a:noFill/>
                          </a:ln>
                          <a:solidFill>
                            <a:schemeClr val="tx1"/>
                          </a:solidFill>
                          <a:effectLst/>
                          <a:latin typeface="Arial" charset="0"/>
                          <a:ea typeface="ＭＳ Ｐゴシック" charset="0"/>
                        </a:rPr>
                        <a:t>1</a:t>
                      </a:r>
                    </a:p>
                  </a:txBody>
                  <a:tcPr marT="45701" marB="45701" anchor="ctr" horzOverflow="overflow">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1" i="0" u="none" strike="noStrike" cap="none" normalizeH="0" baseline="0">
                          <a:ln>
                            <a:noFill/>
                          </a:ln>
                          <a:solidFill>
                            <a:schemeClr val="tx1"/>
                          </a:solidFill>
                          <a:effectLst/>
                          <a:latin typeface="Arial" charset="0"/>
                          <a:ea typeface="ＭＳ Ｐゴシック" charset="0"/>
                        </a:rPr>
                        <a:t>1</a:t>
                      </a:r>
                    </a:p>
                  </a:txBody>
                  <a:tcPr marT="45701" marB="45701" anchor="ctr" horzOverflow="overflow">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a:noFill/>
                    </a:lnTlToBr>
                    <a:lnBlToTr>
                      <a:noFill/>
                    </a:lnBlToTr>
                    <a:noFill/>
                  </a:tcPr>
                </a:tc>
              </a:tr>
              <a:tr h="274255">
                <a:tc>
                  <a:txBody>
                    <a:bodyPr/>
                    <a:lstStyle/>
                    <a:p>
                      <a:pPr marL="0" marR="0" lvl="0" indent="0" algn="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bg1"/>
                          </a:solidFill>
                          <a:effectLst/>
                          <a:latin typeface="Arial" charset="0"/>
                          <a:ea typeface="ＭＳ Ｐゴシック" charset="0"/>
                        </a:rPr>
                        <a:t>2</a:t>
                      </a:r>
                    </a:p>
                  </a:txBody>
                  <a:tcPr marT="45701" marB="45701" anchor="ctr" horzOverflow="overflow">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1" i="0" u="none" strike="noStrike" cap="none" normalizeH="0" baseline="0">
                          <a:ln>
                            <a:noFill/>
                          </a:ln>
                          <a:solidFill>
                            <a:schemeClr val="tx1"/>
                          </a:solidFill>
                          <a:effectLst/>
                          <a:latin typeface="Arial" charset="0"/>
                          <a:ea typeface="ＭＳ Ｐゴシック" charset="0"/>
                        </a:rPr>
                        <a:t>1</a:t>
                      </a:r>
                    </a:p>
                  </a:txBody>
                  <a:tcPr marT="45701" marB="45701" anchor="ctr" horzOverflow="overflow">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1" i="0" u="none" strike="noStrike" cap="none" normalizeH="0" baseline="0">
                          <a:ln>
                            <a:noFill/>
                          </a:ln>
                          <a:solidFill>
                            <a:schemeClr val="tx1"/>
                          </a:solidFill>
                          <a:effectLst/>
                          <a:latin typeface="Arial" charset="0"/>
                          <a:ea typeface="ＭＳ Ｐゴシック" charset="0"/>
                        </a:rPr>
                        <a:t>1</a:t>
                      </a:r>
                    </a:p>
                  </a:txBody>
                  <a:tcPr marT="45701" marB="45701" anchor="ctr" horzOverflow="overflow">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1" i="0" u="none" strike="noStrike" cap="none" normalizeH="0" baseline="0">
                          <a:ln>
                            <a:noFill/>
                          </a:ln>
                          <a:solidFill>
                            <a:schemeClr val="tx1"/>
                          </a:solidFill>
                          <a:effectLst/>
                          <a:latin typeface="Arial" charset="0"/>
                          <a:ea typeface="ＭＳ Ｐゴシック" charset="0"/>
                        </a:rPr>
                        <a:t>1</a:t>
                      </a:r>
                    </a:p>
                  </a:txBody>
                  <a:tcPr marT="45701" marB="45701" anchor="ctr" horzOverflow="overflow">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1" i="0" u="none" strike="noStrike" cap="none" normalizeH="0" baseline="0">
                          <a:ln>
                            <a:noFill/>
                          </a:ln>
                          <a:solidFill>
                            <a:schemeClr val="tx1"/>
                          </a:solidFill>
                          <a:effectLst/>
                          <a:latin typeface="Arial" charset="0"/>
                          <a:ea typeface="ＭＳ Ｐゴシック" charset="0"/>
                        </a:rPr>
                        <a:t>1</a:t>
                      </a:r>
                    </a:p>
                  </a:txBody>
                  <a:tcPr marT="45701" marB="45701" anchor="ctr" horzOverflow="overflow">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1" i="0" u="none" strike="noStrike" cap="none" normalizeH="0" baseline="0">
                          <a:ln>
                            <a:noFill/>
                          </a:ln>
                          <a:solidFill>
                            <a:schemeClr val="tx1"/>
                          </a:solidFill>
                          <a:effectLst/>
                          <a:latin typeface="Arial" charset="0"/>
                          <a:ea typeface="ＭＳ Ｐゴシック" charset="0"/>
                        </a:rPr>
                        <a:t>1</a:t>
                      </a:r>
                    </a:p>
                  </a:txBody>
                  <a:tcPr marT="45701" marB="45701" anchor="ctr" horzOverflow="overflow">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a:noFill/>
                    </a:lnTlToBr>
                    <a:lnBlToTr>
                      <a:noFill/>
                    </a:lnBlToTr>
                    <a:noFill/>
                  </a:tcPr>
                </a:tc>
              </a:tr>
              <a:tr h="274255">
                <a:tc>
                  <a:txBody>
                    <a:bodyPr/>
                    <a:lstStyle/>
                    <a:p>
                      <a:pPr marL="0" marR="0" lvl="0" indent="0" algn="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bg1"/>
                          </a:solidFill>
                          <a:effectLst/>
                          <a:latin typeface="Arial" charset="0"/>
                          <a:ea typeface="ＭＳ Ｐゴシック" charset="0"/>
                        </a:rPr>
                        <a:t>4</a:t>
                      </a:r>
                    </a:p>
                  </a:txBody>
                  <a:tcPr marT="45701" marB="45701" anchor="ctr" horzOverflow="overflow">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1" i="0" u="none" strike="noStrike" cap="none" normalizeH="0" baseline="0">
                          <a:ln>
                            <a:noFill/>
                          </a:ln>
                          <a:solidFill>
                            <a:schemeClr val="tx1"/>
                          </a:solidFill>
                          <a:effectLst/>
                          <a:latin typeface="Arial" charset="0"/>
                          <a:ea typeface="ＭＳ Ｐゴシック" charset="0"/>
                        </a:rPr>
                        <a:t>1</a:t>
                      </a:r>
                    </a:p>
                  </a:txBody>
                  <a:tcPr marT="45701" marB="45701" anchor="ctr" horzOverflow="overflow">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1" i="0" u="none" strike="noStrike" cap="none" normalizeH="0" baseline="0">
                          <a:ln>
                            <a:noFill/>
                          </a:ln>
                          <a:solidFill>
                            <a:schemeClr val="tx1"/>
                          </a:solidFill>
                          <a:effectLst/>
                          <a:latin typeface="Arial" charset="0"/>
                          <a:ea typeface="ＭＳ Ｐゴシック" charset="0"/>
                        </a:rPr>
                        <a:t>1</a:t>
                      </a:r>
                    </a:p>
                  </a:txBody>
                  <a:tcPr marT="45701" marB="45701" anchor="ctr" horzOverflow="overflow">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1" i="0" u="none" strike="noStrike" cap="none" normalizeH="0" baseline="0">
                          <a:ln>
                            <a:noFill/>
                          </a:ln>
                          <a:solidFill>
                            <a:schemeClr val="tx1"/>
                          </a:solidFill>
                          <a:effectLst/>
                          <a:latin typeface="Arial" charset="0"/>
                          <a:ea typeface="ＭＳ Ｐゴシック" charset="0"/>
                        </a:rPr>
                        <a:t>1</a:t>
                      </a:r>
                    </a:p>
                  </a:txBody>
                  <a:tcPr marT="45701" marB="45701" anchor="ctr" horzOverflow="overflow">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1" i="0" u="none" strike="noStrike" cap="none" normalizeH="0" baseline="0">
                          <a:ln>
                            <a:noFill/>
                          </a:ln>
                          <a:solidFill>
                            <a:schemeClr val="tx1"/>
                          </a:solidFill>
                          <a:effectLst/>
                          <a:latin typeface="Arial" charset="0"/>
                          <a:ea typeface="ＭＳ Ｐゴシック" charset="0"/>
                        </a:rPr>
                        <a:t>1</a:t>
                      </a:r>
                    </a:p>
                  </a:txBody>
                  <a:tcPr marT="45701" marB="45701" anchor="ctr" horzOverflow="overflow">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1" i="0" u="none" strike="noStrike" cap="none" normalizeH="0" baseline="0">
                          <a:ln>
                            <a:noFill/>
                          </a:ln>
                          <a:solidFill>
                            <a:schemeClr val="tx1"/>
                          </a:solidFill>
                          <a:effectLst/>
                          <a:latin typeface="Arial" charset="0"/>
                          <a:ea typeface="ＭＳ Ｐゴシック" charset="0"/>
                        </a:rPr>
                        <a:t>2</a:t>
                      </a:r>
                    </a:p>
                  </a:txBody>
                  <a:tcPr marT="45701" marB="45701" anchor="ctr" horzOverflow="overflow">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a:noFill/>
                    </a:lnTlToBr>
                    <a:lnBlToTr>
                      <a:noFill/>
                    </a:lnBlToTr>
                    <a:noFill/>
                  </a:tcPr>
                </a:tc>
              </a:tr>
              <a:tr h="274255">
                <a:tc>
                  <a:txBody>
                    <a:bodyPr/>
                    <a:lstStyle/>
                    <a:p>
                      <a:pPr marL="0" marR="0" lvl="0" indent="0" algn="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bg1"/>
                          </a:solidFill>
                          <a:effectLst/>
                          <a:latin typeface="Arial" charset="0"/>
                          <a:ea typeface="ＭＳ Ｐゴシック" charset="0"/>
                        </a:rPr>
                        <a:t>8</a:t>
                      </a:r>
                    </a:p>
                  </a:txBody>
                  <a:tcPr marT="45701" marB="45701" anchor="ctr" horzOverflow="overflow">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1" i="0" u="none" strike="noStrike" cap="none" normalizeH="0" baseline="0">
                          <a:ln>
                            <a:noFill/>
                          </a:ln>
                          <a:solidFill>
                            <a:schemeClr val="tx1"/>
                          </a:solidFill>
                          <a:effectLst/>
                          <a:latin typeface="Arial" charset="0"/>
                          <a:ea typeface="ＭＳ Ｐゴシック" charset="0"/>
                        </a:rPr>
                        <a:t>1</a:t>
                      </a:r>
                    </a:p>
                  </a:txBody>
                  <a:tcPr marT="45701" marB="45701" anchor="ctr" horzOverflow="overflow">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1" i="0" u="none" strike="noStrike" cap="none" normalizeH="0" baseline="0">
                          <a:ln>
                            <a:noFill/>
                          </a:ln>
                          <a:solidFill>
                            <a:schemeClr val="tx1"/>
                          </a:solidFill>
                          <a:effectLst/>
                          <a:latin typeface="Arial" charset="0"/>
                          <a:ea typeface="ＭＳ Ｐゴシック" charset="0"/>
                        </a:rPr>
                        <a:t>1</a:t>
                      </a:r>
                    </a:p>
                  </a:txBody>
                  <a:tcPr marT="45701" marB="45701" anchor="ctr" horzOverflow="overflow">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1" i="0" u="none" strike="noStrike" cap="none" normalizeH="0" baseline="0">
                          <a:ln>
                            <a:noFill/>
                          </a:ln>
                          <a:solidFill>
                            <a:schemeClr val="tx1"/>
                          </a:solidFill>
                          <a:effectLst/>
                          <a:latin typeface="Arial" charset="0"/>
                          <a:ea typeface="ＭＳ Ｐゴシック" charset="0"/>
                        </a:rPr>
                        <a:t>1</a:t>
                      </a:r>
                    </a:p>
                  </a:txBody>
                  <a:tcPr marT="45701" marB="45701" anchor="ctr" horzOverflow="overflow">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1" i="0" u="none" strike="noStrike" cap="none" normalizeH="0" baseline="0">
                          <a:ln>
                            <a:noFill/>
                          </a:ln>
                          <a:solidFill>
                            <a:schemeClr val="tx1"/>
                          </a:solidFill>
                          <a:effectLst/>
                          <a:latin typeface="Arial" charset="0"/>
                          <a:ea typeface="ＭＳ Ｐゴシック" charset="0"/>
                        </a:rPr>
                        <a:t>2</a:t>
                      </a:r>
                    </a:p>
                  </a:txBody>
                  <a:tcPr marT="45701" marB="45701" anchor="ctr" horzOverflow="overflow">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1" i="0" u="none" strike="noStrike" cap="none" normalizeH="0" baseline="0">
                          <a:ln>
                            <a:noFill/>
                          </a:ln>
                          <a:solidFill>
                            <a:schemeClr val="tx1"/>
                          </a:solidFill>
                          <a:effectLst/>
                          <a:latin typeface="Arial" charset="0"/>
                          <a:ea typeface="ＭＳ Ｐゴシック" charset="0"/>
                        </a:rPr>
                        <a:t>4</a:t>
                      </a:r>
                    </a:p>
                  </a:txBody>
                  <a:tcPr marT="45701" marB="45701" anchor="ctr" horzOverflow="overflow">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a:noFill/>
                    </a:lnTlToBr>
                    <a:lnBlToTr>
                      <a:noFill/>
                    </a:lnBlToTr>
                    <a:noFill/>
                  </a:tcPr>
                </a:tc>
              </a:tr>
              <a:tr h="274255">
                <a:tc>
                  <a:txBody>
                    <a:bodyPr/>
                    <a:lstStyle/>
                    <a:p>
                      <a:pPr marL="0" marR="0" lvl="0" indent="0" algn="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bg1"/>
                          </a:solidFill>
                          <a:effectLst/>
                          <a:latin typeface="Arial" charset="0"/>
                          <a:ea typeface="ＭＳ Ｐゴシック" charset="0"/>
                        </a:rPr>
                        <a:t>16</a:t>
                      </a:r>
                    </a:p>
                  </a:txBody>
                  <a:tcPr marT="45701" marB="45701" anchor="ctr" horzOverflow="overflow">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1" i="0" u="none" strike="noStrike" cap="none" normalizeH="0" baseline="0">
                          <a:ln>
                            <a:noFill/>
                          </a:ln>
                          <a:solidFill>
                            <a:schemeClr val="tx1"/>
                          </a:solidFill>
                          <a:effectLst/>
                          <a:latin typeface="Arial" charset="0"/>
                          <a:ea typeface="ＭＳ Ｐゴシック" charset="0"/>
                        </a:rPr>
                        <a:t>1</a:t>
                      </a:r>
                    </a:p>
                  </a:txBody>
                  <a:tcPr marT="45701" marB="45701" anchor="ctr" horzOverflow="overflow">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1" i="0" u="none" strike="noStrike" cap="none" normalizeH="0" baseline="0">
                          <a:ln>
                            <a:noFill/>
                          </a:ln>
                          <a:solidFill>
                            <a:schemeClr val="tx1"/>
                          </a:solidFill>
                          <a:effectLst/>
                          <a:latin typeface="Arial" charset="0"/>
                          <a:ea typeface="ＭＳ Ｐゴシック" charset="0"/>
                        </a:rPr>
                        <a:t>1</a:t>
                      </a:r>
                    </a:p>
                  </a:txBody>
                  <a:tcPr marT="45701" marB="45701" anchor="ctr" horzOverflow="overflow">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1" i="0" u="none" strike="noStrike" cap="none" normalizeH="0" baseline="0">
                          <a:ln>
                            <a:noFill/>
                          </a:ln>
                          <a:solidFill>
                            <a:schemeClr val="tx1"/>
                          </a:solidFill>
                          <a:effectLst/>
                          <a:latin typeface="Arial" charset="0"/>
                          <a:ea typeface="ＭＳ Ｐゴシック" charset="0"/>
                        </a:rPr>
                        <a:t>2</a:t>
                      </a:r>
                    </a:p>
                  </a:txBody>
                  <a:tcPr marT="45701" marB="45701" anchor="ctr" horzOverflow="overflow">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1" i="0" u="none" strike="noStrike" cap="none" normalizeH="0" baseline="0">
                          <a:ln>
                            <a:noFill/>
                          </a:ln>
                          <a:solidFill>
                            <a:schemeClr val="tx1"/>
                          </a:solidFill>
                          <a:effectLst/>
                          <a:latin typeface="Arial" charset="0"/>
                          <a:ea typeface="ＭＳ Ｐゴシック" charset="0"/>
                        </a:rPr>
                        <a:t>4</a:t>
                      </a:r>
                    </a:p>
                  </a:txBody>
                  <a:tcPr marT="45701" marB="45701" anchor="ctr" horzOverflow="overflow">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1" i="0" u="none" strike="noStrike" cap="none" normalizeH="0" baseline="0">
                          <a:ln>
                            <a:noFill/>
                          </a:ln>
                          <a:solidFill>
                            <a:schemeClr val="tx1"/>
                          </a:solidFill>
                          <a:effectLst/>
                          <a:latin typeface="Arial" charset="0"/>
                          <a:ea typeface="ＭＳ Ｐゴシック" charset="0"/>
                        </a:rPr>
                        <a:t>8</a:t>
                      </a:r>
                    </a:p>
                  </a:txBody>
                  <a:tcPr marT="45701" marB="45701" anchor="ctr" horzOverflow="overflow">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a:noFill/>
                    </a:lnTlToBr>
                    <a:lnBlToTr>
                      <a:noFill/>
                    </a:lnBlToTr>
                    <a:noFill/>
                  </a:tcPr>
                </a:tc>
              </a:tr>
              <a:tr h="274255">
                <a:tc>
                  <a:txBody>
                    <a:bodyPr/>
                    <a:lstStyle/>
                    <a:p>
                      <a:pPr marL="0" marR="0" lvl="0" indent="0" algn="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bg1"/>
                          </a:solidFill>
                          <a:effectLst/>
                          <a:latin typeface="Arial" charset="0"/>
                          <a:ea typeface="ＭＳ Ｐゴシック" charset="0"/>
                        </a:rPr>
                        <a:t>32</a:t>
                      </a:r>
                    </a:p>
                  </a:txBody>
                  <a:tcPr marT="45701" marB="45701" anchor="ctr" horzOverflow="overflow">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1" i="0" u="none" strike="noStrike" cap="none" normalizeH="0" baseline="0">
                          <a:ln>
                            <a:noFill/>
                          </a:ln>
                          <a:solidFill>
                            <a:schemeClr val="tx1"/>
                          </a:solidFill>
                          <a:effectLst/>
                          <a:latin typeface="Arial" charset="0"/>
                          <a:ea typeface="ＭＳ Ｐゴシック" charset="0"/>
                        </a:rPr>
                        <a:t>1</a:t>
                      </a:r>
                    </a:p>
                  </a:txBody>
                  <a:tcPr marT="45701" marB="45701" anchor="ctr" horzOverflow="overflow">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1" i="0" u="none" strike="noStrike" cap="none" normalizeH="0" baseline="0">
                          <a:ln>
                            <a:noFill/>
                          </a:ln>
                          <a:solidFill>
                            <a:schemeClr val="tx1"/>
                          </a:solidFill>
                          <a:effectLst/>
                          <a:latin typeface="Arial" charset="0"/>
                          <a:ea typeface="ＭＳ Ｐゴシック" charset="0"/>
                        </a:rPr>
                        <a:t>2</a:t>
                      </a:r>
                    </a:p>
                  </a:txBody>
                  <a:tcPr marT="45701" marB="45701" anchor="ctr" horzOverflow="overflow">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1" i="0" u="none" strike="noStrike" cap="none" normalizeH="0" baseline="0">
                          <a:ln>
                            <a:noFill/>
                          </a:ln>
                          <a:solidFill>
                            <a:schemeClr val="tx1"/>
                          </a:solidFill>
                          <a:effectLst/>
                          <a:latin typeface="Arial" charset="0"/>
                          <a:ea typeface="ＭＳ Ｐゴシック" charset="0"/>
                        </a:rPr>
                        <a:t>4</a:t>
                      </a:r>
                    </a:p>
                  </a:txBody>
                  <a:tcPr marT="45701" marB="45701" anchor="ctr" horzOverflow="overflow">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1" i="0" u="none" strike="noStrike" cap="none" normalizeH="0" baseline="0">
                          <a:ln>
                            <a:noFill/>
                          </a:ln>
                          <a:solidFill>
                            <a:schemeClr val="tx1"/>
                          </a:solidFill>
                          <a:effectLst/>
                          <a:latin typeface="Arial" charset="0"/>
                          <a:ea typeface="ＭＳ Ｐゴシック" charset="0"/>
                        </a:rPr>
                        <a:t>8</a:t>
                      </a:r>
                    </a:p>
                  </a:txBody>
                  <a:tcPr marT="45701" marB="45701" anchor="ctr" horzOverflow="overflow">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1" i="0" u="none" strike="noStrike" cap="none" normalizeH="0" baseline="0">
                          <a:ln>
                            <a:noFill/>
                          </a:ln>
                          <a:solidFill>
                            <a:schemeClr val="tx1"/>
                          </a:solidFill>
                          <a:effectLst/>
                          <a:latin typeface="Arial" charset="0"/>
                          <a:ea typeface="ＭＳ Ｐゴシック" charset="0"/>
                        </a:rPr>
                        <a:t>16</a:t>
                      </a:r>
                    </a:p>
                  </a:txBody>
                  <a:tcPr marT="45701" marB="45701" anchor="ctr" horzOverflow="overflow">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a:noFill/>
                    </a:lnTlToBr>
                    <a:lnBlToTr>
                      <a:noFill/>
                    </a:lnBlToTr>
                    <a:noFill/>
                  </a:tcPr>
                </a:tc>
              </a:tr>
              <a:tr h="274255">
                <a:tc>
                  <a:txBody>
                    <a:bodyPr/>
                    <a:lstStyle/>
                    <a:p>
                      <a:pPr marL="0" marR="0" lvl="0" indent="0" algn="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bg1"/>
                          </a:solidFill>
                          <a:effectLst/>
                          <a:latin typeface="Arial" charset="0"/>
                          <a:ea typeface="ＭＳ Ｐゴシック" charset="0"/>
                        </a:rPr>
                        <a:t>64</a:t>
                      </a:r>
                    </a:p>
                  </a:txBody>
                  <a:tcPr marT="45701" marB="45701" anchor="ctr" horzOverflow="overflow">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1" i="0" u="none" strike="noStrike" cap="none" normalizeH="0" baseline="0">
                          <a:ln>
                            <a:noFill/>
                          </a:ln>
                          <a:solidFill>
                            <a:schemeClr val="tx1"/>
                          </a:solidFill>
                          <a:effectLst/>
                          <a:latin typeface="Arial" charset="0"/>
                          <a:ea typeface="ＭＳ Ｐゴシック" charset="0"/>
                        </a:rPr>
                        <a:t>2</a:t>
                      </a:r>
                    </a:p>
                  </a:txBody>
                  <a:tcPr marT="45701" marB="45701" anchor="ctr" horzOverflow="overflow">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1" i="0" u="none" strike="noStrike" cap="none" normalizeH="0" baseline="0">
                          <a:ln>
                            <a:noFill/>
                          </a:ln>
                          <a:solidFill>
                            <a:schemeClr val="tx1"/>
                          </a:solidFill>
                          <a:effectLst/>
                          <a:latin typeface="Arial" charset="0"/>
                          <a:ea typeface="ＭＳ Ｐゴシック" charset="0"/>
                        </a:rPr>
                        <a:t>4</a:t>
                      </a:r>
                    </a:p>
                  </a:txBody>
                  <a:tcPr marT="45701" marB="45701" anchor="ctr" horzOverflow="overflow">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1" i="0" u="none" strike="noStrike" cap="none" normalizeH="0" baseline="0">
                          <a:ln>
                            <a:noFill/>
                          </a:ln>
                          <a:solidFill>
                            <a:schemeClr val="tx1"/>
                          </a:solidFill>
                          <a:effectLst/>
                          <a:latin typeface="Arial" charset="0"/>
                          <a:ea typeface="ＭＳ Ｐゴシック" charset="0"/>
                        </a:rPr>
                        <a:t>8</a:t>
                      </a:r>
                    </a:p>
                  </a:txBody>
                  <a:tcPr marT="45701" marB="45701" anchor="ctr" horzOverflow="overflow">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1" i="0" u="none" strike="noStrike" cap="none" normalizeH="0" baseline="0">
                          <a:ln>
                            <a:noFill/>
                          </a:ln>
                          <a:solidFill>
                            <a:schemeClr val="tx1"/>
                          </a:solidFill>
                          <a:effectLst/>
                          <a:latin typeface="Arial" charset="0"/>
                          <a:ea typeface="ＭＳ Ｐゴシック" charset="0"/>
                        </a:rPr>
                        <a:t>16</a:t>
                      </a:r>
                    </a:p>
                  </a:txBody>
                  <a:tcPr marT="45701" marB="45701" anchor="ctr" horzOverflow="overflow">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1" i="0" u="none" strike="noStrike" cap="none" normalizeH="0" baseline="0">
                          <a:ln>
                            <a:noFill/>
                          </a:ln>
                          <a:solidFill>
                            <a:schemeClr val="tx1"/>
                          </a:solidFill>
                          <a:effectLst/>
                          <a:latin typeface="Arial" charset="0"/>
                          <a:ea typeface="ＭＳ Ｐゴシック" charset="0"/>
                        </a:rPr>
                        <a:t>32</a:t>
                      </a:r>
                    </a:p>
                  </a:txBody>
                  <a:tcPr marT="45701" marB="45701" anchor="ctr" horzOverflow="overflow">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a:noFill/>
                    </a:lnTlToBr>
                    <a:lnBlToTr>
                      <a:noFill/>
                    </a:lnBlToTr>
                    <a:noFill/>
                  </a:tcPr>
                </a:tc>
              </a:tr>
              <a:tr h="274255">
                <a:tc>
                  <a:txBody>
                    <a:bodyPr/>
                    <a:lstStyle/>
                    <a:p>
                      <a:pPr marL="0" marR="0" lvl="0" indent="0" algn="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bg1"/>
                          </a:solidFill>
                          <a:effectLst/>
                          <a:latin typeface="Arial" charset="0"/>
                          <a:ea typeface="ＭＳ Ｐゴシック" charset="0"/>
                        </a:rPr>
                        <a:t>128</a:t>
                      </a:r>
                    </a:p>
                  </a:txBody>
                  <a:tcPr marT="45701" marB="45701" anchor="ctr" horzOverflow="overflow">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1" i="0" u="none" strike="noStrike" cap="none" normalizeH="0" baseline="0">
                          <a:ln>
                            <a:noFill/>
                          </a:ln>
                          <a:solidFill>
                            <a:schemeClr val="tx1"/>
                          </a:solidFill>
                          <a:effectLst/>
                          <a:latin typeface="Arial" charset="0"/>
                          <a:ea typeface="ＭＳ Ｐゴシック" charset="0"/>
                        </a:rPr>
                        <a:t>4</a:t>
                      </a:r>
                    </a:p>
                  </a:txBody>
                  <a:tcPr marT="45701" marB="45701" anchor="ctr" horzOverflow="overflow">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1" i="0" u="none" strike="noStrike" cap="none" normalizeH="0" baseline="0">
                          <a:ln>
                            <a:noFill/>
                          </a:ln>
                          <a:solidFill>
                            <a:schemeClr val="tx1"/>
                          </a:solidFill>
                          <a:effectLst/>
                          <a:latin typeface="Arial" charset="0"/>
                          <a:ea typeface="ＭＳ Ｐゴシック" charset="0"/>
                        </a:rPr>
                        <a:t>8</a:t>
                      </a:r>
                    </a:p>
                  </a:txBody>
                  <a:tcPr marT="45701" marB="45701" anchor="ctr" horzOverflow="overflow">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1" i="0" u="none" strike="noStrike" cap="none" normalizeH="0" baseline="0">
                          <a:ln>
                            <a:noFill/>
                          </a:ln>
                          <a:solidFill>
                            <a:schemeClr val="tx1"/>
                          </a:solidFill>
                          <a:effectLst/>
                          <a:latin typeface="Arial" charset="0"/>
                          <a:ea typeface="ＭＳ Ｐゴシック" charset="0"/>
                        </a:rPr>
                        <a:t>16</a:t>
                      </a:r>
                    </a:p>
                  </a:txBody>
                  <a:tcPr marT="45701" marB="45701" anchor="ctr" horzOverflow="overflow">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1" i="0" u="none" strike="noStrike" cap="none" normalizeH="0" baseline="0">
                          <a:ln>
                            <a:noFill/>
                          </a:ln>
                          <a:solidFill>
                            <a:schemeClr val="tx1"/>
                          </a:solidFill>
                          <a:effectLst/>
                          <a:latin typeface="Arial" charset="0"/>
                          <a:ea typeface="ＭＳ Ｐゴシック" charset="0"/>
                        </a:rPr>
                        <a:t>32</a:t>
                      </a:r>
                    </a:p>
                  </a:txBody>
                  <a:tcPr marT="45701" marB="45701" anchor="ctr" horzOverflow="overflow">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1" i="0" u="none" strike="noStrike" cap="none" normalizeH="0" baseline="0">
                          <a:ln>
                            <a:noFill/>
                          </a:ln>
                          <a:solidFill>
                            <a:schemeClr val="tx1"/>
                          </a:solidFill>
                          <a:effectLst/>
                          <a:latin typeface="Arial" charset="0"/>
                          <a:ea typeface="ＭＳ Ｐゴシック" charset="0"/>
                        </a:rPr>
                        <a:t>64</a:t>
                      </a:r>
                    </a:p>
                  </a:txBody>
                  <a:tcPr marT="45701" marB="45701" anchor="ctr" horzOverflow="overflow">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a:noFill/>
                    </a:lnTlToBr>
                    <a:lnBlToTr>
                      <a:noFill/>
                    </a:lnBlToTr>
                    <a:noFill/>
                  </a:tcPr>
                </a:tc>
              </a:tr>
            </a:tbl>
          </a:graphicData>
        </a:graphic>
      </p:graphicFrame>
      <p:sp>
        <p:nvSpPr>
          <p:cNvPr id="238708" name="Text Box 116"/>
          <p:cNvSpPr txBox="1">
            <a:spLocks noChangeArrowheads="1"/>
          </p:cNvSpPr>
          <p:nvPr/>
        </p:nvSpPr>
        <p:spPr bwMode="auto">
          <a:xfrm rot="-5400000">
            <a:off x="-110331" y="4458494"/>
            <a:ext cx="10969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600" b="1"/>
              <a:t>Channels</a:t>
            </a:r>
          </a:p>
        </p:txBody>
      </p:sp>
      <p:sp>
        <p:nvSpPr>
          <p:cNvPr id="238709" name="Text Box 117"/>
          <p:cNvSpPr txBox="1">
            <a:spLocks noChangeArrowheads="1"/>
          </p:cNvSpPr>
          <p:nvPr/>
        </p:nvSpPr>
        <p:spPr bwMode="auto">
          <a:xfrm>
            <a:off x="604838" y="3157538"/>
            <a:ext cx="3943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400" b="1"/>
              <a:t>Number of M4K blocks used in SignalTap</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1" name="Rectangle 2"/>
          <p:cNvSpPr>
            <a:spLocks noGrp="1" noChangeArrowheads="1"/>
          </p:cNvSpPr>
          <p:nvPr>
            <p:ph type="subTitle" idx="1"/>
          </p:nvPr>
        </p:nvSpPr>
        <p:spPr>
          <a:xfrm>
            <a:off x="381000" y="3505200"/>
            <a:ext cx="8382000" cy="2362200"/>
          </a:xfrm>
        </p:spPr>
        <p:txBody>
          <a:bodyPr/>
          <a:lstStyle/>
          <a:p>
            <a:pPr>
              <a:buFont typeface="Wingdings" charset="0"/>
              <a:buNone/>
            </a:pPr>
            <a:r>
              <a:rPr lang="en-US" sz="2000">
                <a:ea typeface="ＭＳ Ｐゴシック" charset="0"/>
              </a:rPr>
              <a:t>Hardware Simulation &amp; Debugging with DSP Builder</a:t>
            </a:r>
            <a:br>
              <a:rPr lang="en-US" sz="2000">
                <a:ea typeface="ＭＳ Ｐゴシック" charset="0"/>
              </a:rPr>
            </a:br>
            <a:r>
              <a:rPr lang="en-US" sz="2000">
                <a:ea typeface="ＭＳ Ｐゴシック" charset="0"/>
              </a:rPr>
              <a:t/>
            </a:r>
            <a:br>
              <a:rPr lang="en-US" sz="2000">
                <a:ea typeface="ＭＳ Ｐゴシック" charset="0"/>
              </a:rPr>
            </a:br>
            <a:r>
              <a:rPr lang="en-US" sz="1800" i="0">
                <a:ea typeface="ＭＳ Ｐゴシック" charset="0"/>
              </a:rPr>
              <a:t>1- Simulink and ModelSim Co-Simulation </a:t>
            </a:r>
            <a:br>
              <a:rPr lang="en-US" sz="1800" i="0">
                <a:ea typeface="ＭＳ Ｐゴシック" charset="0"/>
              </a:rPr>
            </a:br>
            <a:r>
              <a:rPr lang="en-US" sz="1800" i="0">
                <a:ea typeface="ＭＳ Ｐゴシック" charset="0"/>
              </a:rPr>
              <a:t>2- SignalTap II</a:t>
            </a:r>
            <a:br>
              <a:rPr lang="en-US" sz="1800" i="0">
                <a:ea typeface="ＭＳ Ｐゴシック" charset="0"/>
              </a:rPr>
            </a:br>
            <a:r>
              <a:rPr lang="en-US" sz="1800" i="0">
                <a:ea typeface="ＭＳ Ｐゴシック" charset="0"/>
              </a:rPr>
              <a:t>3- </a:t>
            </a:r>
            <a:r>
              <a:rPr lang="en-US" sz="1800" b="1" i="0" u="sng">
                <a:solidFill>
                  <a:schemeClr val="folHlink"/>
                </a:solidFill>
                <a:ea typeface="ＭＳ Ｐゴシック" charset="0"/>
              </a:rPr>
              <a:t>Hardware in the Loop</a:t>
            </a:r>
          </a:p>
        </p:txBody>
      </p:sp>
      <p:sp>
        <p:nvSpPr>
          <p:cNvPr id="3191811" name="Rectangle 3"/>
          <p:cNvSpPr>
            <a:spLocks noGrp="1" noChangeArrowheads="1"/>
          </p:cNvSpPr>
          <p:nvPr>
            <p:ph type="ctrTitle"/>
          </p:nvPr>
        </p:nvSpPr>
        <p:spPr>
          <a:xfrm>
            <a:off x="381000" y="2895600"/>
            <a:ext cx="8610600" cy="762000"/>
          </a:xfrm>
          <a:effectLst>
            <a:outerShdw blurRad="63500" dist="17961" dir="2700000" algn="ctr" rotWithShape="0">
              <a:srgbClr val="DDDDDD"/>
            </a:outerShdw>
          </a:effectLst>
        </p:spPr>
        <p:txBody>
          <a:bodyPr/>
          <a:lstStyle/>
          <a:p>
            <a:pPr>
              <a:defRPr/>
            </a:pPr>
            <a:r>
              <a:rPr lang="en-US" sz="2400">
                <a:cs typeface="+mj-cs"/>
              </a:rPr>
              <a:t>Designing with DSP Builder</a:t>
            </a:r>
          </a:p>
        </p:txBody>
      </p:sp>
    </p:spTree>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89"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3193858" name="Rectangle 2"/>
          <p:cNvSpPr>
            <a:spLocks noGrp="1" noChangeArrowheads="1"/>
          </p:cNvSpPr>
          <p:nvPr>
            <p:ph type="title" idx="4294967295"/>
          </p:nvPr>
        </p:nvSpPr>
        <p:spPr/>
        <p:txBody>
          <a:bodyPr/>
          <a:lstStyle/>
          <a:p>
            <a:pPr>
              <a:defRPr/>
            </a:pPr>
            <a:r>
              <a:rPr lang="fr-FR">
                <a:effectLst>
                  <a:outerShdw blurRad="38100" dist="38100" dir="2700000" algn="tl">
                    <a:srgbClr val="C0C0C0"/>
                  </a:outerShdw>
                </a:effectLst>
                <a:cs typeface="+mj-cs"/>
              </a:rPr>
              <a:t>HIL: Hardware in the Loop</a:t>
            </a:r>
            <a:endParaRPr lang="en-US">
              <a:effectLst>
                <a:outerShdw blurRad="38100" dist="38100" dir="2700000" algn="tl">
                  <a:srgbClr val="C0C0C0"/>
                </a:outerShdw>
              </a:effectLst>
              <a:cs typeface="+mj-cs"/>
            </a:endParaRPr>
          </a:p>
        </p:txBody>
      </p:sp>
      <p:sp>
        <p:nvSpPr>
          <p:cNvPr id="2772995" name="Rectangle 3"/>
          <p:cNvSpPr>
            <a:spLocks noGrp="1" noChangeArrowheads="1"/>
          </p:cNvSpPr>
          <p:nvPr>
            <p:ph type="body" idx="4294967295"/>
          </p:nvPr>
        </p:nvSpPr>
        <p:spPr>
          <a:xfrm>
            <a:off x="304800" y="1066800"/>
            <a:ext cx="8305800" cy="4651375"/>
          </a:xfrm>
        </p:spPr>
        <p:txBody>
          <a:bodyPr/>
          <a:lstStyle/>
          <a:p>
            <a:pPr marL="609600" indent="-609600">
              <a:defRPr/>
            </a:pPr>
            <a:r>
              <a:rPr lang="en-US" sz="3200" b="1" dirty="0" smtClean="0">
                <a:cs typeface="+mn-cs"/>
              </a:rPr>
              <a:t> </a:t>
            </a:r>
            <a:r>
              <a:rPr lang="ru-RU" dirty="0" smtClean="0">
                <a:cs typeface="+mn-cs"/>
              </a:rPr>
              <a:t>Ускорение</a:t>
            </a:r>
            <a:endParaRPr lang="en-US" dirty="0" smtClean="0">
              <a:cs typeface="+mn-cs"/>
            </a:endParaRPr>
          </a:p>
          <a:p>
            <a:pPr marL="990600" lvl="1" indent="-533400">
              <a:defRPr/>
            </a:pPr>
            <a:r>
              <a:rPr lang="ru-RU" sz="2400" dirty="0" smtClean="0"/>
              <a:t>Ускорение моделирования при помощи</a:t>
            </a:r>
            <a:r>
              <a:rPr lang="en-US" sz="2400" dirty="0" smtClean="0"/>
              <a:t> FPGA</a:t>
            </a:r>
          </a:p>
          <a:p>
            <a:pPr marL="609600" indent="-609600">
              <a:defRPr/>
            </a:pPr>
            <a:r>
              <a:rPr lang="ru-RU" dirty="0" smtClean="0">
                <a:cs typeface="+mn-cs"/>
              </a:rPr>
              <a:t>Инструменты </a:t>
            </a:r>
            <a:r>
              <a:rPr lang="en-US" dirty="0" smtClean="0">
                <a:cs typeface="+mn-cs"/>
              </a:rPr>
              <a:t>Simulink</a:t>
            </a:r>
          </a:p>
          <a:p>
            <a:pPr marL="990600" lvl="1" indent="-533400">
              <a:defRPr/>
            </a:pPr>
            <a:r>
              <a:rPr lang="ru-RU" sz="2400" dirty="0" smtClean="0"/>
              <a:t>Из интерфейса </a:t>
            </a:r>
            <a:r>
              <a:rPr lang="en-US" sz="2400" dirty="0" smtClean="0"/>
              <a:t>Simulink </a:t>
            </a:r>
            <a:r>
              <a:rPr lang="ru-RU" sz="2400" dirty="0" smtClean="0"/>
              <a:t>доступно большое количество библиотечных источников/приемников для подробного анализа аппаратуры</a:t>
            </a:r>
            <a:endParaRPr lang="en-US" sz="2400" dirty="0" smtClean="0"/>
          </a:p>
          <a:p>
            <a:pPr marL="990600" lvl="1" indent="-533400">
              <a:defRPr/>
            </a:pPr>
            <a:r>
              <a:rPr lang="ru-RU" sz="2400" dirty="0" smtClean="0"/>
              <a:t>Поддерживаемые режимы</a:t>
            </a:r>
            <a:r>
              <a:rPr lang="en-US" sz="2400" dirty="0" smtClean="0"/>
              <a:t>:</a:t>
            </a:r>
          </a:p>
          <a:p>
            <a:pPr marL="1371600" lvl="2" indent="-457200">
              <a:defRPr/>
            </a:pPr>
            <a:r>
              <a:rPr lang="en-US" dirty="0" smtClean="0"/>
              <a:t>Simulink </a:t>
            </a:r>
            <a:r>
              <a:rPr lang="ru-RU" dirty="0" smtClean="0"/>
              <a:t>источник стимулов для </a:t>
            </a:r>
            <a:r>
              <a:rPr lang="en-US" dirty="0" smtClean="0"/>
              <a:t>FPGA</a:t>
            </a:r>
          </a:p>
          <a:p>
            <a:pPr marL="1371600" lvl="2" indent="-457200">
              <a:defRPr/>
            </a:pPr>
            <a:r>
              <a:rPr lang="en-US" dirty="0" smtClean="0"/>
              <a:t>Simulink </a:t>
            </a:r>
            <a:r>
              <a:rPr lang="ru-RU" dirty="0" smtClean="0"/>
              <a:t>приемник </a:t>
            </a:r>
            <a:r>
              <a:rPr lang="en-US" dirty="0" smtClean="0"/>
              <a:t>(</a:t>
            </a:r>
            <a:r>
              <a:rPr lang="en-US" dirty="0" err="1" smtClean="0"/>
              <a:t>SignalTap</a:t>
            </a:r>
            <a:r>
              <a:rPr lang="en-US" dirty="0" smtClean="0"/>
              <a:t> II) </a:t>
            </a:r>
            <a:r>
              <a:rPr lang="ru-RU" dirty="0" smtClean="0"/>
              <a:t>данных от </a:t>
            </a:r>
            <a:r>
              <a:rPr lang="en-US" dirty="0" smtClean="0"/>
              <a:t>FPGA</a:t>
            </a:r>
            <a:endParaRPr lang="ru-RU" dirty="0"/>
          </a:p>
          <a:p>
            <a:pPr marL="1371600" lvl="2" indent="-457200">
              <a:defRPr/>
            </a:pPr>
            <a:r>
              <a:rPr lang="en-US" dirty="0" smtClean="0"/>
              <a:t>Simulink</a:t>
            </a:r>
            <a:r>
              <a:rPr lang="ru-RU" dirty="0" smtClean="0"/>
              <a:t> и источник и приемник для режима </a:t>
            </a:r>
            <a:r>
              <a:rPr lang="en-US" dirty="0" smtClean="0"/>
              <a:t>hardware in the loop</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7698" name="Rectangle 2"/>
          <p:cNvSpPr>
            <a:spLocks noGrp="1" noChangeArrowheads="1"/>
          </p:cNvSpPr>
          <p:nvPr>
            <p:ph type="title"/>
          </p:nvPr>
        </p:nvSpPr>
        <p:spPr/>
        <p:txBody>
          <a:bodyPr/>
          <a:lstStyle/>
          <a:p>
            <a:pPr>
              <a:defRPr/>
            </a:pPr>
            <a:r>
              <a:rPr lang="ru-RU" dirty="0" smtClean="0">
                <a:cs typeface="+mj-cs"/>
              </a:rPr>
              <a:t>Ускорение моделирования для </a:t>
            </a:r>
            <a:r>
              <a:rPr lang="en-US" dirty="0" smtClean="0">
                <a:cs typeface="+mj-cs"/>
              </a:rPr>
              <a:t>HIL</a:t>
            </a:r>
          </a:p>
        </p:txBody>
      </p:sp>
      <p:graphicFrame>
        <p:nvGraphicFramePr>
          <p:cNvPr id="3357699" name="Group 3"/>
          <p:cNvGraphicFramePr>
            <a:graphicFrameLocks noGrp="1"/>
          </p:cNvGraphicFramePr>
          <p:nvPr>
            <p:ph sz="half" idx="2"/>
          </p:nvPr>
        </p:nvGraphicFramePr>
        <p:xfrm>
          <a:off x="639763" y="1135063"/>
          <a:ext cx="7586662" cy="3695701"/>
        </p:xfrm>
        <a:graphic>
          <a:graphicData uri="http://schemas.openxmlformats.org/drawingml/2006/table">
            <a:tbl>
              <a:tblPr/>
              <a:tblGrid>
                <a:gridCol w="1752600"/>
                <a:gridCol w="1689100"/>
                <a:gridCol w="2138362"/>
                <a:gridCol w="2006600"/>
              </a:tblGrid>
              <a:tr h="1655763">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endParaRPr kumimoji="0" lang="en-US" sz="1200" b="0" i="0" u="none" strike="noStrike" cap="none" normalizeH="0" baseline="0">
                        <a:ln>
                          <a:noFill/>
                        </a:ln>
                        <a:solidFill>
                          <a:schemeClr val="tx1"/>
                        </a:solidFill>
                        <a:effectLst/>
                        <a:latin typeface="Arial" charset="0"/>
                        <a:ea typeface="ＭＳ Ｐゴシック"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1" i="0" u="none" strike="noStrike" cap="none" normalizeH="0" baseline="0">
                          <a:ln>
                            <a:noFill/>
                          </a:ln>
                          <a:solidFill>
                            <a:srgbClr val="0066CC"/>
                          </a:solidFill>
                          <a:effectLst/>
                          <a:latin typeface="Arial" charset="0"/>
                          <a:ea typeface="ＭＳ Ｐゴシック" charset="0"/>
                        </a:rPr>
                        <a:t>Simulink</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1" i="0" u="none" strike="noStrike" cap="none" normalizeH="0" baseline="0">
                          <a:ln>
                            <a:noFill/>
                          </a:ln>
                          <a:solidFill>
                            <a:srgbClr val="0066CC"/>
                          </a:solidFill>
                          <a:effectLst/>
                          <a:latin typeface="Arial" charset="0"/>
                          <a:ea typeface="ＭＳ Ｐゴシック" charset="0"/>
                        </a:rPr>
                        <a:t>ModelSim</a:t>
                      </a:r>
                    </a:p>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1" i="0" u="none" strike="noStrike" cap="none" normalizeH="0" baseline="0">
                          <a:ln>
                            <a:noFill/>
                          </a:ln>
                          <a:solidFill>
                            <a:srgbClr val="0066CC"/>
                          </a:solidFill>
                          <a:effectLst/>
                          <a:latin typeface="Arial" charset="0"/>
                          <a:ea typeface="ＭＳ Ｐゴシック" charset="0"/>
                        </a:rPr>
                        <a:t>Functional Simulation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1" i="0" u="none" strike="noStrike" cap="none" normalizeH="0" baseline="0">
                          <a:ln>
                            <a:noFill/>
                          </a:ln>
                          <a:solidFill>
                            <a:srgbClr val="0066CC"/>
                          </a:solidFill>
                          <a:effectLst/>
                          <a:latin typeface="Arial" charset="0"/>
                          <a:ea typeface="ＭＳ Ｐゴシック" charset="0"/>
                        </a:rPr>
                        <a:t>HIL in Simulink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03300">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rgbClr val="0066FF"/>
                          </a:solidFill>
                          <a:effectLst/>
                          <a:latin typeface="Arial" charset="0"/>
                          <a:ea typeface="ＭＳ Ｐゴシック" charset="0"/>
                        </a:rPr>
                        <a:t>FFT 1-K Point</a:t>
                      </a:r>
                      <a:r>
                        <a:rPr kumimoji="0" lang="en-US" sz="2000" b="0" i="0" u="none" strike="noStrike" cap="none" normalizeH="0" baseline="30000">
                          <a:ln>
                            <a:noFill/>
                          </a:ln>
                          <a:solidFill>
                            <a:srgbClr val="0066FF"/>
                          </a:solidFill>
                          <a:effectLst/>
                          <a:latin typeface="Arial" charset="0"/>
                          <a:ea typeface="ＭＳ Ｐゴシック" charset="0"/>
                        </a:rPr>
                        <a:t>(1)</a:t>
                      </a:r>
                      <a:endParaRPr kumimoji="0" lang="en-US" sz="2000" b="0" i="0" u="none" strike="noStrike" cap="none" normalizeH="0" baseline="0">
                        <a:ln>
                          <a:noFill/>
                        </a:ln>
                        <a:solidFill>
                          <a:srgbClr val="0066FF"/>
                        </a:solidFill>
                        <a:effectLst/>
                        <a:latin typeface="Arial" charset="0"/>
                        <a:ea typeface="ＭＳ Ｐゴシック"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800" b="0" i="0" u="none" strike="noStrike" cap="none" normalizeH="0" baseline="0">
                          <a:ln>
                            <a:noFill/>
                          </a:ln>
                          <a:solidFill>
                            <a:schemeClr val="tx1"/>
                          </a:solidFill>
                          <a:effectLst/>
                          <a:latin typeface="Arial" charset="0"/>
                          <a:ea typeface="ＭＳ Ｐゴシック" charset="0"/>
                        </a:rPr>
                        <a:t>1 min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800" b="0" i="0" u="none" strike="noStrike" cap="none" normalizeH="0" baseline="0">
                          <a:ln>
                            <a:noFill/>
                          </a:ln>
                          <a:solidFill>
                            <a:schemeClr val="tx1"/>
                          </a:solidFill>
                          <a:effectLst/>
                          <a:latin typeface="Arial" charset="0"/>
                          <a:ea typeface="ＭＳ Ｐゴシック" charset="0"/>
                        </a:rPr>
                        <a:t>25 sec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800" b="0" i="0" u="none" strike="noStrike" cap="none" normalizeH="0" baseline="0">
                          <a:ln>
                            <a:noFill/>
                          </a:ln>
                          <a:solidFill>
                            <a:schemeClr val="tx1"/>
                          </a:solidFill>
                          <a:effectLst/>
                          <a:latin typeface="Arial" charset="0"/>
                          <a:ea typeface="ＭＳ Ｐゴシック" charset="0"/>
                        </a:rPr>
                        <a:t>1.2 sec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36638">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rgbClr val="0066FF"/>
                          </a:solidFill>
                          <a:effectLst/>
                          <a:latin typeface="Arial" charset="0"/>
                          <a:ea typeface="ＭＳ Ｐゴシック" charset="0"/>
                        </a:rPr>
                        <a:t>Edge Detection</a:t>
                      </a:r>
                      <a:r>
                        <a:rPr kumimoji="0" lang="en-US" sz="2000" b="0" i="0" u="none" strike="noStrike" cap="none" normalizeH="0" baseline="30000">
                          <a:ln>
                            <a:noFill/>
                          </a:ln>
                          <a:solidFill>
                            <a:srgbClr val="0066FF"/>
                          </a:solidFill>
                          <a:effectLst/>
                          <a:latin typeface="Arial" charset="0"/>
                          <a:ea typeface="ＭＳ Ｐゴシック" charset="0"/>
                        </a:rPr>
                        <a:t>(2)</a:t>
                      </a:r>
                      <a:endParaRPr kumimoji="0" lang="en-US" sz="2000" b="0" i="0" u="none" strike="noStrike" cap="none" normalizeH="0" baseline="0">
                        <a:ln>
                          <a:noFill/>
                        </a:ln>
                        <a:solidFill>
                          <a:srgbClr val="0066FF"/>
                        </a:solidFill>
                        <a:effectLst/>
                        <a:latin typeface="Arial" charset="0"/>
                        <a:ea typeface="ＭＳ Ｐゴシック"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800" b="0" i="0" u="none" strike="noStrike" cap="none" normalizeH="0" baseline="0">
                          <a:ln>
                            <a:noFill/>
                          </a:ln>
                          <a:solidFill>
                            <a:schemeClr val="tx1"/>
                          </a:solidFill>
                          <a:effectLst/>
                          <a:latin typeface="Arial" charset="0"/>
                          <a:ea typeface="ＭＳ Ｐゴシック" charset="0"/>
                        </a:rPr>
                        <a:t>4 min 35 sec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800" b="0" i="0" u="none" strike="noStrike" cap="none" normalizeH="0" baseline="0">
                          <a:ln>
                            <a:noFill/>
                          </a:ln>
                          <a:solidFill>
                            <a:schemeClr val="tx1"/>
                          </a:solidFill>
                          <a:effectLst/>
                          <a:latin typeface="Arial" charset="0"/>
                          <a:ea typeface="ＭＳ Ｐゴシック" charset="0"/>
                        </a:rPr>
                        <a:t>1 min 20 sec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800" b="0" i="0" u="none" strike="noStrike" cap="none" normalizeH="0" baseline="0">
                          <a:ln>
                            <a:noFill/>
                          </a:ln>
                          <a:solidFill>
                            <a:schemeClr val="tx1"/>
                          </a:solidFill>
                          <a:effectLst/>
                          <a:latin typeface="Arial" charset="0"/>
                          <a:ea typeface="ＭＳ Ｐゴシック" charset="0"/>
                        </a:rPr>
                        <a:t>36 sec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357721" name="Text Box 25"/>
          <p:cNvSpPr txBox="1">
            <a:spLocks noChangeArrowheads="1"/>
          </p:cNvSpPr>
          <p:nvPr/>
        </p:nvSpPr>
        <p:spPr bwMode="auto">
          <a:xfrm>
            <a:off x="762000" y="4876800"/>
            <a:ext cx="5408613" cy="73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en-US" sz="1200" b="1">
                <a:effectLst>
                  <a:outerShdw blurRad="38100" dist="38100" dir="2700000" algn="tl">
                    <a:srgbClr val="DDDDDD"/>
                  </a:outerShdw>
                </a:effectLst>
                <a:cs typeface="+mn-cs"/>
              </a:rPr>
              <a:t>Notes (1)  Streaming 1-K Point FFT MegaCore, 5K Clock Cycles, 5000 LE</a:t>
            </a:r>
          </a:p>
          <a:p>
            <a:pPr eaLnBrk="0" hangingPunct="0">
              <a:defRPr/>
            </a:pPr>
            <a:r>
              <a:rPr lang="en-US" sz="1200" b="1">
                <a:effectLst>
                  <a:outerShdw blurRad="38100" dist="38100" dir="2700000" algn="tl">
                    <a:srgbClr val="DDDDDD"/>
                  </a:outerShdw>
                </a:effectLst>
                <a:cs typeface="+mn-cs"/>
              </a:rPr>
              <a:t>            (2) 3x3 Prewitt Edge Detector, 960K Clock Cycles , 250 LE</a:t>
            </a:r>
            <a:endParaRPr lang="en-US" sz="1200">
              <a:effectLst>
                <a:outerShdw blurRad="38100" dist="38100" dir="2700000" algn="tl">
                  <a:srgbClr val="DDDDDD"/>
                </a:outerShdw>
              </a:effectLst>
              <a:cs typeface="+mn-cs"/>
            </a:endParaRPr>
          </a:p>
          <a:p>
            <a:pPr eaLnBrk="0" hangingPunct="0">
              <a:defRPr/>
            </a:pPr>
            <a:r>
              <a:rPr lang="en-US">
                <a:effectLst>
                  <a:outerShdw blurRad="38100" dist="38100" dir="2700000" algn="tl">
                    <a:srgbClr val="DDDDDD"/>
                  </a:outerShdw>
                </a:effectLst>
                <a:cs typeface="+mn-cs"/>
              </a:rPr>
              <a:t>		</a:t>
            </a:r>
          </a:p>
        </p:txBody>
      </p:sp>
      <p:sp>
        <p:nvSpPr>
          <p:cNvPr id="3357722" name="Text Box 26"/>
          <p:cNvSpPr txBox="1">
            <a:spLocks noChangeArrowheads="1"/>
          </p:cNvSpPr>
          <p:nvPr/>
        </p:nvSpPr>
        <p:spPr bwMode="auto">
          <a:xfrm>
            <a:off x="304800" y="5486400"/>
            <a:ext cx="8545513" cy="579438"/>
          </a:xfrm>
          <a:prstGeom prst="rect">
            <a:avLst/>
          </a:prstGeom>
          <a:noFill/>
          <a:ln>
            <a:noFill/>
          </a:ln>
          <a:effectLst/>
          <a:extLst>
            <a:ext uri="{909E8E84-426E-40dd-AFC4-6F175D3DCCD1}">
              <a14:hiddenFill xmlns:a14="http://schemas.microsoft.com/office/drawing/2010/main">
                <a:gradFill rotWithShape="1">
                  <a:gsLst>
                    <a:gs pos="0">
                      <a:schemeClr val="accent1"/>
                    </a:gs>
                    <a:gs pos="100000">
                      <a:schemeClr val="bg1"/>
                    </a:gs>
                  </a:gsLst>
                  <a:lin ang="27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50000"/>
              </a:spcBef>
              <a:defRPr/>
            </a:pPr>
            <a:r>
              <a:rPr lang="ru-RU" sz="3200" b="1" i="1" dirty="0" smtClean="0">
                <a:solidFill>
                  <a:schemeClr val="hlink"/>
                </a:solidFill>
                <a:latin typeface="+mj-lt"/>
                <a:cs typeface="Arial" charset="0"/>
              </a:rPr>
              <a:t>Ускорение от </a:t>
            </a:r>
            <a:r>
              <a:rPr lang="en-US" sz="3200" b="1" i="1" dirty="0" smtClean="0">
                <a:solidFill>
                  <a:schemeClr val="hlink"/>
                </a:solidFill>
                <a:latin typeface="Arial Black" charset="0"/>
                <a:cs typeface="Arial" charset="0"/>
              </a:rPr>
              <a:t>5x </a:t>
            </a:r>
            <a:r>
              <a:rPr lang="ru-RU" sz="3200" b="1" i="1" dirty="0" smtClean="0">
                <a:solidFill>
                  <a:schemeClr val="hlink"/>
                </a:solidFill>
                <a:latin typeface="+mj-lt"/>
                <a:cs typeface="Arial" charset="0"/>
              </a:rPr>
              <a:t>до</a:t>
            </a:r>
            <a:r>
              <a:rPr lang="en-US" sz="3200" b="1" i="1" dirty="0" smtClean="0">
                <a:solidFill>
                  <a:schemeClr val="hlink"/>
                </a:solidFill>
                <a:latin typeface="Arial Black" charset="0"/>
                <a:cs typeface="Arial" charset="0"/>
              </a:rPr>
              <a:t> </a:t>
            </a:r>
            <a:r>
              <a:rPr lang="en-US" sz="3200" b="1" i="1" dirty="0">
                <a:solidFill>
                  <a:schemeClr val="hlink"/>
                </a:solidFill>
                <a:latin typeface="Arial Black" charset="0"/>
                <a:cs typeface="Arial" charset="0"/>
              </a:rPr>
              <a:t>50x</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577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7722"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1794" name="Rectangle 2"/>
          <p:cNvSpPr>
            <a:spLocks noGrp="1" noChangeArrowheads="1"/>
          </p:cNvSpPr>
          <p:nvPr>
            <p:ph type="title"/>
          </p:nvPr>
        </p:nvSpPr>
        <p:spPr/>
        <p:txBody>
          <a:bodyPr/>
          <a:lstStyle/>
          <a:p>
            <a:pPr>
              <a:defRPr/>
            </a:pPr>
            <a:r>
              <a:rPr lang="ru-RU" dirty="0" smtClean="0">
                <a:cs typeface="+mj-cs"/>
              </a:rPr>
              <a:t>Режимы работы</a:t>
            </a:r>
            <a:endParaRPr lang="en-US" dirty="0" smtClean="0">
              <a:cs typeface="+mj-cs"/>
            </a:endParaRPr>
          </a:p>
        </p:txBody>
      </p:sp>
      <p:sp>
        <p:nvSpPr>
          <p:cNvPr id="3361795" name="Rectangle 3"/>
          <p:cNvSpPr>
            <a:spLocks noGrp="1" noChangeArrowheads="1"/>
          </p:cNvSpPr>
          <p:nvPr>
            <p:ph type="body" idx="1"/>
          </p:nvPr>
        </p:nvSpPr>
        <p:spPr/>
        <p:txBody>
          <a:bodyPr/>
          <a:lstStyle/>
          <a:p>
            <a:pPr>
              <a:defRPr/>
            </a:pPr>
            <a:r>
              <a:rPr lang="ru-RU" dirty="0" smtClean="0">
                <a:cs typeface="+mn-cs"/>
              </a:rPr>
              <a:t>Импульсный режим (</a:t>
            </a:r>
            <a:r>
              <a:rPr lang="en-US" dirty="0" smtClean="0">
                <a:cs typeface="+mn-cs"/>
              </a:rPr>
              <a:t>Burst Mode</a:t>
            </a:r>
            <a:r>
              <a:rPr lang="ru-RU" dirty="0" smtClean="0">
                <a:cs typeface="+mn-cs"/>
              </a:rPr>
              <a:t>) пакетных данных</a:t>
            </a:r>
            <a:r>
              <a:rPr lang="en-US" dirty="0" smtClean="0">
                <a:cs typeface="+mn-cs"/>
              </a:rPr>
              <a:t> </a:t>
            </a:r>
          </a:p>
          <a:p>
            <a:pPr lvl="1">
              <a:defRPr/>
            </a:pPr>
            <a:r>
              <a:rPr lang="ru-RU" dirty="0" smtClean="0"/>
              <a:t>Улучшенная скорость эмуляции</a:t>
            </a:r>
            <a:endParaRPr lang="en-US" dirty="0" smtClean="0"/>
          </a:p>
          <a:p>
            <a:pPr lvl="1">
              <a:defRPr/>
            </a:pPr>
            <a:r>
              <a:rPr lang="ru-RU" dirty="0" smtClean="0"/>
              <a:t>Пользователь задает размер импульса</a:t>
            </a:r>
            <a:endParaRPr lang="en-US" dirty="0" smtClean="0"/>
          </a:p>
          <a:p>
            <a:pPr>
              <a:defRPr/>
            </a:pPr>
            <a:r>
              <a:rPr lang="ru-RU" dirty="0" smtClean="0">
                <a:cs typeface="+mn-cs"/>
              </a:rPr>
              <a:t>Кадровый режим (</a:t>
            </a:r>
            <a:r>
              <a:rPr lang="en-US" dirty="0" smtClean="0">
                <a:cs typeface="+mn-cs"/>
              </a:rPr>
              <a:t>Frame Mode</a:t>
            </a:r>
            <a:r>
              <a:rPr lang="ru-RU" dirty="0" smtClean="0">
                <a:cs typeface="+mn-cs"/>
              </a:rPr>
              <a:t>)</a:t>
            </a:r>
            <a:endParaRPr lang="en-US" dirty="0" smtClean="0">
              <a:cs typeface="+mn-cs"/>
            </a:endParaRPr>
          </a:p>
          <a:p>
            <a:pPr lvl="1">
              <a:defRPr/>
            </a:pPr>
            <a:r>
              <a:rPr lang="ru-RU" dirty="0" smtClean="0"/>
              <a:t>Позволяет синхронизировать выходные кадры с входными</a:t>
            </a:r>
            <a:endParaRPr lang="en-US" dirty="0" smtClean="0"/>
          </a:p>
          <a:p>
            <a:pPr lvl="1">
              <a:defRPr/>
            </a:pPr>
            <a:r>
              <a:rPr lang="ru-RU" dirty="0" smtClean="0"/>
              <a:t>Полезно для проектов с понятием кадра(фрейма) данных</a:t>
            </a:r>
            <a:endParaRPr lang="en-US" dirty="0" smtClean="0"/>
          </a:p>
          <a:p>
            <a:pPr lvl="2">
              <a:defRPr/>
            </a:pPr>
            <a:r>
              <a:rPr lang="ru-RU" dirty="0" smtClean="0"/>
              <a:t>Например</a:t>
            </a:r>
            <a:r>
              <a:rPr lang="en-US" dirty="0" smtClean="0"/>
              <a:t>: FFT Core</a:t>
            </a:r>
          </a:p>
        </p:txBody>
      </p:sp>
    </p:spTree>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1"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3195906" name="Rectangle 2"/>
          <p:cNvSpPr>
            <a:spLocks noGrp="1" noChangeArrowheads="1"/>
          </p:cNvSpPr>
          <p:nvPr>
            <p:ph type="title" idx="4294967295"/>
          </p:nvPr>
        </p:nvSpPr>
        <p:spPr/>
        <p:txBody>
          <a:bodyPr/>
          <a:lstStyle/>
          <a:p>
            <a:pPr>
              <a:defRPr/>
            </a:pPr>
            <a:r>
              <a:rPr lang="ru-RU" dirty="0" smtClean="0">
                <a:cs typeface="+mj-cs"/>
              </a:rPr>
              <a:t>Маршрут проектирования </a:t>
            </a:r>
            <a:r>
              <a:rPr lang="en-US" dirty="0" smtClean="0">
                <a:cs typeface="+mj-cs"/>
              </a:rPr>
              <a:t>HIL</a:t>
            </a:r>
            <a:endParaRPr lang="en-US" dirty="0">
              <a:cs typeface="+mj-cs"/>
            </a:endParaRPr>
          </a:p>
        </p:txBody>
      </p:sp>
      <p:sp>
        <p:nvSpPr>
          <p:cNvPr id="2775043" name="Rectangle 3"/>
          <p:cNvSpPr>
            <a:spLocks noGrp="1" noChangeArrowheads="1"/>
          </p:cNvSpPr>
          <p:nvPr>
            <p:ph type="body" idx="4294967295"/>
          </p:nvPr>
        </p:nvSpPr>
        <p:spPr>
          <a:xfrm>
            <a:off x="350838" y="1187450"/>
            <a:ext cx="8331200" cy="4451350"/>
          </a:xfrm>
        </p:spPr>
        <p:txBody>
          <a:bodyPr/>
          <a:lstStyle/>
          <a:p>
            <a:pPr marL="533400" indent="-533400">
              <a:lnSpc>
                <a:spcPct val="90000"/>
              </a:lnSpc>
              <a:buFont typeface="Wingdings" charset="0"/>
              <a:buAutoNum type="arabicPeriod"/>
              <a:defRPr/>
            </a:pPr>
            <a:r>
              <a:rPr lang="ru-RU" sz="2400" dirty="0" smtClean="0">
                <a:cs typeface="+mn-cs"/>
              </a:rPr>
              <a:t>Создайте проект в </a:t>
            </a:r>
            <a:r>
              <a:rPr lang="en-US" sz="2400" dirty="0" err="1" smtClean="0">
                <a:cs typeface="+mn-cs"/>
              </a:rPr>
              <a:t>Quartus</a:t>
            </a:r>
            <a:r>
              <a:rPr lang="en-US" sz="2400" dirty="0" smtClean="0">
                <a:cs typeface="+mn-cs"/>
              </a:rPr>
              <a:t> II</a:t>
            </a:r>
            <a:r>
              <a:rPr lang="ru-RU" sz="2400" dirty="0" smtClean="0">
                <a:cs typeface="+mn-cs"/>
              </a:rPr>
              <a:t>, содержащий функцию, которую нужно совместно промоделировать в аппаратуре, и откомпилируйте его.</a:t>
            </a:r>
            <a:endParaRPr lang="en-US" sz="2400" dirty="0" smtClean="0">
              <a:cs typeface="+mn-cs"/>
            </a:endParaRPr>
          </a:p>
          <a:p>
            <a:pPr marL="533400" indent="-533400">
              <a:lnSpc>
                <a:spcPct val="90000"/>
              </a:lnSpc>
              <a:buFont typeface="Wingdings" charset="0"/>
              <a:buAutoNum type="arabicPeriod"/>
              <a:defRPr/>
            </a:pPr>
            <a:r>
              <a:rPr lang="ru-RU" sz="2400" dirty="0" smtClean="0">
                <a:cs typeface="+mn-cs"/>
              </a:rPr>
              <a:t>Добавьте блок</a:t>
            </a:r>
            <a:r>
              <a:rPr lang="en-US" sz="2400" dirty="0" smtClean="0">
                <a:cs typeface="+mn-cs"/>
              </a:rPr>
              <a:t> HIL </a:t>
            </a:r>
            <a:r>
              <a:rPr lang="ru-RU" sz="2400" dirty="0" smtClean="0">
                <a:cs typeface="+mn-cs"/>
              </a:rPr>
              <a:t>в модель </a:t>
            </a:r>
            <a:r>
              <a:rPr lang="en-US" sz="2400" dirty="0" smtClean="0">
                <a:cs typeface="+mn-cs"/>
              </a:rPr>
              <a:t>Simulink </a:t>
            </a:r>
            <a:r>
              <a:rPr lang="ru-RU" sz="2400" dirty="0" smtClean="0">
                <a:cs typeface="+mn-cs"/>
              </a:rPr>
              <a:t>и импортируйте откомпилированный проект</a:t>
            </a:r>
            <a:r>
              <a:rPr lang="en-US" sz="2400" dirty="0" smtClean="0">
                <a:cs typeface="+mn-cs"/>
              </a:rPr>
              <a:t> </a:t>
            </a:r>
            <a:r>
              <a:rPr lang="en-US" sz="2400" dirty="0" err="1" smtClean="0">
                <a:cs typeface="+mn-cs"/>
              </a:rPr>
              <a:t>Quartus</a:t>
            </a:r>
            <a:r>
              <a:rPr lang="en-US" sz="2400" dirty="0" smtClean="0">
                <a:cs typeface="+mn-cs"/>
              </a:rPr>
              <a:t> II </a:t>
            </a:r>
            <a:r>
              <a:rPr lang="ru-RU" sz="2400" dirty="0" smtClean="0">
                <a:cs typeface="+mn-cs"/>
              </a:rPr>
              <a:t>в блок</a:t>
            </a:r>
            <a:r>
              <a:rPr lang="en-US" sz="2400" dirty="0" smtClean="0">
                <a:cs typeface="+mn-cs"/>
              </a:rPr>
              <a:t> HIL.</a:t>
            </a:r>
          </a:p>
          <a:p>
            <a:pPr marL="533400" indent="-533400">
              <a:lnSpc>
                <a:spcPct val="90000"/>
              </a:lnSpc>
              <a:buFont typeface="Wingdings" charset="0"/>
              <a:buAutoNum type="arabicPeriod"/>
              <a:defRPr/>
            </a:pPr>
            <a:r>
              <a:rPr lang="ru-RU" sz="2400" dirty="0" smtClean="0">
                <a:cs typeface="+mn-cs"/>
              </a:rPr>
              <a:t>Задайте параметры блока </a:t>
            </a:r>
            <a:r>
              <a:rPr lang="en-US" sz="2400" dirty="0" smtClean="0">
                <a:cs typeface="+mn-cs"/>
              </a:rPr>
              <a:t>HIL</a:t>
            </a:r>
          </a:p>
          <a:p>
            <a:pPr marL="533400" indent="-533400">
              <a:lnSpc>
                <a:spcPct val="90000"/>
              </a:lnSpc>
              <a:buFont typeface="Wingdings" charset="0"/>
              <a:buAutoNum type="arabicPeriod"/>
              <a:defRPr/>
            </a:pPr>
            <a:r>
              <a:rPr lang="ru-RU" sz="2400" dirty="0" smtClean="0">
                <a:cs typeface="+mn-cs"/>
              </a:rPr>
              <a:t>Откомпилируйте блок </a:t>
            </a:r>
            <a:r>
              <a:rPr lang="en-US" sz="2400" dirty="0" smtClean="0">
                <a:cs typeface="+mn-cs"/>
              </a:rPr>
              <a:t>HIL</a:t>
            </a:r>
          </a:p>
          <a:p>
            <a:pPr marL="533400" indent="-533400">
              <a:lnSpc>
                <a:spcPct val="90000"/>
              </a:lnSpc>
              <a:buFont typeface="Wingdings" charset="0"/>
              <a:buAutoNum type="arabicPeriod"/>
              <a:defRPr/>
            </a:pPr>
            <a:r>
              <a:rPr lang="ru-RU" sz="2400" dirty="0" smtClean="0">
                <a:cs typeface="+mn-cs"/>
              </a:rPr>
              <a:t>Запрограммируйте целевую </a:t>
            </a:r>
            <a:r>
              <a:rPr lang="en-US" sz="2400" dirty="0" smtClean="0">
                <a:cs typeface="+mn-cs"/>
              </a:rPr>
              <a:t>FPGA</a:t>
            </a:r>
          </a:p>
          <a:p>
            <a:pPr marL="533400" indent="-533400">
              <a:lnSpc>
                <a:spcPct val="90000"/>
              </a:lnSpc>
              <a:buFont typeface="Wingdings" charset="0"/>
              <a:buAutoNum type="arabicPeriod"/>
              <a:defRPr/>
            </a:pPr>
            <a:r>
              <a:rPr lang="ru-RU" sz="2400" dirty="0" smtClean="0">
                <a:cs typeface="+mn-cs"/>
              </a:rPr>
              <a:t>Моделируйте комбинированную программно-аппаратную систему в</a:t>
            </a:r>
            <a:r>
              <a:rPr lang="en-US" sz="2400" dirty="0" smtClean="0">
                <a:cs typeface="+mn-cs"/>
              </a:rPr>
              <a:t> Simulink</a:t>
            </a:r>
          </a:p>
          <a:p>
            <a:pPr marL="838200" lvl="1" indent="-381000">
              <a:lnSpc>
                <a:spcPct val="90000"/>
              </a:lnSpc>
              <a:defRPr/>
            </a:pPr>
            <a:r>
              <a:rPr lang="ru-RU" sz="1800" dirty="0" smtClean="0"/>
              <a:t>При использовании блока </a:t>
            </a:r>
            <a:r>
              <a:rPr lang="en-US" sz="1800" dirty="0" smtClean="0"/>
              <a:t>HIL </a:t>
            </a:r>
            <a:r>
              <a:rPr lang="ru-RU" sz="1800" dirty="0" smtClean="0"/>
              <a:t>нужно установить следующие параметры моделирования в </a:t>
            </a:r>
            <a:r>
              <a:rPr lang="en-US" sz="1800" dirty="0" smtClean="0"/>
              <a:t>Simulink:</a:t>
            </a:r>
          </a:p>
          <a:p>
            <a:pPr marL="1257300" lvl="2" indent="-342900">
              <a:lnSpc>
                <a:spcPct val="90000"/>
              </a:lnSpc>
              <a:defRPr/>
            </a:pPr>
            <a:r>
              <a:rPr lang="en-US" sz="1200" b="1" dirty="0" smtClean="0"/>
              <a:t>Solver option</a:t>
            </a:r>
            <a:r>
              <a:rPr lang="en-US" sz="1200" dirty="0" smtClean="0"/>
              <a:t>: Fixed-step</a:t>
            </a:r>
          </a:p>
          <a:p>
            <a:pPr marL="1257300" lvl="2" indent="-342900">
              <a:lnSpc>
                <a:spcPct val="90000"/>
              </a:lnSpc>
              <a:defRPr/>
            </a:pPr>
            <a:r>
              <a:rPr lang="en-US" sz="1200" b="1" dirty="0" smtClean="0"/>
              <a:t>Mode</a:t>
            </a:r>
            <a:r>
              <a:rPr lang="en-US" sz="1200" dirty="0" smtClean="0"/>
              <a:t>: Single-tasking</a:t>
            </a:r>
          </a:p>
          <a:p>
            <a:pPr marL="533400" indent="-533400">
              <a:lnSpc>
                <a:spcPct val="90000"/>
              </a:lnSpc>
              <a:buFont typeface="Wingdings" charset="0"/>
              <a:buAutoNum type="arabicPeriod"/>
              <a:defRPr/>
            </a:pPr>
            <a:endParaRPr lang="en-US" sz="2400" dirty="0" smtClean="0">
              <a:cs typeface="+mn-cs"/>
            </a:endParaRPr>
          </a:p>
        </p:txBody>
      </p:sp>
    </p:spTree>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29"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3197954" name="Rectangle 2"/>
          <p:cNvSpPr>
            <a:spLocks noGrp="1" noChangeArrowheads="1"/>
          </p:cNvSpPr>
          <p:nvPr>
            <p:ph type="title" idx="4294967295"/>
          </p:nvPr>
        </p:nvSpPr>
        <p:spPr>
          <a:xfrm>
            <a:off x="350838" y="152400"/>
            <a:ext cx="8331200" cy="914400"/>
          </a:xfrm>
        </p:spPr>
        <p:txBody>
          <a:bodyPr/>
          <a:lstStyle/>
          <a:p>
            <a:pPr>
              <a:defRPr/>
            </a:pPr>
            <a:r>
              <a:rPr lang="ru-RU" dirty="0" smtClean="0">
                <a:cs typeface="+mj-cs"/>
              </a:rPr>
              <a:t>Пример маршрута проектирования </a:t>
            </a:r>
            <a:r>
              <a:rPr lang="en-US" dirty="0" smtClean="0">
                <a:cs typeface="+mj-cs"/>
              </a:rPr>
              <a:t>HIL</a:t>
            </a:r>
            <a:endParaRPr lang="en-US" dirty="0">
              <a:cs typeface="+mj-cs"/>
            </a:endParaRPr>
          </a:p>
        </p:txBody>
      </p:sp>
      <p:pic>
        <p:nvPicPr>
          <p:cNvPr id="2529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733800"/>
            <a:ext cx="840105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2777092" name="Rectangle 4"/>
          <p:cNvSpPr>
            <a:spLocks noGrp="1" noChangeArrowheads="1"/>
          </p:cNvSpPr>
          <p:nvPr>
            <p:ph type="body" idx="4294967295"/>
          </p:nvPr>
        </p:nvSpPr>
        <p:spPr>
          <a:xfrm>
            <a:off x="76200" y="990600"/>
            <a:ext cx="9067800" cy="2743200"/>
          </a:xfrm>
        </p:spPr>
        <p:txBody>
          <a:bodyPr/>
          <a:lstStyle/>
          <a:p>
            <a:pPr marL="533400" indent="-533400">
              <a:buFont typeface="Wingdings" charset="0"/>
              <a:buAutoNum type="arabicPeriod"/>
              <a:defRPr/>
            </a:pPr>
            <a:r>
              <a:rPr lang="ru-RU" sz="2000" dirty="0" smtClean="0">
                <a:cs typeface="+mn-cs"/>
              </a:rPr>
              <a:t>Разработаны </a:t>
            </a:r>
            <a:r>
              <a:rPr lang="ru-RU" sz="2000" dirty="0" smtClean="0">
                <a:cs typeface="+mn-cs"/>
              </a:rPr>
              <a:t>«внутренности» блока</a:t>
            </a:r>
            <a:r>
              <a:rPr lang="en-US" sz="2000" dirty="0" smtClean="0">
                <a:cs typeface="+mn-cs"/>
              </a:rPr>
              <a:t> </a:t>
            </a:r>
            <a:r>
              <a:rPr lang="en-US" sz="2000" dirty="0" err="1" smtClean="0">
                <a:cs typeface="+mn-cs"/>
              </a:rPr>
              <a:t>FreqSweep</a:t>
            </a:r>
            <a:r>
              <a:rPr lang="en-US" sz="2000" dirty="0" smtClean="0">
                <a:cs typeface="+mn-cs"/>
              </a:rPr>
              <a:t> </a:t>
            </a:r>
          </a:p>
          <a:p>
            <a:pPr marL="533400" indent="-533400">
              <a:buFont typeface="Wingdings" charset="0"/>
              <a:buAutoNum type="arabicPeriod"/>
              <a:defRPr/>
            </a:pPr>
            <a:r>
              <a:rPr lang="ru-RU" sz="2000" dirty="0" smtClean="0">
                <a:cs typeface="+mn-cs"/>
              </a:rPr>
              <a:t>Создана </a:t>
            </a:r>
            <a:r>
              <a:rPr lang="ru-RU" sz="2000" dirty="0" smtClean="0">
                <a:cs typeface="+mn-cs"/>
              </a:rPr>
              <a:t>модель</a:t>
            </a:r>
            <a:r>
              <a:rPr lang="en-US" sz="2000" dirty="0" smtClean="0">
                <a:cs typeface="+mn-cs"/>
              </a:rPr>
              <a:t> Simulink </a:t>
            </a:r>
            <a:r>
              <a:rPr lang="ru-RU" sz="2000" dirty="0" smtClean="0">
                <a:cs typeface="+mn-cs"/>
              </a:rPr>
              <a:t>представляющую </a:t>
            </a:r>
            <a:r>
              <a:rPr lang="ru-RU" sz="2000" dirty="0" smtClean="0">
                <a:cs typeface="+mn-cs"/>
              </a:rPr>
              <a:t>систему </a:t>
            </a:r>
            <a:r>
              <a:rPr lang="en-US" sz="1600" dirty="0" smtClean="0">
                <a:solidFill>
                  <a:schemeClr val="folHlink"/>
                </a:solidFill>
                <a:cs typeface="+mn-cs"/>
              </a:rPr>
              <a:t>(</a:t>
            </a:r>
            <a:r>
              <a:rPr lang="ru-RU" sz="1600" dirty="0" smtClean="0">
                <a:solidFill>
                  <a:schemeClr val="folHlink"/>
                </a:solidFill>
                <a:cs typeface="+mn-cs"/>
              </a:rPr>
              <a:t>указана ниже</a:t>
            </a:r>
            <a:r>
              <a:rPr lang="en-US" sz="1600" dirty="0" smtClean="0">
                <a:solidFill>
                  <a:schemeClr val="folHlink"/>
                </a:solidFill>
                <a:cs typeface="+mn-cs"/>
              </a:rPr>
              <a:t>)</a:t>
            </a:r>
          </a:p>
          <a:p>
            <a:pPr marL="533400" indent="-533400">
              <a:buFont typeface="Wingdings" charset="0"/>
              <a:buAutoNum type="arabicPeriod"/>
              <a:defRPr/>
            </a:pPr>
            <a:r>
              <a:rPr lang="ru-RU" sz="2000" dirty="0" smtClean="0">
                <a:cs typeface="+mn-cs"/>
              </a:rPr>
              <a:t>Добавлен </a:t>
            </a:r>
            <a:r>
              <a:rPr lang="ru-RU" sz="2000" dirty="0" smtClean="0">
                <a:cs typeface="+mn-cs"/>
              </a:rPr>
              <a:t>и </a:t>
            </a:r>
            <a:r>
              <a:rPr lang="ru-RU" sz="2000" dirty="0" smtClean="0">
                <a:cs typeface="+mn-cs"/>
              </a:rPr>
              <a:t>настроен </a:t>
            </a:r>
            <a:r>
              <a:rPr lang="ru-RU" sz="2000" dirty="0" smtClean="0">
                <a:cs typeface="+mn-cs"/>
              </a:rPr>
              <a:t>блок </a:t>
            </a:r>
            <a:r>
              <a:rPr lang="en-US" sz="2000" dirty="0" smtClean="0">
                <a:cs typeface="+mn-cs"/>
              </a:rPr>
              <a:t>HIL  </a:t>
            </a:r>
            <a:r>
              <a:rPr lang="en-US" sz="1800" dirty="0" smtClean="0">
                <a:solidFill>
                  <a:schemeClr val="folHlink"/>
                </a:solidFill>
                <a:cs typeface="+mn-cs"/>
              </a:rPr>
              <a:t>(</a:t>
            </a:r>
            <a:r>
              <a:rPr lang="ru-RU" sz="1600" dirty="0" smtClean="0">
                <a:solidFill>
                  <a:schemeClr val="folHlink"/>
                </a:solidFill>
                <a:cs typeface="+mn-cs"/>
              </a:rPr>
              <a:t>следующие два слайда</a:t>
            </a:r>
            <a:r>
              <a:rPr lang="en-US" sz="1600" dirty="0" smtClean="0">
                <a:solidFill>
                  <a:schemeClr val="folHlink"/>
                </a:solidFill>
                <a:cs typeface="+mn-cs"/>
              </a:rPr>
              <a:t>)</a:t>
            </a:r>
            <a:endParaRPr lang="en-US" sz="2000" dirty="0" smtClean="0">
              <a:solidFill>
                <a:schemeClr val="folHlink"/>
              </a:solidFill>
              <a:cs typeface="+mn-cs"/>
            </a:endParaRPr>
          </a:p>
          <a:p>
            <a:pPr marL="533400" indent="-533400">
              <a:buFont typeface="Wingdings" charset="0"/>
              <a:buAutoNum type="arabicPeriod"/>
              <a:defRPr/>
            </a:pPr>
            <a:r>
              <a:rPr lang="ru-RU" sz="2000" dirty="0" smtClean="0">
                <a:cs typeface="+mn-cs"/>
              </a:rPr>
              <a:t>Откомпилирован </a:t>
            </a:r>
            <a:r>
              <a:rPr lang="ru-RU" sz="2000" dirty="0" smtClean="0">
                <a:cs typeface="+mn-cs"/>
              </a:rPr>
              <a:t>блок</a:t>
            </a:r>
            <a:r>
              <a:rPr lang="en-US" sz="2000" dirty="0" smtClean="0">
                <a:cs typeface="+mn-cs"/>
              </a:rPr>
              <a:t> HIL </a:t>
            </a:r>
            <a:r>
              <a:rPr lang="ru-RU" sz="2000" dirty="0" smtClean="0">
                <a:cs typeface="+mn-cs"/>
              </a:rPr>
              <a:t>и </a:t>
            </a:r>
            <a:r>
              <a:rPr lang="ru-RU" sz="2000" dirty="0" smtClean="0">
                <a:cs typeface="+mn-cs"/>
              </a:rPr>
              <a:t>запрограммирована целевая микросхема</a:t>
            </a:r>
            <a:endParaRPr lang="en-US" sz="2000" dirty="0" smtClean="0">
              <a:cs typeface="+mn-cs"/>
            </a:endParaRPr>
          </a:p>
          <a:p>
            <a:pPr marL="533400" indent="-533400">
              <a:buFont typeface="Wingdings" charset="0"/>
              <a:buAutoNum type="arabicPeriod"/>
              <a:defRPr/>
            </a:pPr>
            <a:r>
              <a:rPr lang="ru-RU" sz="2000" dirty="0" smtClean="0">
                <a:cs typeface="+mn-cs"/>
              </a:rPr>
              <a:t>Промоделировано </a:t>
            </a:r>
            <a:r>
              <a:rPr lang="ru-RU" sz="2000" dirty="0" smtClean="0">
                <a:cs typeface="+mn-cs"/>
              </a:rPr>
              <a:t>в </a:t>
            </a:r>
            <a:r>
              <a:rPr lang="en-US" sz="2000" dirty="0" smtClean="0">
                <a:cs typeface="+mn-cs"/>
              </a:rPr>
              <a:t>Simulink </a:t>
            </a:r>
          </a:p>
          <a:p>
            <a:pPr marL="533400" indent="-533400">
              <a:buFont typeface="Wingdings" charset="0"/>
              <a:buAutoNum type="arabicPeriod"/>
              <a:defRPr/>
            </a:pPr>
            <a:r>
              <a:rPr lang="ru-RU" sz="2000" dirty="0" smtClean="0">
                <a:cs typeface="+mn-cs"/>
              </a:rPr>
              <a:t>Результаты </a:t>
            </a:r>
            <a:r>
              <a:rPr lang="ru-RU" sz="2000" smtClean="0">
                <a:cs typeface="+mn-cs"/>
              </a:rPr>
              <a:t>моделирования </a:t>
            </a:r>
            <a:r>
              <a:rPr lang="ru-RU" sz="2000" smtClean="0">
                <a:cs typeface="+mn-cs"/>
              </a:rPr>
              <a:t>изучаются в</a:t>
            </a:r>
            <a:r>
              <a:rPr lang="en-US" sz="2000" dirty="0" smtClean="0">
                <a:cs typeface="+mn-cs"/>
              </a:rPr>
              <a:t> </a:t>
            </a:r>
            <a:r>
              <a:rPr lang="en-US" sz="2000" dirty="0" smtClean="0">
                <a:cs typeface="+mn-cs"/>
              </a:rPr>
              <a:t>Simulink</a:t>
            </a:r>
          </a:p>
          <a:p>
            <a:pPr marL="533400" indent="-533400">
              <a:buFont typeface="Wingdings" charset="0"/>
              <a:buNone/>
              <a:defRPr/>
            </a:pPr>
            <a:endParaRPr lang="en-US" sz="1800" dirty="0" smtClean="0">
              <a:cs typeface="+mn-cs"/>
            </a:endParaRPr>
          </a:p>
        </p:txBody>
      </p:sp>
    </p:spTree>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3200002" name="Rectangle 2"/>
          <p:cNvSpPr>
            <a:spLocks noGrp="1" noChangeArrowheads="1"/>
          </p:cNvSpPr>
          <p:nvPr>
            <p:ph type="title" idx="4294967295"/>
          </p:nvPr>
        </p:nvSpPr>
        <p:spPr>
          <a:xfrm>
            <a:off x="350838" y="228600"/>
            <a:ext cx="8331200" cy="914400"/>
          </a:xfrm>
        </p:spPr>
        <p:txBody>
          <a:bodyPr/>
          <a:lstStyle/>
          <a:p>
            <a:pPr>
              <a:defRPr/>
            </a:pPr>
            <a:r>
              <a:rPr lang="ru-RU" dirty="0" smtClean="0">
                <a:cs typeface="+mj-cs"/>
              </a:rPr>
              <a:t>Конфигурация блока </a:t>
            </a:r>
            <a:r>
              <a:rPr lang="en-US" dirty="0" smtClean="0">
                <a:cs typeface="+mj-cs"/>
              </a:rPr>
              <a:t>HIL</a:t>
            </a:r>
            <a:endParaRPr lang="en-US" dirty="0">
              <a:cs typeface="+mj-cs"/>
            </a:endParaRPr>
          </a:p>
        </p:txBody>
      </p:sp>
      <p:pic>
        <p:nvPicPr>
          <p:cNvPr id="2549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990600"/>
            <a:ext cx="6629400" cy="477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5"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3202050" name="Rectangle 2"/>
          <p:cNvSpPr>
            <a:spLocks noGrp="1" noChangeArrowheads="1"/>
          </p:cNvSpPr>
          <p:nvPr>
            <p:ph type="title" idx="4294967295"/>
          </p:nvPr>
        </p:nvSpPr>
        <p:spPr>
          <a:xfrm>
            <a:off x="350838" y="228600"/>
            <a:ext cx="8331200" cy="914400"/>
          </a:xfrm>
        </p:spPr>
        <p:txBody>
          <a:bodyPr/>
          <a:lstStyle/>
          <a:p>
            <a:pPr>
              <a:defRPr/>
            </a:pPr>
            <a:r>
              <a:rPr lang="ru-RU" dirty="0" smtClean="0">
                <a:cs typeface="+mj-cs"/>
              </a:rPr>
              <a:t>Конфигурация блока </a:t>
            </a:r>
            <a:r>
              <a:rPr lang="en-US" dirty="0" smtClean="0">
                <a:cs typeface="+mj-cs"/>
              </a:rPr>
              <a:t>HIL</a:t>
            </a:r>
            <a:endParaRPr lang="en-US" dirty="0">
              <a:cs typeface="+mj-cs"/>
            </a:endParaRPr>
          </a:p>
        </p:txBody>
      </p:sp>
      <p:pic>
        <p:nvPicPr>
          <p:cNvPr id="257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066800"/>
            <a:ext cx="5715000" cy="466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Number Placeholder 4"/>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pic>
        <p:nvPicPr>
          <p:cNvPr id="2969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990600"/>
            <a:ext cx="8582025" cy="474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2619394" name="Rectangle 2"/>
          <p:cNvSpPr>
            <a:spLocks noGrp="1" noChangeArrowheads="1"/>
          </p:cNvSpPr>
          <p:nvPr>
            <p:ph type="title" idx="4294967295"/>
          </p:nvPr>
        </p:nvSpPr>
        <p:spPr/>
        <p:txBody>
          <a:bodyPr/>
          <a:lstStyle/>
          <a:p>
            <a:pPr>
              <a:defRPr/>
            </a:pPr>
            <a:r>
              <a:rPr lang="ru-RU" sz="2800" dirty="0" smtClean="0">
                <a:cs typeface="+mj-cs"/>
              </a:rPr>
              <a:t>Набор примеров базовых блоков </a:t>
            </a:r>
            <a:r>
              <a:rPr lang="en-US" sz="2800" dirty="0" smtClean="0">
                <a:cs typeface="+mj-cs"/>
              </a:rPr>
              <a:t>DSP Builder</a:t>
            </a:r>
            <a:endParaRPr lang="en-US" sz="2800" dirty="0">
              <a:cs typeface="+mj-cs"/>
            </a:endParaRPr>
          </a:p>
        </p:txBody>
      </p:sp>
      <p:sp>
        <p:nvSpPr>
          <p:cNvPr id="29700" name="Rectangle 5"/>
          <p:cNvSpPr>
            <a:spLocks noChangeArrowheads="1"/>
          </p:cNvSpPr>
          <p:nvPr/>
        </p:nvSpPr>
        <p:spPr bwMode="auto">
          <a:xfrm>
            <a:off x="304800" y="2438400"/>
            <a:ext cx="1600200" cy="457200"/>
          </a:xfrm>
          <a:prstGeom prst="rect">
            <a:avLst/>
          </a:prstGeom>
          <a:noFill/>
          <a:ln w="25400">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Tree>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3" name="Rectangle 2"/>
          <p:cNvSpPr>
            <a:spLocks noGrp="1" noChangeArrowheads="1"/>
          </p:cNvSpPr>
          <p:nvPr>
            <p:ph type="subTitle" idx="1"/>
          </p:nvPr>
        </p:nvSpPr>
        <p:spPr>
          <a:xfrm>
            <a:off x="381000" y="3505200"/>
            <a:ext cx="8382000" cy="2362200"/>
          </a:xfrm>
        </p:spPr>
        <p:txBody>
          <a:bodyPr/>
          <a:lstStyle/>
          <a:p>
            <a:pPr>
              <a:buFont typeface="Wingdings" charset="0"/>
              <a:buNone/>
            </a:pPr>
            <a:r>
              <a:rPr lang="ru-RU" sz="2000" dirty="0" smtClean="0">
                <a:ea typeface="ＭＳ Ｐゴシック" charset="0"/>
              </a:rPr>
              <a:t>Моделирование и отладка системного уровня в</a:t>
            </a:r>
          </a:p>
          <a:p>
            <a:pPr>
              <a:buFont typeface="Wingdings" charset="0"/>
              <a:buNone/>
            </a:pPr>
            <a:r>
              <a:rPr lang="en-US" sz="2000" dirty="0" smtClean="0">
                <a:ea typeface="ＭＳ Ｐゴシック" charset="0"/>
              </a:rPr>
              <a:t>DSP </a:t>
            </a:r>
            <a:r>
              <a:rPr lang="en-US" sz="2000" dirty="0">
                <a:ea typeface="ＭＳ Ｐゴシック" charset="0"/>
              </a:rPr>
              <a:t>Builder</a:t>
            </a:r>
            <a:br>
              <a:rPr lang="en-US" sz="2000" dirty="0">
                <a:ea typeface="ＭＳ Ｐゴシック" charset="0"/>
              </a:rPr>
            </a:br>
            <a:r>
              <a:rPr lang="en-US" sz="2000" dirty="0">
                <a:ea typeface="ＭＳ Ｐゴシック" charset="0"/>
              </a:rPr>
              <a:t/>
            </a:r>
            <a:br>
              <a:rPr lang="en-US" sz="2000" dirty="0">
                <a:ea typeface="ＭＳ Ｐゴシック" charset="0"/>
              </a:rPr>
            </a:br>
            <a:r>
              <a:rPr lang="en-US" sz="1800" i="0" dirty="0">
                <a:ea typeface="ＭＳ Ｐゴシック" charset="0"/>
              </a:rPr>
              <a:t>1- </a:t>
            </a:r>
            <a:r>
              <a:rPr lang="ru-RU" sz="1800" b="1" i="0" u="sng" dirty="0" smtClean="0">
                <a:solidFill>
                  <a:schemeClr val="folHlink"/>
                </a:solidFill>
                <a:ea typeface="ＭＳ Ｐゴシック" charset="0"/>
              </a:rPr>
              <a:t>Разработка алгоритмов</a:t>
            </a:r>
            <a:r>
              <a:rPr lang="en-US" sz="1800" i="0" dirty="0">
                <a:ea typeface="ＭＳ Ｐゴシック" charset="0"/>
              </a:rPr>
              <a:t/>
            </a:r>
            <a:br>
              <a:rPr lang="en-US" sz="1800" i="0" dirty="0">
                <a:ea typeface="ＭＳ Ｐゴシック" charset="0"/>
              </a:rPr>
            </a:br>
            <a:r>
              <a:rPr lang="en-US" sz="1800" i="0" dirty="0">
                <a:ea typeface="ＭＳ Ｐゴシック" charset="0"/>
              </a:rPr>
              <a:t>2- Simulink – </a:t>
            </a:r>
            <a:r>
              <a:rPr lang="en-US" sz="1800" i="0" dirty="0" err="1">
                <a:ea typeface="ＭＳ Ｐゴシック" charset="0"/>
              </a:rPr>
              <a:t>Matlab</a:t>
            </a:r>
            <a:r>
              <a:rPr lang="en-US" sz="1800" i="0" dirty="0">
                <a:ea typeface="ＭＳ Ｐゴシック" charset="0"/>
              </a:rPr>
              <a:t> Co-simulation</a:t>
            </a:r>
          </a:p>
        </p:txBody>
      </p:sp>
      <p:sp>
        <p:nvSpPr>
          <p:cNvPr id="3148803" name="Rectangle 3"/>
          <p:cNvSpPr>
            <a:spLocks noGrp="1" noChangeArrowheads="1"/>
          </p:cNvSpPr>
          <p:nvPr>
            <p:ph type="ctrTitle"/>
          </p:nvPr>
        </p:nvSpPr>
        <p:spPr>
          <a:xfrm>
            <a:off x="381000" y="2895600"/>
            <a:ext cx="8610600" cy="762000"/>
          </a:xfrm>
          <a:effectLst>
            <a:outerShdw blurRad="63500" dist="17961" dir="2700000" algn="ctr" rotWithShape="0">
              <a:srgbClr val="DDDDDD"/>
            </a:outerShdw>
          </a:effectLst>
        </p:spPr>
        <p:txBody>
          <a:bodyPr/>
          <a:lstStyle/>
          <a:p>
            <a:pPr>
              <a:defRPr/>
            </a:pPr>
            <a:r>
              <a:rPr lang="en-US" sz="2400">
                <a:cs typeface="+mj-cs"/>
              </a:rPr>
              <a:t>Designing with DSP Builder</a:t>
            </a:r>
          </a:p>
        </p:txBody>
      </p:sp>
    </p:spTree>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1" name="Slide Number Placeholder 1"/>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261122" name="Rectangle 2"/>
          <p:cNvSpPr>
            <a:spLocks noChangeArrowheads="1"/>
          </p:cNvSpPr>
          <p:nvPr/>
        </p:nvSpPr>
        <p:spPr bwMode="auto">
          <a:xfrm>
            <a:off x="1003300" y="1401763"/>
            <a:ext cx="7172325" cy="3906837"/>
          </a:xfrm>
          <a:prstGeom prst="rect">
            <a:avLst/>
          </a:prstGeom>
          <a:gradFill rotWithShape="1">
            <a:gsLst>
              <a:gs pos="0">
                <a:srgbClr val="99CCFF"/>
              </a:gs>
              <a:gs pos="100000">
                <a:srgbClr val="000066"/>
              </a:gs>
            </a:gsLst>
            <a:lin ang="0" scaled="1"/>
          </a:gradFill>
          <a:ln w="9525">
            <a:solidFill>
              <a:schemeClr val="tx1"/>
            </a:solidFill>
            <a:miter lim="800000"/>
            <a:headEnd/>
            <a:tailEnd/>
          </a:ln>
        </p:spPr>
        <p:txBody>
          <a:bodyPr wrap="none" anchor="ctr"/>
          <a:lstStyle/>
          <a:p>
            <a:pPr eaLnBrk="0" hangingPunct="0"/>
            <a:r>
              <a:rPr lang="en-US" b="1">
                <a:solidFill>
                  <a:schemeClr val="bg1"/>
                </a:solidFill>
              </a:rPr>
              <a:t>			Overall System</a:t>
            </a:r>
          </a:p>
          <a:p>
            <a:pPr eaLnBrk="0" hangingPunct="0"/>
            <a:endParaRPr lang="en-US" sz="1400" b="1">
              <a:solidFill>
                <a:schemeClr val="bg1"/>
              </a:solidFill>
            </a:endParaRPr>
          </a:p>
          <a:p>
            <a:pPr eaLnBrk="0" hangingPunct="0"/>
            <a:endParaRPr lang="en-US" sz="1400" b="1">
              <a:solidFill>
                <a:schemeClr val="bg1"/>
              </a:solidFill>
            </a:endParaRPr>
          </a:p>
          <a:p>
            <a:pPr eaLnBrk="0" hangingPunct="0"/>
            <a:endParaRPr lang="en-US" b="1">
              <a:solidFill>
                <a:schemeClr val="bg1"/>
              </a:solidFill>
            </a:endParaRPr>
          </a:p>
          <a:p>
            <a:pPr eaLnBrk="0" hangingPunct="0"/>
            <a:endParaRPr lang="en-US" b="1">
              <a:solidFill>
                <a:schemeClr val="bg1"/>
              </a:solidFill>
            </a:endParaRPr>
          </a:p>
          <a:p>
            <a:pPr eaLnBrk="0" hangingPunct="0"/>
            <a:endParaRPr lang="en-US" b="1">
              <a:solidFill>
                <a:schemeClr val="bg1"/>
              </a:solidFill>
            </a:endParaRPr>
          </a:p>
          <a:p>
            <a:pPr eaLnBrk="0" hangingPunct="0"/>
            <a:endParaRPr lang="en-US" b="1">
              <a:solidFill>
                <a:schemeClr val="bg1"/>
              </a:solidFill>
            </a:endParaRPr>
          </a:p>
          <a:p>
            <a:pPr eaLnBrk="0" hangingPunct="0"/>
            <a:endParaRPr lang="en-US" b="1">
              <a:solidFill>
                <a:schemeClr val="bg1"/>
              </a:solidFill>
            </a:endParaRPr>
          </a:p>
          <a:p>
            <a:pPr eaLnBrk="0" hangingPunct="0"/>
            <a:endParaRPr lang="en-US" b="1">
              <a:solidFill>
                <a:schemeClr val="bg1"/>
              </a:solidFill>
            </a:endParaRPr>
          </a:p>
          <a:p>
            <a:pPr eaLnBrk="0" hangingPunct="0"/>
            <a:endParaRPr lang="en-US" b="1">
              <a:solidFill>
                <a:schemeClr val="bg1"/>
              </a:solidFill>
            </a:endParaRPr>
          </a:p>
          <a:p>
            <a:pPr eaLnBrk="0" hangingPunct="0"/>
            <a:endParaRPr lang="en-US" b="1">
              <a:solidFill>
                <a:schemeClr val="bg1"/>
              </a:solidFill>
            </a:endParaRPr>
          </a:p>
          <a:p>
            <a:pPr eaLnBrk="0" hangingPunct="0"/>
            <a:endParaRPr lang="en-US" b="1">
              <a:solidFill>
                <a:schemeClr val="bg1"/>
              </a:solidFill>
            </a:endParaRPr>
          </a:p>
          <a:p>
            <a:pPr eaLnBrk="0" hangingPunct="0"/>
            <a:endParaRPr lang="en-US" b="1">
              <a:solidFill>
                <a:schemeClr val="bg1"/>
              </a:solidFill>
            </a:endParaRPr>
          </a:p>
          <a:p>
            <a:pPr eaLnBrk="0" hangingPunct="0"/>
            <a:r>
              <a:rPr lang="en-US" sz="1400" b="1"/>
              <a:t>System </a:t>
            </a:r>
            <a:r>
              <a:rPr lang="en-US" sz="1400" b="1">
                <a:solidFill>
                  <a:schemeClr val="bg1"/>
                </a:solidFill>
              </a:rPr>
              <a:t>						             Hardware </a:t>
            </a:r>
          </a:p>
          <a:p>
            <a:pPr eaLnBrk="0" hangingPunct="0"/>
            <a:r>
              <a:rPr lang="en-US" sz="1400" b="1"/>
              <a:t>Engineer</a:t>
            </a:r>
            <a:r>
              <a:rPr lang="en-US" sz="1400" b="1">
                <a:solidFill>
                  <a:schemeClr val="bg1"/>
                </a:solidFill>
              </a:rPr>
              <a:t>			                      		             Engineer</a:t>
            </a:r>
          </a:p>
        </p:txBody>
      </p:sp>
      <p:sp>
        <p:nvSpPr>
          <p:cNvPr id="3150851" name="Rectangle 3"/>
          <p:cNvSpPr>
            <a:spLocks noChangeArrowheads="1"/>
          </p:cNvSpPr>
          <p:nvPr/>
        </p:nvSpPr>
        <p:spPr bwMode="auto">
          <a:xfrm>
            <a:off x="350838" y="273050"/>
            <a:ext cx="8331200" cy="914400"/>
          </a:xfrm>
          <a:prstGeom prst="rect">
            <a:avLst/>
          </a:prstGeom>
          <a:noFill/>
          <a:ln w="9525">
            <a:noFill/>
            <a:miter lim="800000"/>
            <a:headEnd/>
            <a:tailEnd/>
          </a:ln>
          <a:effectLst>
            <a:outerShdw dist="35921" dir="2700000" algn="ctr" rotWithShape="0">
              <a:srgbClr val="DDDDDD"/>
            </a:outerShdw>
          </a:effectLst>
        </p:spPr>
        <p:txBody>
          <a:bodyPr/>
          <a:lstStyle/>
          <a:p>
            <a:pPr eaLnBrk="0" hangingPunct="0">
              <a:defRPr/>
            </a:pPr>
            <a:r>
              <a:rPr lang="ru-RU" sz="2800" b="1" dirty="0" smtClean="0">
                <a:solidFill>
                  <a:srgbClr val="003399"/>
                </a:solidFill>
                <a:ea typeface="+mn-ea"/>
                <a:cs typeface="+mn-cs"/>
              </a:rPr>
              <a:t>Маршрут верификации системы</a:t>
            </a:r>
            <a:endParaRPr lang="en-US" sz="2800" b="1" dirty="0">
              <a:solidFill>
                <a:srgbClr val="003399"/>
              </a:solidFill>
              <a:ea typeface="+mn-ea"/>
              <a:cs typeface="+mn-cs"/>
            </a:endParaRPr>
          </a:p>
        </p:txBody>
      </p:sp>
      <p:sp>
        <p:nvSpPr>
          <p:cNvPr id="3150852" name="Oval 4"/>
          <p:cNvSpPr>
            <a:spLocks noChangeArrowheads="1"/>
          </p:cNvSpPr>
          <p:nvPr/>
        </p:nvSpPr>
        <p:spPr bwMode="auto">
          <a:xfrm>
            <a:off x="1690688" y="1624013"/>
            <a:ext cx="2125662" cy="1982787"/>
          </a:xfrm>
          <a:prstGeom prst="ellipse">
            <a:avLst/>
          </a:prstGeom>
          <a:solidFill>
            <a:srgbClr val="99CCFF"/>
          </a:solidFill>
          <a:ln w="9525">
            <a:solidFill>
              <a:schemeClr val="tx1"/>
            </a:solidFill>
            <a:round/>
            <a:headEnd/>
            <a:tailEnd/>
          </a:ln>
        </p:spPr>
        <p:txBody>
          <a:bodyPr wrap="none" anchor="ctr"/>
          <a:lstStyle/>
          <a:p>
            <a:pPr algn="ctr" eaLnBrk="0" hangingPunct="0"/>
            <a:r>
              <a:rPr lang="en-US" b="1"/>
              <a:t>Algorithm</a:t>
            </a:r>
          </a:p>
          <a:p>
            <a:pPr algn="ctr" eaLnBrk="0" hangingPunct="0"/>
            <a:r>
              <a:rPr lang="en-US" b="1"/>
              <a:t>Development</a:t>
            </a:r>
          </a:p>
        </p:txBody>
      </p:sp>
      <p:sp>
        <p:nvSpPr>
          <p:cNvPr id="3150853" name="Oval 5"/>
          <p:cNvSpPr>
            <a:spLocks noChangeArrowheads="1"/>
          </p:cNvSpPr>
          <p:nvPr/>
        </p:nvSpPr>
        <p:spPr bwMode="auto">
          <a:xfrm>
            <a:off x="1676400" y="3141663"/>
            <a:ext cx="2125663" cy="1982787"/>
          </a:xfrm>
          <a:prstGeom prst="ellipse">
            <a:avLst/>
          </a:prstGeom>
          <a:solidFill>
            <a:srgbClr val="99CCFF"/>
          </a:solidFill>
          <a:ln w="9525">
            <a:solidFill>
              <a:schemeClr val="tx1"/>
            </a:solidFill>
            <a:round/>
            <a:headEnd/>
            <a:tailEnd/>
          </a:ln>
        </p:spPr>
        <p:txBody>
          <a:bodyPr wrap="none" anchor="ctr"/>
          <a:lstStyle/>
          <a:p>
            <a:pPr algn="ctr" eaLnBrk="0" hangingPunct="0"/>
            <a:r>
              <a:rPr lang="en-US" b="1"/>
              <a:t>System </a:t>
            </a:r>
          </a:p>
          <a:p>
            <a:pPr algn="ctr" eaLnBrk="0" hangingPunct="0"/>
            <a:r>
              <a:rPr lang="en-US" b="1"/>
              <a:t>Verification</a:t>
            </a:r>
          </a:p>
        </p:txBody>
      </p:sp>
      <p:sp>
        <p:nvSpPr>
          <p:cNvPr id="3150854" name="Oval 6"/>
          <p:cNvSpPr>
            <a:spLocks noChangeArrowheads="1"/>
          </p:cNvSpPr>
          <p:nvPr/>
        </p:nvSpPr>
        <p:spPr bwMode="auto">
          <a:xfrm>
            <a:off x="5164138" y="1654175"/>
            <a:ext cx="2125662" cy="1982788"/>
          </a:xfrm>
          <a:prstGeom prst="ellipse">
            <a:avLst/>
          </a:prstGeom>
          <a:solidFill>
            <a:srgbClr val="000066"/>
          </a:solidFill>
          <a:ln w="9525">
            <a:solidFill>
              <a:schemeClr val="tx1"/>
            </a:solidFill>
            <a:round/>
            <a:headEnd/>
            <a:tailEnd/>
          </a:ln>
        </p:spPr>
        <p:txBody>
          <a:bodyPr wrap="none" anchor="ctr"/>
          <a:lstStyle/>
          <a:p>
            <a:pPr algn="ctr" eaLnBrk="0" hangingPunct="0"/>
            <a:r>
              <a:rPr lang="en-US" b="1">
                <a:solidFill>
                  <a:schemeClr val="bg1"/>
                </a:solidFill>
              </a:rPr>
              <a:t>Hardware</a:t>
            </a:r>
          </a:p>
          <a:p>
            <a:pPr algn="ctr" eaLnBrk="0" hangingPunct="0"/>
            <a:r>
              <a:rPr lang="en-US" b="1">
                <a:solidFill>
                  <a:schemeClr val="bg1"/>
                </a:solidFill>
              </a:rPr>
              <a:t>Development</a:t>
            </a:r>
          </a:p>
        </p:txBody>
      </p:sp>
      <p:sp>
        <p:nvSpPr>
          <p:cNvPr id="3150855" name="Oval 7"/>
          <p:cNvSpPr>
            <a:spLocks noChangeArrowheads="1"/>
          </p:cNvSpPr>
          <p:nvPr/>
        </p:nvSpPr>
        <p:spPr bwMode="auto">
          <a:xfrm>
            <a:off x="5149850" y="3171825"/>
            <a:ext cx="2125663" cy="1982788"/>
          </a:xfrm>
          <a:prstGeom prst="ellipse">
            <a:avLst/>
          </a:prstGeom>
          <a:solidFill>
            <a:srgbClr val="000066"/>
          </a:solidFill>
          <a:ln w="9525">
            <a:solidFill>
              <a:schemeClr val="tx1"/>
            </a:solidFill>
            <a:round/>
            <a:headEnd/>
            <a:tailEnd/>
          </a:ln>
        </p:spPr>
        <p:txBody>
          <a:bodyPr wrap="none" anchor="ctr"/>
          <a:lstStyle/>
          <a:p>
            <a:pPr algn="ctr" eaLnBrk="0" hangingPunct="0"/>
            <a:r>
              <a:rPr lang="en-US" b="1">
                <a:solidFill>
                  <a:schemeClr val="bg1"/>
                </a:solidFill>
              </a:rPr>
              <a:t>Hardware</a:t>
            </a:r>
          </a:p>
          <a:p>
            <a:pPr algn="ctr" eaLnBrk="0" hangingPunct="0"/>
            <a:r>
              <a:rPr lang="en-US" b="1">
                <a:solidFill>
                  <a:schemeClr val="bg1"/>
                </a:solidFill>
              </a:rPr>
              <a:t>Verification</a:t>
            </a:r>
          </a:p>
        </p:txBody>
      </p:sp>
      <p:sp>
        <p:nvSpPr>
          <p:cNvPr id="3150856" name="Oval 8"/>
          <p:cNvSpPr>
            <a:spLocks noChangeArrowheads="1"/>
          </p:cNvSpPr>
          <p:nvPr/>
        </p:nvSpPr>
        <p:spPr bwMode="auto">
          <a:xfrm>
            <a:off x="3271838" y="2359025"/>
            <a:ext cx="2446337" cy="2327275"/>
          </a:xfrm>
          <a:prstGeom prst="ellipse">
            <a:avLst/>
          </a:prstGeom>
          <a:gradFill rotWithShape="1">
            <a:gsLst>
              <a:gs pos="0">
                <a:srgbClr val="99CCFF"/>
              </a:gs>
              <a:gs pos="100000">
                <a:srgbClr val="000066"/>
              </a:gs>
            </a:gsLst>
            <a:lin ang="0" scaled="1"/>
          </a:gradFill>
          <a:ln w="9525">
            <a:solidFill>
              <a:schemeClr val="tx1"/>
            </a:solidFill>
            <a:round/>
            <a:headEnd/>
            <a:tailEnd/>
          </a:ln>
        </p:spPr>
        <p:txBody>
          <a:bodyPr wrap="none" anchor="ctr"/>
          <a:lstStyle/>
          <a:p>
            <a:pPr algn="ctr" eaLnBrk="0" hangingPunct="0"/>
            <a:r>
              <a:rPr lang="en-US" b="1">
                <a:solidFill>
                  <a:schemeClr val="bg1"/>
                </a:solidFill>
              </a:rPr>
              <a:t>DSP Builder</a:t>
            </a:r>
          </a:p>
        </p:txBody>
      </p:sp>
      <p:sp>
        <p:nvSpPr>
          <p:cNvPr id="3150857" name="Oval 9"/>
          <p:cNvSpPr>
            <a:spLocks noChangeArrowheads="1"/>
          </p:cNvSpPr>
          <p:nvPr/>
        </p:nvSpPr>
        <p:spPr bwMode="auto">
          <a:xfrm>
            <a:off x="1866900" y="1460500"/>
            <a:ext cx="2767013" cy="3776663"/>
          </a:xfrm>
          <a:prstGeom prst="ellipse">
            <a:avLst/>
          </a:prstGeom>
          <a:noFill/>
          <a:ln w="3810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sz="2800" b="1">
                <a:solidFill>
                  <a:schemeClr val="folHlink"/>
                </a:solidFill>
              </a:rPr>
              <a:t>Matlab/Simulink</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50856"/>
                                        </p:tgtEl>
                                        <p:attrNameLst>
                                          <p:attrName>style.visibility</p:attrName>
                                        </p:attrNameLst>
                                      </p:cBhvr>
                                      <p:to>
                                        <p:strVal val="visible"/>
                                      </p:to>
                                    </p:set>
                                    <p:animEffect transition="in" filter="blinds(horizontal)">
                                      <p:cBhvr>
                                        <p:cTn id="7" dur="500"/>
                                        <p:tgtEl>
                                          <p:spTgt spid="315085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150852"/>
                                        </p:tgtEl>
                                        <p:attrNameLst>
                                          <p:attrName>style.visibility</p:attrName>
                                        </p:attrNameLst>
                                      </p:cBhvr>
                                      <p:to>
                                        <p:strVal val="visible"/>
                                      </p:to>
                                    </p:set>
                                    <p:anim calcmode="lin" valueType="num">
                                      <p:cBhvr additive="base">
                                        <p:cTn id="12" dur="500" fill="hold"/>
                                        <p:tgtEl>
                                          <p:spTgt spid="3150852"/>
                                        </p:tgtEl>
                                        <p:attrNameLst>
                                          <p:attrName>ppt_x</p:attrName>
                                        </p:attrNameLst>
                                      </p:cBhvr>
                                      <p:tavLst>
                                        <p:tav tm="0">
                                          <p:val>
                                            <p:strVal val="0-#ppt_w/2"/>
                                          </p:val>
                                        </p:tav>
                                        <p:tav tm="100000">
                                          <p:val>
                                            <p:strVal val="#ppt_x"/>
                                          </p:val>
                                        </p:tav>
                                      </p:tavLst>
                                    </p:anim>
                                    <p:anim calcmode="lin" valueType="num">
                                      <p:cBhvr additive="base">
                                        <p:cTn id="13" dur="500" fill="hold"/>
                                        <p:tgtEl>
                                          <p:spTgt spid="3150852"/>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3150853"/>
                                        </p:tgtEl>
                                        <p:attrNameLst>
                                          <p:attrName>style.visibility</p:attrName>
                                        </p:attrNameLst>
                                      </p:cBhvr>
                                      <p:to>
                                        <p:strVal val="visible"/>
                                      </p:to>
                                    </p:set>
                                    <p:anim calcmode="lin" valueType="num">
                                      <p:cBhvr additive="base">
                                        <p:cTn id="16" dur="500" fill="hold"/>
                                        <p:tgtEl>
                                          <p:spTgt spid="3150853"/>
                                        </p:tgtEl>
                                        <p:attrNameLst>
                                          <p:attrName>ppt_x</p:attrName>
                                        </p:attrNameLst>
                                      </p:cBhvr>
                                      <p:tavLst>
                                        <p:tav tm="0">
                                          <p:val>
                                            <p:strVal val="0-#ppt_w/2"/>
                                          </p:val>
                                        </p:tav>
                                        <p:tav tm="100000">
                                          <p:val>
                                            <p:strVal val="#ppt_x"/>
                                          </p:val>
                                        </p:tav>
                                      </p:tavLst>
                                    </p:anim>
                                    <p:anim calcmode="lin" valueType="num">
                                      <p:cBhvr additive="base">
                                        <p:cTn id="17" dur="500" fill="hold"/>
                                        <p:tgtEl>
                                          <p:spTgt spid="3150853"/>
                                        </p:tgtEl>
                                        <p:attrNameLst>
                                          <p:attrName>ppt_y</p:attrName>
                                        </p:attrNameLst>
                                      </p:cBhvr>
                                      <p:tavLst>
                                        <p:tav tm="0">
                                          <p:val>
                                            <p:strVal val="#ppt_y"/>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2" fill="hold" grpId="0" nodeType="clickEffect">
                                  <p:stCondLst>
                                    <p:cond delay="0"/>
                                  </p:stCondLst>
                                  <p:childTnLst>
                                    <p:set>
                                      <p:cBhvr>
                                        <p:cTn id="21" dur="1" fill="hold">
                                          <p:stCondLst>
                                            <p:cond delay="0"/>
                                          </p:stCondLst>
                                        </p:cTn>
                                        <p:tgtEl>
                                          <p:spTgt spid="3150854"/>
                                        </p:tgtEl>
                                        <p:attrNameLst>
                                          <p:attrName>style.visibility</p:attrName>
                                        </p:attrNameLst>
                                      </p:cBhvr>
                                      <p:to>
                                        <p:strVal val="visible"/>
                                      </p:to>
                                    </p:set>
                                    <p:anim calcmode="lin" valueType="num">
                                      <p:cBhvr additive="base">
                                        <p:cTn id="22" dur="500" fill="hold"/>
                                        <p:tgtEl>
                                          <p:spTgt spid="3150854"/>
                                        </p:tgtEl>
                                        <p:attrNameLst>
                                          <p:attrName>ppt_x</p:attrName>
                                        </p:attrNameLst>
                                      </p:cBhvr>
                                      <p:tavLst>
                                        <p:tav tm="0">
                                          <p:val>
                                            <p:strVal val="1+#ppt_w/2"/>
                                          </p:val>
                                        </p:tav>
                                        <p:tav tm="100000">
                                          <p:val>
                                            <p:strVal val="#ppt_x"/>
                                          </p:val>
                                        </p:tav>
                                      </p:tavLst>
                                    </p:anim>
                                    <p:anim calcmode="lin" valueType="num">
                                      <p:cBhvr additive="base">
                                        <p:cTn id="23" dur="500" fill="hold"/>
                                        <p:tgtEl>
                                          <p:spTgt spid="3150854"/>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3150855"/>
                                        </p:tgtEl>
                                        <p:attrNameLst>
                                          <p:attrName>style.visibility</p:attrName>
                                        </p:attrNameLst>
                                      </p:cBhvr>
                                      <p:to>
                                        <p:strVal val="visible"/>
                                      </p:to>
                                    </p:set>
                                    <p:anim calcmode="lin" valueType="num">
                                      <p:cBhvr additive="base">
                                        <p:cTn id="26" dur="500" fill="hold"/>
                                        <p:tgtEl>
                                          <p:spTgt spid="3150855"/>
                                        </p:tgtEl>
                                        <p:attrNameLst>
                                          <p:attrName>ppt_x</p:attrName>
                                        </p:attrNameLst>
                                      </p:cBhvr>
                                      <p:tavLst>
                                        <p:tav tm="0">
                                          <p:val>
                                            <p:strVal val="1+#ppt_w/2"/>
                                          </p:val>
                                        </p:tav>
                                        <p:tav tm="100000">
                                          <p:val>
                                            <p:strVal val="#ppt_x"/>
                                          </p:val>
                                        </p:tav>
                                      </p:tavLst>
                                    </p:anim>
                                    <p:anim calcmode="lin" valueType="num">
                                      <p:cBhvr additive="base">
                                        <p:cTn id="27" dur="500" fill="hold"/>
                                        <p:tgtEl>
                                          <p:spTgt spid="3150855"/>
                                        </p:tgtEl>
                                        <p:attrNameLst>
                                          <p:attrName>ppt_y</p:attrName>
                                        </p:attrNameLst>
                                      </p:cBhvr>
                                      <p:tavLst>
                                        <p:tav tm="0">
                                          <p:val>
                                            <p:strVal val="#ppt_y"/>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150857"/>
                                        </p:tgtEl>
                                        <p:attrNameLst>
                                          <p:attrName>style.visibility</p:attrName>
                                        </p:attrNameLst>
                                      </p:cBhvr>
                                      <p:to>
                                        <p:strVal val="visible"/>
                                      </p:to>
                                    </p:set>
                                    <p:animEffect transition="in" filter="blinds(horizontal)">
                                      <p:cBhvr>
                                        <p:cTn id="32" dur="500"/>
                                        <p:tgtEl>
                                          <p:spTgt spid="31508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0852" grpId="0" animBg="1"/>
      <p:bldP spid="3150853" grpId="0" animBg="1"/>
      <p:bldP spid="3150854" grpId="0" animBg="1"/>
      <p:bldP spid="3150855" grpId="0" animBg="1"/>
      <p:bldP spid="3150856" grpId="0" animBg="1"/>
      <p:bldP spid="3150857"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69"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3152898" name="Rectangle 2"/>
          <p:cNvSpPr>
            <a:spLocks noGrp="1" noChangeArrowheads="1"/>
          </p:cNvSpPr>
          <p:nvPr>
            <p:ph type="title" idx="4294967295"/>
          </p:nvPr>
        </p:nvSpPr>
        <p:spPr/>
        <p:txBody>
          <a:bodyPr/>
          <a:lstStyle/>
          <a:p>
            <a:pPr>
              <a:defRPr/>
            </a:pPr>
            <a:r>
              <a:rPr lang="ru-RU" dirty="0" smtClean="0">
                <a:cs typeface="+mj-cs"/>
              </a:rPr>
              <a:t>Основные шаги разработки алгоритмов</a:t>
            </a:r>
            <a:endParaRPr lang="en-US" dirty="0">
              <a:cs typeface="+mj-cs"/>
            </a:endParaRPr>
          </a:p>
        </p:txBody>
      </p:sp>
      <p:grpSp>
        <p:nvGrpSpPr>
          <p:cNvPr id="263171" name="Group 3"/>
          <p:cNvGrpSpPr>
            <a:grpSpLocks/>
          </p:cNvGrpSpPr>
          <p:nvPr/>
        </p:nvGrpSpPr>
        <p:grpSpPr bwMode="auto">
          <a:xfrm>
            <a:off x="1020763" y="1163638"/>
            <a:ext cx="6958012" cy="3302000"/>
            <a:chOff x="643" y="733"/>
            <a:chExt cx="4383" cy="2080"/>
          </a:xfrm>
        </p:grpSpPr>
        <p:sp>
          <p:nvSpPr>
            <p:cNvPr id="263176" name="Rectangle 4"/>
            <p:cNvSpPr>
              <a:spLocks noChangeArrowheads="1"/>
            </p:cNvSpPr>
            <p:nvPr/>
          </p:nvSpPr>
          <p:spPr bwMode="auto">
            <a:xfrm>
              <a:off x="979" y="733"/>
              <a:ext cx="3778" cy="2080"/>
            </a:xfrm>
            <a:prstGeom prst="rect">
              <a:avLst/>
            </a:prstGeom>
            <a:solidFill>
              <a:srgbClr val="99CCFF"/>
            </a:solidFill>
            <a:ln w="9525">
              <a:solidFill>
                <a:schemeClr val="tx1"/>
              </a:solidFill>
              <a:miter lim="800000"/>
              <a:headEnd/>
              <a:tailEnd/>
            </a:ln>
          </p:spPr>
          <p:txBody>
            <a:bodyPr wrap="none" anchor="ctr"/>
            <a:lstStyle/>
            <a:p>
              <a:pPr algn="r" eaLnBrk="0" hangingPunct="0"/>
              <a:endParaRPr lang="en-US" b="1" dirty="0"/>
            </a:p>
            <a:p>
              <a:pPr algn="r" eaLnBrk="0" hangingPunct="0"/>
              <a:endParaRPr lang="en-US" b="1" dirty="0"/>
            </a:p>
            <a:p>
              <a:pPr algn="r" eaLnBrk="0" hangingPunct="0"/>
              <a:endParaRPr lang="en-US" b="1" dirty="0"/>
            </a:p>
            <a:p>
              <a:pPr algn="r" eaLnBrk="0" hangingPunct="0"/>
              <a:endParaRPr lang="en-US" b="1" dirty="0"/>
            </a:p>
            <a:p>
              <a:pPr algn="r" eaLnBrk="0" hangingPunct="0"/>
              <a:endParaRPr lang="en-US" b="1" dirty="0"/>
            </a:p>
            <a:p>
              <a:pPr algn="r" eaLnBrk="0" hangingPunct="0"/>
              <a:endParaRPr lang="en-US" b="1" dirty="0"/>
            </a:p>
            <a:p>
              <a:pPr algn="r" eaLnBrk="0" hangingPunct="0"/>
              <a:endParaRPr lang="en-US" b="1" dirty="0"/>
            </a:p>
            <a:p>
              <a:pPr algn="r" eaLnBrk="0" hangingPunct="0"/>
              <a:endParaRPr lang="en-US" b="1" dirty="0"/>
            </a:p>
            <a:p>
              <a:pPr algn="r" eaLnBrk="0" hangingPunct="0"/>
              <a:endParaRPr lang="en-US" b="1" dirty="0"/>
            </a:p>
            <a:p>
              <a:pPr algn="r" eaLnBrk="0" hangingPunct="0"/>
              <a:endParaRPr lang="en-US" b="1" dirty="0"/>
            </a:p>
            <a:p>
              <a:pPr algn="r" eaLnBrk="0" hangingPunct="0"/>
              <a:endParaRPr lang="en-US" b="1" dirty="0"/>
            </a:p>
            <a:p>
              <a:pPr algn="r" eaLnBrk="0" hangingPunct="0"/>
              <a:r>
                <a:rPr lang="ru-RU" b="1" dirty="0" smtClean="0"/>
                <a:t>Полный системный алгоритм</a:t>
              </a:r>
              <a:endParaRPr lang="en-US" b="1" dirty="0"/>
            </a:p>
          </p:txBody>
        </p:sp>
        <p:sp>
          <p:nvSpPr>
            <p:cNvPr id="263177" name="Rectangle 5"/>
            <p:cNvSpPr>
              <a:spLocks noChangeArrowheads="1"/>
            </p:cNvSpPr>
            <p:nvPr/>
          </p:nvSpPr>
          <p:spPr bwMode="auto">
            <a:xfrm>
              <a:off x="1189" y="1339"/>
              <a:ext cx="875" cy="867"/>
            </a:xfrm>
            <a:prstGeom prst="rect">
              <a:avLst/>
            </a:prstGeom>
            <a:gradFill rotWithShape="1">
              <a:gsLst>
                <a:gs pos="0">
                  <a:srgbClr val="3366CC"/>
                </a:gs>
                <a:gs pos="100000">
                  <a:srgbClr val="2D2D89"/>
                </a:gs>
              </a:gsLst>
              <a:lin ang="0" scaled="1"/>
            </a:gradFill>
            <a:ln w="9525">
              <a:solidFill>
                <a:schemeClr val="tx1"/>
              </a:solidFill>
              <a:miter lim="800000"/>
              <a:headEnd/>
              <a:tailEnd/>
            </a:ln>
          </p:spPr>
          <p:txBody>
            <a:bodyPr wrap="none" anchor="ctr"/>
            <a:lstStyle/>
            <a:p>
              <a:pPr algn="ctr" eaLnBrk="0" hangingPunct="0"/>
              <a:r>
                <a:rPr lang="ru-RU" b="1" dirty="0" smtClean="0">
                  <a:solidFill>
                    <a:schemeClr val="bg1"/>
                  </a:solidFill>
                </a:rPr>
                <a:t>Другие</a:t>
              </a:r>
              <a:endParaRPr lang="en-US" b="1" dirty="0">
                <a:solidFill>
                  <a:schemeClr val="bg1"/>
                </a:solidFill>
              </a:endParaRPr>
            </a:p>
            <a:p>
              <a:pPr algn="ctr" eaLnBrk="0" hangingPunct="0"/>
              <a:r>
                <a:rPr lang="en-US" b="1" dirty="0" err="1" smtClean="0">
                  <a:solidFill>
                    <a:schemeClr val="bg1"/>
                  </a:solidFill>
                </a:rPr>
                <a:t>Б</a:t>
              </a:r>
              <a:r>
                <a:rPr lang="ru-RU" b="1" dirty="0" err="1" smtClean="0">
                  <a:solidFill>
                    <a:schemeClr val="bg1"/>
                  </a:solidFill>
                </a:rPr>
                <a:t>локи</a:t>
              </a:r>
              <a:endParaRPr lang="en-US" b="1" dirty="0">
                <a:solidFill>
                  <a:schemeClr val="bg1"/>
                </a:solidFill>
              </a:endParaRPr>
            </a:p>
          </p:txBody>
        </p:sp>
        <p:sp>
          <p:nvSpPr>
            <p:cNvPr id="263178" name="Rectangle 6"/>
            <p:cNvSpPr>
              <a:spLocks noChangeArrowheads="1"/>
            </p:cNvSpPr>
            <p:nvPr/>
          </p:nvSpPr>
          <p:spPr bwMode="auto">
            <a:xfrm>
              <a:off x="2348" y="1333"/>
              <a:ext cx="905" cy="882"/>
            </a:xfrm>
            <a:prstGeom prst="rect">
              <a:avLst/>
            </a:prstGeom>
            <a:solidFill>
              <a:srgbClr val="000066"/>
            </a:solidFill>
            <a:ln w="9525">
              <a:solidFill>
                <a:schemeClr val="tx1"/>
              </a:solidFill>
              <a:miter lim="800000"/>
              <a:headEnd/>
              <a:tailEnd/>
            </a:ln>
          </p:spPr>
          <p:txBody>
            <a:bodyPr wrap="none" anchor="ctr"/>
            <a:lstStyle/>
            <a:p>
              <a:pPr algn="ctr" eaLnBrk="0" hangingPunct="0"/>
              <a:r>
                <a:rPr lang="ru-RU" b="1" dirty="0" smtClean="0">
                  <a:solidFill>
                    <a:schemeClr val="bg1"/>
                  </a:solidFill>
                </a:rPr>
                <a:t>Блоки</a:t>
              </a:r>
            </a:p>
            <a:p>
              <a:pPr algn="ctr" eaLnBrk="0" hangingPunct="0"/>
              <a:r>
                <a:rPr lang="en-US" b="1" dirty="0" smtClean="0">
                  <a:solidFill>
                    <a:schemeClr val="bg1"/>
                  </a:solidFill>
                </a:rPr>
                <a:t>DSP </a:t>
              </a:r>
              <a:r>
                <a:rPr lang="en-US" b="1" dirty="0">
                  <a:solidFill>
                    <a:schemeClr val="bg1"/>
                  </a:solidFill>
                </a:rPr>
                <a:t>Builder</a:t>
              </a:r>
            </a:p>
            <a:p>
              <a:pPr algn="ctr" eaLnBrk="0" hangingPunct="0"/>
              <a:endParaRPr lang="en-US" b="1" dirty="0">
                <a:solidFill>
                  <a:schemeClr val="bg1"/>
                </a:solidFill>
              </a:endParaRPr>
            </a:p>
          </p:txBody>
        </p:sp>
        <p:cxnSp>
          <p:nvCxnSpPr>
            <p:cNvPr id="263179" name="AutoShape 7"/>
            <p:cNvCxnSpPr>
              <a:cxnSpLocks noChangeShapeType="1"/>
              <a:stCxn id="263177" idx="3"/>
              <a:endCxn id="263178" idx="1"/>
            </p:cNvCxnSpPr>
            <p:nvPr/>
          </p:nvCxnSpPr>
          <p:spPr bwMode="auto">
            <a:xfrm>
              <a:off x="2064" y="1773"/>
              <a:ext cx="284" cy="1"/>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63180" name="Rectangle 8"/>
            <p:cNvSpPr>
              <a:spLocks noChangeArrowheads="1"/>
            </p:cNvSpPr>
            <p:nvPr/>
          </p:nvSpPr>
          <p:spPr bwMode="auto">
            <a:xfrm>
              <a:off x="3596" y="1345"/>
              <a:ext cx="875" cy="867"/>
            </a:xfrm>
            <a:prstGeom prst="rect">
              <a:avLst/>
            </a:prstGeom>
            <a:gradFill rotWithShape="1">
              <a:gsLst>
                <a:gs pos="0">
                  <a:srgbClr val="3366CC"/>
                </a:gs>
                <a:gs pos="100000">
                  <a:srgbClr val="2D2D89"/>
                </a:gs>
              </a:gsLst>
              <a:lin ang="0" scaled="1"/>
            </a:gradFill>
            <a:ln w="9525">
              <a:solidFill>
                <a:schemeClr val="tx1"/>
              </a:solidFill>
              <a:miter lim="800000"/>
              <a:headEnd/>
              <a:tailEnd/>
            </a:ln>
          </p:spPr>
          <p:txBody>
            <a:bodyPr wrap="none" anchor="ctr"/>
            <a:lstStyle/>
            <a:p>
              <a:pPr algn="ctr" eaLnBrk="0" hangingPunct="0"/>
              <a:r>
                <a:rPr lang="ru-RU" b="1" dirty="0" smtClean="0">
                  <a:solidFill>
                    <a:schemeClr val="bg1"/>
                  </a:solidFill>
                </a:rPr>
                <a:t>Другие </a:t>
              </a:r>
            </a:p>
            <a:p>
              <a:pPr algn="ctr" eaLnBrk="0" hangingPunct="0"/>
              <a:r>
                <a:rPr lang="ru-RU" b="1" dirty="0" smtClean="0">
                  <a:solidFill>
                    <a:schemeClr val="bg1"/>
                  </a:solidFill>
                </a:rPr>
                <a:t>блоки</a:t>
              </a:r>
              <a:r>
                <a:rPr lang="en-US" b="1" dirty="0" smtClean="0">
                  <a:solidFill>
                    <a:schemeClr val="bg1"/>
                  </a:solidFill>
                </a:rPr>
                <a:t>t</a:t>
              </a:r>
              <a:endParaRPr lang="en-US" b="1" dirty="0">
                <a:solidFill>
                  <a:schemeClr val="bg1"/>
                </a:solidFill>
              </a:endParaRPr>
            </a:p>
          </p:txBody>
        </p:sp>
        <p:cxnSp>
          <p:nvCxnSpPr>
            <p:cNvPr id="263181" name="AutoShape 9"/>
            <p:cNvCxnSpPr>
              <a:cxnSpLocks noChangeShapeType="1"/>
              <a:stCxn id="263178" idx="3"/>
              <a:endCxn id="263180" idx="1"/>
            </p:cNvCxnSpPr>
            <p:nvPr/>
          </p:nvCxnSpPr>
          <p:spPr bwMode="auto">
            <a:xfrm>
              <a:off x="3253" y="1774"/>
              <a:ext cx="343" cy="5"/>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63182" name="AutoShape 10"/>
            <p:cNvCxnSpPr>
              <a:cxnSpLocks noChangeShapeType="1"/>
              <a:endCxn id="263177" idx="1"/>
            </p:cNvCxnSpPr>
            <p:nvPr/>
          </p:nvCxnSpPr>
          <p:spPr bwMode="auto">
            <a:xfrm>
              <a:off x="643" y="1772"/>
              <a:ext cx="546" cy="1"/>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63183" name="AutoShape 11"/>
            <p:cNvCxnSpPr>
              <a:cxnSpLocks noChangeShapeType="1"/>
              <a:stCxn id="263180" idx="3"/>
            </p:cNvCxnSpPr>
            <p:nvPr/>
          </p:nvCxnSpPr>
          <p:spPr bwMode="auto">
            <a:xfrm flipV="1">
              <a:off x="4471" y="1773"/>
              <a:ext cx="555" cy="6"/>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3152908" name="Group 12"/>
          <p:cNvGrpSpPr>
            <a:grpSpLocks/>
          </p:cNvGrpSpPr>
          <p:nvPr/>
        </p:nvGrpSpPr>
        <p:grpSpPr bwMode="auto">
          <a:xfrm>
            <a:off x="565150" y="3505200"/>
            <a:ext cx="7588250" cy="2765425"/>
            <a:chOff x="352" y="2207"/>
            <a:chExt cx="4780" cy="1742"/>
          </a:xfrm>
        </p:grpSpPr>
        <p:sp>
          <p:nvSpPr>
            <p:cNvPr id="263173" name="Freeform 13"/>
            <p:cNvSpPr>
              <a:spLocks/>
            </p:cNvSpPr>
            <p:nvPr/>
          </p:nvSpPr>
          <p:spPr bwMode="auto">
            <a:xfrm>
              <a:off x="389" y="2207"/>
              <a:ext cx="4735" cy="882"/>
            </a:xfrm>
            <a:custGeom>
              <a:avLst/>
              <a:gdLst>
                <a:gd name="T0" fmla="*/ 1691 w 4735"/>
                <a:gd name="T1" fmla="*/ 0 h 882"/>
                <a:gd name="T2" fmla="*/ 4735 w 4735"/>
                <a:gd name="T3" fmla="*/ 882 h 882"/>
                <a:gd name="T4" fmla="*/ 0 w 4735"/>
                <a:gd name="T5" fmla="*/ 867 h 882"/>
                <a:gd name="T6" fmla="*/ 830 w 4735"/>
                <a:gd name="T7" fmla="*/ 0 h 882"/>
                <a:gd name="T8" fmla="*/ 1691 w 4735"/>
                <a:gd name="T9" fmla="*/ 0 h 882"/>
                <a:gd name="T10" fmla="*/ 0 60000 65536"/>
                <a:gd name="T11" fmla="*/ 0 60000 65536"/>
                <a:gd name="T12" fmla="*/ 0 60000 65536"/>
                <a:gd name="T13" fmla="*/ 0 60000 65536"/>
                <a:gd name="T14" fmla="*/ 0 60000 65536"/>
                <a:gd name="T15" fmla="*/ 0 w 4735"/>
                <a:gd name="T16" fmla="*/ 0 h 882"/>
                <a:gd name="T17" fmla="*/ 4735 w 4735"/>
                <a:gd name="T18" fmla="*/ 882 h 882"/>
              </a:gdLst>
              <a:ahLst/>
              <a:cxnLst>
                <a:cxn ang="T10">
                  <a:pos x="T0" y="T1"/>
                </a:cxn>
                <a:cxn ang="T11">
                  <a:pos x="T2" y="T3"/>
                </a:cxn>
                <a:cxn ang="T12">
                  <a:pos x="T4" y="T5"/>
                </a:cxn>
                <a:cxn ang="T13">
                  <a:pos x="T6" y="T7"/>
                </a:cxn>
                <a:cxn ang="T14">
                  <a:pos x="T8" y="T9"/>
                </a:cxn>
              </a:cxnLst>
              <a:rect l="T15" t="T16" r="T17" b="T18"/>
              <a:pathLst>
                <a:path w="4735" h="882">
                  <a:moveTo>
                    <a:pt x="1691" y="0"/>
                  </a:moveTo>
                  <a:lnTo>
                    <a:pt x="4735" y="882"/>
                  </a:lnTo>
                  <a:lnTo>
                    <a:pt x="0" y="867"/>
                  </a:lnTo>
                  <a:lnTo>
                    <a:pt x="830" y="0"/>
                  </a:lnTo>
                  <a:lnTo>
                    <a:pt x="1691" y="0"/>
                  </a:lnTo>
                  <a:close/>
                </a:path>
              </a:pathLst>
            </a:custGeom>
            <a:gradFill rotWithShape="1">
              <a:gsLst>
                <a:gs pos="0">
                  <a:srgbClr val="3366CC">
                    <a:alpha val="25000"/>
                  </a:srgbClr>
                </a:gs>
                <a:gs pos="100000">
                  <a:srgbClr val="2D2D89">
                    <a:alpha val="25000"/>
                  </a:srgb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3174" name="Freeform 14"/>
            <p:cNvSpPr>
              <a:spLocks/>
            </p:cNvSpPr>
            <p:nvPr/>
          </p:nvSpPr>
          <p:spPr bwMode="auto">
            <a:xfrm>
              <a:off x="352" y="2207"/>
              <a:ext cx="4780" cy="882"/>
            </a:xfrm>
            <a:custGeom>
              <a:avLst/>
              <a:gdLst>
                <a:gd name="T0" fmla="*/ 4136 w 4780"/>
                <a:gd name="T1" fmla="*/ 0 h 882"/>
                <a:gd name="T2" fmla="*/ 4780 w 4780"/>
                <a:gd name="T3" fmla="*/ 882 h 882"/>
                <a:gd name="T4" fmla="*/ 0 w 4780"/>
                <a:gd name="T5" fmla="*/ 867 h 882"/>
                <a:gd name="T6" fmla="*/ 3246 w 4780"/>
                <a:gd name="T7" fmla="*/ 7 h 882"/>
                <a:gd name="T8" fmla="*/ 4136 w 4780"/>
                <a:gd name="T9" fmla="*/ 0 h 882"/>
                <a:gd name="T10" fmla="*/ 0 60000 65536"/>
                <a:gd name="T11" fmla="*/ 0 60000 65536"/>
                <a:gd name="T12" fmla="*/ 0 60000 65536"/>
                <a:gd name="T13" fmla="*/ 0 60000 65536"/>
                <a:gd name="T14" fmla="*/ 0 60000 65536"/>
                <a:gd name="T15" fmla="*/ 0 w 4780"/>
                <a:gd name="T16" fmla="*/ 0 h 882"/>
                <a:gd name="T17" fmla="*/ 4780 w 4780"/>
                <a:gd name="T18" fmla="*/ 882 h 882"/>
              </a:gdLst>
              <a:ahLst/>
              <a:cxnLst>
                <a:cxn ang="T10">
                  <a:pos x="T0" y="T1"/>
                </a:cxn>
                <a:cxn ang="T11">
                  <a:pos x="T2" y="T3"/>
                </a:cxn>
                <a:cxn ang="T12">
                  <a:pos x="T4" y="T5"/>
                </a:cxn>
                <a:cxn ang="T13">
                  <a:pos x="T6" y="T7"/>
                </a:cxn>
                <a:cxn ang="T14">
                  <a:pos x="T8" y="T9"/>
                </a:cxn>
              </a:cxnLst>
              <a:rect l="T15" t="T16" r="T17" b="T18"/>
              <a:pathLst>
                <a:path w="4780" h="882">
                  <a:moveTo>
                    <a:pt x="4136" y="0"/>
                  </a:moveTo>
                  <a:lnTo>
                    <a:pt x="4780" y="882"/>
                  </a:lnTo>
                  <a:lnTo>
                    <a:pt x="0" y="867"/>
                  </a:lnTo>
                  <a:lnTo>
                    <a:pt x="3246" y="7"/>
                  </a:lnTo>
                  <a:lnTo>
                    <a:pt x="4136" y="0"/>
                  </a:lnTo>
                  <a:close/>
                </a:path>
              </a:pathLst>
            </a:custGeom>
            <a:gradFill rotWithShape="1">
              <a:gsLst>
                <a:gs pos="0">
                  <a:srgbClr val="3366CC">
                    <a:alpha val="25000"/>
                  </a:srgbClr>
                </a:gs>
                <a:gs pos="100000">
                  <a:srgbClr val="2D2D89">
                    <a:alpha val="25000"/>
                  </a:srgb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3175" name="Rectangle 15"/>
            <p:cNvSpPr>
              <a:spLocks noChangeArrowheads="1"/>
            </p:cNvSpPr>
            <p:nvPr/>
          </p:nvSpPr>
          <p:spPr bwMode="auto">
            <a:xfrm>
              <a:off x="390" y="3074"/>
              <a:ext cx="4727" cy="875"/>
            </a:xfrm>
            <a:prstGeom prst="rect">
              <a:avLst/>
            </a:prstGeom>
            <a:gradFill rotWithShape="1">
              <a:gsLst>
                <a:gs pos="0">
                  <a:srgbClr val="3366CC">
                    <a:alpha val="25000"/>
                  </a:srgbClr>
                </a:gs>
                <a:gs pos="100000">
                  <a:srgbClr val="2D2D89">
                    <a:alpha val="25000"/>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r>
                <a:rPr lang="ru-RU" sz="1600" b="1" dirty="0" smtClean="0"/>
                <a:t>Могут быть созданы следующим образом</a:t>
              </a:r>
              <a:r>
                <a:rPr lang="en-US" sz="1600" b="1" dirty="0" smtClean="0"/>
                <a:t>:</a:t>
              </a:r>
              <a:endParaRPr lang="en-US" sz="1600" b="1" dirty="0"/>
            </a:p>
            <a:p>
              <a:pPr eaLnBrk="0" hangingPunct="0">
                <a:buFontTx/>
                <a:buChar char="•"/>
              </a:pPr>
              <a:r>
                <a:rPr lang="en-US" sz="1600" b="1" dirty="0"/>
                <a:t> </a:t>
              </a:r>
              <a:r>
                <a:rPr lang="ru-RU" sz="1600" b="1" dirty="0" smtClean="0"/>
                <a:t>Импорт/экспорт данных из/в </a:t>
              </a:r>
              <a:r>
                <a:rPr lang="en-US" sz="1600" b="1" dirty="0" err="1" smtClean="0"/>
                <a:t>Matlab</a:t>
              </a:r>
              <a:endParaRPr lang="en-US" sz="1600" b="1" dirty="0"/>
            </a:p>
            <a:p>
              <a:pPr eaLnBrk="0" hangingPunct="0">
                <a:buFontTx/>
                <a:buChar char="•"/>
              </a:pPr>
              <a:r>
                <a:rPr lang="en-US" sz="1600" b="1" dirty="0"/>
                <a:t> </a:t>
              </a:r>
              <a:r>
                <a:rPr lang="ru-RU" sz="1600" b="1" dirty="0" smtClean="0"/>
                <a:t>Встроенные блоки </a:t>
              </a:r>
              <a:r>
                <a:rPr lang="en-US" sz="1600" b="1" dirty="0" err="1" smtClean="0"/>
                <a:t>Matlab</a:t>
              </a:r>
              <a:endParaRPr lang="en-US" sz="1600" b="1" dirty="0"/>
            </a:p>
            <a:p>
              <a:pPr eaLnBrk="0" hangingPunct="0">
                <a:buFontTx/>
                <a:buChar char="•"/>
              </a:pPr>
              <a:r>
                <a:rPr lang="en-US" sz="1600" b="1" dirty="0"/>
                <a:t> </a:t>
              </a:r>
              <a:r>
                <a:rPr lang="ru-RU" sz="1600" b="1" dirty="0" smtClean="0"/>
                <a:t>Блоки </a:t>
              </a:r>
              <a:r>
                <a:rPr lang="en-US" sz="1600" b="1" dirty="0" smtClean="0"/>
                <a:t>Simulink</a:t>
              </a:r>
              <a:endParaRPr lang="en-US" sz="1600" b="1" dirty="0"/>
            </a:p>
            <a:p>
              <a:pPr eaLnBrk="0" hangingPunct="0">
                <a:buFontTx/>
                <a:buChar char="•"/>
              </a:pPr>
              <a:r>
                <a:rPr lang="en-US" sz="1600" b="1" dirty="0"/>
                <a:t> </a:t>
              </a:r>
              <a:r>
                <a:rPr lang="ru-RU" sz="1600" b="1" dirty="0" smtClean="0"/>
                <a:t>Блоки </a:t>
              </a:r>
              <a:r>
                <a:rPr lang="en-US" sz="1600" b="1" dirty="0" smtClean="0"/>
                <a:t>DSP Builder</a:t>
              </a:r>
              <a:endParaRPr lang="en-US" sz="1600" b="1" dirty="0"/>
            </a:p>
            <a:p>
              <a:pPr eaLnBrk="0" hangingPunct="0">
                <a:buFontTx/>
                <a:buChar char="•"/>
              </a:pPr>
              <a:r>
                <a:rPr lang="en-US" sz="1600" b="1" dirty="0"/>
                <a:t> HDL </a:t>
              </a:r>
              <a:r>
                <a:rPr lang="ru-RU" sz="1600" b="1" dirty="0" smtClean="0"/>
                <a:t>файлы при помощи </a:t>
              </a:r>
              <a:r>
                <a:rPr lang="en-US" sz="1600" b="1" dirty="0" smtClean="0"/>
                <a:t>HDL </a:t>
              </a:r>
              <a:r>
                <a:rPr lang="en-US" sz="1600" b="1" dirty="0"/>
                <a:t>import</a:t>
              </a:r>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152908"/>
                                        </p:tgtEl>
                                        <p:attrNameLst>
                                          <p:attrName>style.visibility</p:attrName>
                                        </p:attrNameLst>
                                      </p:cBhvr>
                                      <p:to>
                                        <p:strVal val="visible"/>
                                      </p:to>
                                    </p:set>
                                    <p:animEffect transition="in" filter="blinds(horizontal)">
                                      <p:cBhvr>
                                        <p:cTn id="7" dur="500"/>
                                        <p:tgtEl>
                                          <p:spTgt spid="31529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7"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3154946" name="Rectangle 2"/>
          <p:cNvSpPr>
            <a:spLocks noGrp="1" noChangeArrowheads="1"/>
          </p:cNvSpPr>
          <p:nvPr>
            <p:ph type="title" idx="4294967295"/>
          </p:nvPr>
        </p:nvSpPr>
        <p:spPr/>
        <p:txBody>
          <a:bodyPr/>
          <a:lstStyle/>
          <a:p>
            <a:pPr>
              <a:defRPr/>
            </a:pPr>
            <a:r>
              <a:rPr lang="ru-RU" dirty="0" smtClean="0">
                <a:cs typeface="+mj-cs"/>
              </a:rPr>
              <a:t>Пример</a:t>
            </a:r>
            <a:r>
              <a:rPr lang="en-US" dirty="0" smtClean="0">
                <a:cs typeface="+mj-cs"/>
              </a:rPr>
              <a:t>: </a:t>
            </a:r>
            <a:r>
              <a:rPr lang="ru-RU" dirty="0" smtClean="0">
                <a:cs typeface="+mj-cs"/>
              </a:rPr>
              <a:t>Микшер альфа-каналов</a:t>
            </a:r>
            <a:endParaRPr lang="en-US" dirty="0">
              <a:cs typeface="+mj-cs"/>
            </a:endParaRPr>
          </a:p>
        </p:txBody>
      </p:sp>
      <p:pic>
        <p:nvPicPr>
          <p:cNvPr id="265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00" y="982663"/>
            <a:ext cx="8016875" cy="476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154948" name="Group 4"/>
          <p:cNvGrpSpPr>
            <a:grpSpLocks/>
          </p:cNvGrpSpPr>
          <p:nvPr/>
        </p:nvGrpSpPr>
        <p:grpSpPr bwMode="auto">
          <a:xfrm>
            <a:off x="1839913" y="1690688"/>
            <a:ext cx="7135812" cy="4484687"/>
            <a:chOff x="1159" y="1065"/>
            <a:chExt cx="4495" cy="2825"/>
          </a:xfrm>
        </p:grpSpPr>
        <p:pic>
          <p:nvPicPr>
            <p:cNvPr id="2652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 y="1065"/>
              <a:ext cx="3963" cy="2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5222" name="Freeform 6"/>
            <p:cNvSpPr>
              <a:spLocks/>
            </p:cNvSpPr>
            <p:nvPr/>
          </p:nvSpPr>
          <p:spPr bwMode="auto">
            <a:xfrm>
              <a:off x="1159" y="1092"/>
              <a:ext cx="539" cy="2798"/>
            </a:xfrm>
            <a:custGeom>
              <a:avLst/>
              <a:gdLst>
                <a:gd name="T0" fmla="*/ 539 w 539"/>
                <a:gd name="T1" fmla="*/ 0 h 2798"/>
                <a:gd name="T2" fmla="*/ 532 w 539"/>
                <a:gd name="T3" fmla="*/ 2798 h 2798"/>
                <a:gd name="T4" fmla="*/ 0 w 539"/>
                <a:gd name="T5" fmla="*/ 666 h 2798"/>
                <a:gd name="T6" fmla="*/ 0 w 539"/>
                <a:gd name="T7" fmla="*/ 0 h 2798"/>
                <a:gd name="T8" fmla="*/ 539 w 539"/>
                <a:gd name="T9" fmla="*/ 0 h 2798"/>
                <a:gd name="T10" fmla="*/ 0 60000 65536"/>
                <a:gd name="T11" fmla="*/ 0 60000 65536"/>
                <a:gd name="T12" fmla="*/ 0 60000 65536"/>
                <a:gd name="T13" fmla="*/ 0 60000 65536"/>
                <a:gd name="T14" fmla="*/ 0 60000 65536"/>
                <a:gd name="T15" fmla="*/ 0 w 539"/>
                <a:gd name="T16" fmla="*/ 0 h 2798"/>
                <a:gd name="T17" fmla="*/ 539 w 539"/>
                <a:gd name="T18" fmla="*/ 2798 h 2798"/>
              </a:gdLst>
              <a:ahLst/>
              <a:cxnLst>
                <a:cxn ang="T10">
                  <a:pos x="T0" y="T1"/>
                </a:cxn>
                <a:cxn ang="T11">
                  <a:pos x="T2" y="T3"/>
                </a:cxn>
                <a:cxn ang="T12">
                  <a:pos x="T4" y="T5"/>
                </a:cxn>
                <a:cxn ang="T13">
                  <a:pos x="T6" y="T7"/>
                </a:cxn>
                <a:cxn ang="T14">
                  <a:pos x="T8" y="T9"/>
                </a:cxn>
              </a:cxnLst>
              <a:rect l="T15" t="T16" r="T17" b="T18"/>
              <a:pathLst>
                <a:path w="539" h="2798">
                  <a:moveTo>
                    <a:pt x="539" y="0"/>
                  </a:moveTo>
                  <a:lnTo>
                    <a:pt x="532" y="2798"/>
                  </a:lnTo>
                  <a:lnTo>
                    <a:pt x="0" y="666"/>
                  </a:lnTo>
                  <a:lnTo>
                    <a:pt x="0" y="0"/>
                  </a:lnTo>
                  <a:lnTo>
                    <a:pt x="539" y="0"/>
                  </a:lnTo>
                  <a:close/>
                </a:path>
              </a:pathLst>
            </a:custGeom>
            <a:gradFill rotWithShape="1">
              <a:gsLst>
                <a:gs pos="0">
                  <a:srgbClr val="00BCB8">
                    <a:alpha val="70000"/>
                  </a:srgbClr>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154948"/>
                                        </p:tgtEl>
                                        <p:attrNameLst>
                                          <p:attrName>style.visibility</p:attrName>
                                        </p:attrNameLst>
                                      </p:cBhvr>
                                      <p:to>
                                        <p:strVal val="visible"/>
                                      </p:to>
                                    </p:set>
                                    <p:animEffect transition="in" filter="blinds(horizontal)">
                                      <p:cBhvr>
                                        <p:cTn id="7" dur="500"/>
                                        <p:tgtEl>
                                          <p:spTgt spid="31549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3223554" name="Rectangle 2"/>
          <p:cNvSpPr>
            <a:spLocks noGrp="1" noChangeArrowheads="1"/>
          </p:cNvSpPr>
          <p:nvPr>
            <p:ph type="title" idx="4294967295"/>
          </p:nvPr>
        </p:nvSpPr>
        <p:spPr/>
        <p:txBody>
          <a:bodyPr/>
          <a:lstStyle/>
          <a:p>
            <a:pPr>
              <a:defRPr/>
            </a:pPr>
            <a:r>
              <a:rPr lang="ru-RU" dirty="0" smtClean="0">
                <a:cs typeface="+mj-cs"/>
              </a:rPr>
              <a:t>Блоки </a:t>
            </a:r>
            <a:r>
              <a:rPr lang="en-US" dirty="0" smtClean="0">
                <a:cs typeface="+mj-cs"/>
              </a:rPr>
              <a:t>Simulink </a:t>
            </a:r>
            <a:r>
              <a:rPr lang="en-US" dirty="0">
                <a:cs typeface="+mj-cs"/>
              </a:rPr>
              <a:t>From/To </a:t>
            </a:r>
            <a:r>
              <a:rPr lang="en-US" dirty="0" smtClean="0">
                <a:cs typeface="+mj-cs"/>
              </a:rPr>
              <a:t>Workspace</a:t>
            </a:r>
            <a:endParaRPr lang="en-US" dirty="0">
              <a:cs typeface="+mj-cs"/>
            </a:endParaRPr>
          </a:p>
        </p:txBody>
      </p:sp>
      <p:sp>
        <p:nvSpPr>
          <p:cNvPr id="2791427" name="Rectangle 3"/>
          <p:cNvSpPr>
            <a:spLocks noGrp="1" noChangeArrowheads="1"/>
          </p:cNvSpPr>
          <p:nvPr>
            <p:ph type="body" idx="4294967295"/>
          </p:nvPr>
        </p:nvSpPr>
        <p:spPr>
          <a:xfrm>
            <a:off x="350838" y="1187450"/>
            <a:ext cx="8331200" cy="4908550"/>
          </a:xfrm>
        </p:spPr>
        <p:txBody>
          <a:bodyPr/>
          <a:lstStyle/>
          <a:p>
            <a:pPr>
              <a:defRPr/>
            </a:pPr>
            <a:r>
              <a:rPr lang="ru-RU" dirty="0" smtClean="0">
                <a:cs typeface="+mn-cs"/>
              </a:rPr>
              <a:t>Данные могут быть импортированы из рабочей области при помощи блока </a:t>
            </a:r>
            <a:r>
              <a:rPr lang="ja-JP" altLang="en-US" dirty="0" smtClean="0">
                <a:latin typeface="Arial"/>
                <a:cs typeface="+mn-cs"/>
              </a:rPr>
              <a:t>“</a:t>
            </a:r>
            <a:r>
              <a:rPr lang="en-US" dirty="0" smtClean="0">
                <a:cs typeface="+mn-cs"/>
              </a:rPr>
              <a:t>From Workspace</a:t>
            </a:r>
            <a:r>
              <a:rPr lang="ja-JP" altLang="en-US" dirty="0" smtClean="0">
                <a:latin typeface="Arial"/>
                <a:cs typeface="+mn-cs"/>
              </a:rPr>
              <a:t>”</a:t>
            </a:r>
            <a:r>
              <a:rPr lang="en-US" dirty="0" smtClean="0">
                <a:cs typeface="+mn-cs"/>
              </a:rPr>
              <a:t> (</a:t>
            </a:r>
            <a:r>
              <a:rPr lang="ru-RU" dirty="0" smtClean="0">
                <a:cs typeface="+mn-cs"/>
              </a:rPr>
              <a:t>блоки типа </a:t>
            </a:r>
            <a:r>
              <a:rPr lang="en-US" dirty="0" smtClean="0">
                <a:cs typeface="+mn-cs"/>
              </a:rPr>
              <a:t>Simulink Source)</a:t>
            </a:r>
          </a:p>
          <a:p>
            <a:pPr>
              <a:defRPr/>
            </a:pPr>
            <a:r>
              <a:rPr lang="ru-RU" dirty="0" smtClean="0">
                <a:cs typeface="+mn-cs"/>
              </a:rPr>
              <a:t>Данные могут быть экспортированы из рабочей области при помощи блока </a:t>
            </a:r>
            <a:r>
              <a:rPr lang="ja-JP" altLang="en-US" dirty="0" smtClean="0">
                <a:latin typeface="Arial"/>
                <a:cs typeface="+mn-cs"/>
              </a:rPr>
              <a:t>“</a:t>
            </a:r>
            <a:r>
              <a:rPr lang="en-US" dirty="0" smtClean="0">
                <a:cs typeface="+mn-cs"/>
              </a:rPr>
              <a:t>To Workspace</a:t>
            </a:r>
            <a:r>
              <a:rPr lang="ja-JP" altLang="en-US" dirty="0" smtClean="0">
                <a:latin typeface="Arial"/>
                <a:cs typeface="+mn-cs"/>
              </a:rPr>
              <a:t>”</a:t>
            </a:r>
            <a:r>
              <a:rPr lang="en-US" dirty="0" smtClean="0">
                <a:cs typeface="+mn-cs"/>
              </a:rPr>
              <a:t> (</a:t>
            </a:r>
            <a:r>
              <a:rPr lang="ru-RU" dirty="0" smtClean="0">
                <a:cs typeface="+mn-cs"/>
              </a:rPr>
              <a:t>блоки типа </a:t>
            </a:r>
            <a:r>
              <a:rPr lang="en-US" dirty="0" smtClean="0">
                <a:cs typeface="+mn-cs"/>
              </a:rPr>
              <a:t>Simulink Sink).</a:t>
            </a:r>
          </a:p>
          <a:p>
            <a:pPr>
              <a:defRPr/>
            </a:pPr>
            <a:r>
              <a:rPr lang="ru-RU" dirty="0" smtClean="0">
                <a:cs typeface="+mn-cs"/>
              </a:rPr>
              <a:t>Поддерживаемый формат данных</a:t>
            </a:r>
            <a:r>
              <a:rPr lang="en-US" dirty="0" smtClean="0">
                <a:cs typeface="+mn-cs"/>
              </a:rPr>
              <a:t>:</a:t>
            </a:r>
          </a:p>
          <a:p>
            <a:pPr lvl="1">
              <a:defRPr/>
            </a:pPr>
            <a:r>
              <a:rPr lang="en-US" dirty="0" smtClean="0"/>
              <a:t>2-D </a:t>
            </a:r>
            <a:r>
              <a:rPr lang="ru-RU" dirty="0" smtClean="0"/>
              <a:t>матрица </a:t>
            </a:r>
            <a:r>
              <a:rPr lang="en-US" dirty="0" smtClean="0"/>
              <a:t>(</a:t>
            </a:r>
            <a:r>
              <a:rPr lang="ru-RU" dirty="0" smtClean="0"/>
              <a:t>колонка времени и колонка данных</a:t>
            </a:r>
            <a:r>
              <a:rPr lang="en-US" dirty="0" smtClean="0"/>
              <a:t>): </a:t>
            </a:r>
          </a:p>
          <a:p>
            <a:pPr lvl="2">
              <a:buFont typeface="Wingdings" charset="0"/>
              <a:buNone/>
              <a:defRPr/>
            </a:pPr>
            <a:r>
              <a:rPr lang="en-US" sz="1200" dirty="0" smtClean="0">
                <a:latin typeface="Courier New" charset="0"/>
              </a:rPr>
              <a:t>[</a:t>
            </a:r>
            <a:r>
              <a:rPr lang="en-US" sz="1200" dirty="0" err="1" smtClean="0">
                <a:latin typeface="Courier New" charset="0"/>
              </a:rPr>
              <a:t>TimeValues</a:t>
            </a:r>
            <a:r>
              <a:rPr lang="en-US" sz="1200" dirty="0" smtClean="0">
                <a:latin typeface="Courier New" charset="0"/>
              </a:rPr>
              <a:t> </a:t>
            </a:r>
            <a:r>
              <a:rPr lang="en-US" sz="1200" dirty="0" err="1" smtClean="0">
                <a:latin typeface="Courier New" charset="0"/>
              </a:rPr>
              <a:t>DataValues</a:t>
            </a:r>
            <a:r>
              <a:rPr lang="en-US" sz="1200" dirty="0" smtClean="0">
                <a:latin typeface="Courier New" charset="0"/>
              </a:rPr>
              <a:t>]</a:t>
            </a:r>
          </a:p>
          <a:p>
            <a:pPr lvl="1">
              <a:defRPr/>
            </a:pPr>
            <a:r>
              <a:rPr lang="en-US" dirty="0" err="1" smtClean="0"/>
              <a:t>С</a:t>
            </a:r>
            <a:r>
              <a:rPr lang="ru-RU" dirty="0" err="1" smtClean="0"/>
              <a:t>труктура</a:t>
            </a:r>
            <a:r>
              <a:rPr lang="ru-RU" dirty="0" smtClean="0"/>
              <a:t> </a:t>
            </a:r>
            <a:r>
              <a:rPr lang="en-US" dirty="0" err="1" smtClean="0"/>
              <a:t>Matlab</a:t>
            </a:r>
            <a:r>
              <a:rPr lang="en-US" dirty="0" smtClean="0"/>
              <a:t> </a:t>
            </a:r>
          </a:p>
          <a:p>
            <a:pPr lvl="2">
              <a:buFont typeface="Wingdings" charset="0"/>
              <a:buNone/>
              <a:defRPr/>
            </a:pPr>
            <a:r>
              <a:rPr lang="en-US" sz="1200" dirty="0" err="1" smtClean="0">
                <a:latin typeface="Courier New" charset="0"/>
              </a:rPr>
              <a:t>var.time</a:t>
            </a:r>
            <a:r>
              <a:rPr lang="en-US" sz="1200" dirty="0" smtClean="0">
                <a:latin typeface="Courier New" charset="0"/>
              </a:rPr>
              <a:t> = [</a:t>
            </a:r>
            <a:r>
              <a:rPr lang="en-US" sz="1200" dirty="0" err="1" smtClean="0">
                <a:latin typeface="Courier New" charset="0"/>
              </a:rPr>
              <a:t>TimeValues</a:t>
            </a:r>
            <a:r>
              <a:rPr lang="en-US" sz="1200" dirty="0" smtClean="0">
                <a:latin typeface="Courier New" charset="0"/>
              </a:rPr>
              <a:t>]</a:t>
            </a:r>
          </a:p>
          <a:p>
            <a:pPr lvl="2">
              <a:buFont typeface="Wingdings" charset="0"/>
              <a:buNone/>
              <a:defRPr/>
            </a:pPr>
            <a:r>
              <a:rPr lang="en-US" sz="1200" dirty="0" err="1" smtClean="0">
                <a:latin typeface="Courier New" charset="0"/>
              </a:rPr>
              <a:t>var.signals.value</a:t>
            </a:r>
            <a:r>
              <a:rPr lang="en-US" sz="1200" dirty="0" smtClean="0">
                <a:latin typeface="Courier New" charset="0"/>
              </a:rPr>
              <a:t> = [</a:t>
            </a:r>
            <a:r>
              <a:rPr lang="en-US" sz="1200" dirty="0" err="1" smtClean="0">
                <a:latin typeface="Courier New" charset="0"/>
              </a:rPr>
              <a:t>DataValues</a:t>
            </a:r>
            <a:r>
              <a:rPr lang="en-US" sz="1200" dirty="0" smtClean="0">
                <a:latin typeface="Courier New" charset="0"/>
              </a:rPr>
              <a:t>]</a:t>
            </a:r>
          </a:p>
          <a:p>
            <a:pPr lvl="2">
              <a:buFont typeface="Wingdings" charset="0"/>
              <a:buNone/>
              <a:defRPr/>
            </a:pPr>
            <a:r>
              <a:rPr lang="en-US" sz="1200" dirty="0" err="1" smtClean="0">
                <a:latin typeface="Courier New" charset="0"/>
              </a:rPr>
              <a:t>var.signals.dimensions</a:t>
            </a:r>
            <a:r>
              <a:rPr lang="en-US" sz="1200" dirty="0" smtClean="0">
                <a:latin typeface="Courier New" charset="0"/>
              </a:rPr>
              <a:t> = [</a:t>
            </a:r>
            <a:r>
              <a:rPr lang="en-US" sz="1200" dirty="0" err="1" smtClean="0">
                <a:latin typeface="Courier New" charset="0"/>
              </a:rPr>
              <a:t>DimValues</a:t>
            </a:r>
            <a:r>
              <a:rPr lang="en-US" sz="1200" dirty="0" smtClean="0">
                <a:latin typeface="Courier New" charset="0"/>
              </a:rPr>
              <a:t>] %required if 2D data…</a:t>
            </a:r>
          </a:p>
        </p:txBody>
      </p:sp>
    </p:spTree>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3"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3156994" name="Rectangle 2"/>
          <p:cNvSpPr>
            <a:spLocks noGrp="1" noChangeArrowheads="1"/>
          </p:cNvSpPr>
          <p:nvPr>
            <p:ph type="title" idx="4294967295"/>
          </p:nvPr>
        </p:nvSpPr>
        <p:spPr/>
        <p:txBody>
          <a:bodyPr/>
          <a:lstStyle/>
          <a:p>
            <a:pPr>
              <a:defRPr/>
            </a:pPr>
            <a:r>
              <a:rPr lang="ru-RU" dirty="0" smtClean="0">
                <a:cs typeface="+mj-cs"/>
              </a:rPr>
              <a:t>Пример</a:t>
            </a:r>
            <a:r>
              <a:rPr lang="en-US" dirty="0" smtClean="0">
                <a:cs typeface="+mj-cs"/>
              </a:rPr>
              <a:t>: </a:t>
            </a:r>
            <a:r>
              <a:rPr lang="ru-RU" dirty="0" smtClean="0">
                <a:cs typeface="+mj-cs"/>
              </a:rPr>
              <a:t>Блок </a:t>
            </a:r>
            <a:r>
              <a:rPr lang="en-US" dirty="0" smtClean="0">
                <a:cs typeface="+mj-cs"/>
              </a:rPr>
              <a:t>From </a:t>
            </a:r>
            <a:r>
              <a:rPr lang="en-US" dirty="0" err="1" smtClean="0">
                <a:cs typeface="+mj-cs"/>
              </a:rPr>
              <a:t>Matlab</a:t>
            </a:r>
            <a:r>
              <a:rPr lang="en-US" dirty="0" smtClean="0">
                <a:cs typeface="+mj-cs"/>
              </a:rPr>
              <a:t> </a:t>
            </a:r>
            <a:r>
              <a:rPr lang="en-US" dirty="0">
                <a:cs typeface="+mj-cs"/>
              </a:rPr>
              <a:t>Workspace</a:t>
            </a:r>
          </a:p>
        </p:txBody>
      </p:sp>
      <p:pic>
        <p:nvPicPr>
          <p:cNvPr id="269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788" y="1196975"/>
            <a:ext cx="4587875" cy="448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569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7063" y="1219200"/>
            <a:ext cx="5349875" cy="470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156996"/>
                                        </p:tgtEl>
                                        <p:attrNameLst>
                                          <p:attrName>style.visibility</p:attrName>
                                        </p:attrNameLst>
                                      </p:cBhvr>
                                      <p:to>
                                        <p:strVal val="visible"/>
                                      </p:to>
                                    </p:set>
                                    <p:animEffect transition="in" filter="blinds(horizontal)">
                                      <p:cBhvr>
                                        <p:cTn id="7" dur="500"/>
                                        <p:tgtEl>
                                          <p:spTgt spid="31569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1"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3225602" name="Rectangle 2"/>
          <p:cNvSpPr>
            <a:spLocks noGrp="1" noChangeArrowheads="1"/>
          </p:cNvSpPr>
          <p:nvPr>
            <p:ph type="title" idx="4294967295"/>
          </p:nvPr>
        </p:nvSpPr>
        <p:spPr/>
        <p:txBody>
          <a:bodyPr/>
          <a:lstStyle/>
          <a:p>
            <a:pPr>
              <a:defRPr/>
            </a:pPr>
            <a:r>
              <a:rPr lang="ru-RU" dirty="0" smtClean="0">
                <a:cs typeface="+mj-cs"/>
              </a:rPr>
              <a:t>Встроенные блоки </a:t>
            </a:r>
            <a:r>
              <a:rPr lang="en-US" dirty="0" err="1" smtClean="0">
                <a:cs typeface="+mj-cs"/>
              </a:rPr>
              <a:t>Matlab</a:t>
            </a:r>
            <a:r>
              <a:rPr lang="en-US" dirty="0" smtClean="0">
                <a:cs typeface="+mj-cs"/>
              </a:rPr>
              <a:t> (1/2) </a:t>
            </a:r>
          </a:p>
        </p:txBody>
      </p:sp>
      <p:sp>
        <p:nvSpPr>
          <p:cNvPr id="2795523" name="Rectangle 3"/>
          <p:cNvSpPr>
            <a:spLocks noGrp="1" noChangeArrowheads="1"/>
          </p:cNvSpPr>
          <p:nvPr>
            <p:ph type="body" idx="4294967295"/>
          </p:nvPr>
        </p:nvSpPr>
        <p:spPr>
          <a:xfrm>
            <a:off x="350838" y="838200"/>
            <a:ext cx="8412162" cy="5410200"/>
          </a:xfrm>
        </p:spPr>
        <p:txBody>
          <a:bodyPr/>
          <a:lstStyle/>
          <a:p>
            <a:pPr>
              <a:defRPr/>
            </a:pPr>
            <a:r>
              <a:rPr lang="ru-RU" sz="3200" dirty="0" smtClean="0">
                <a:cs typeface="+mn-cs"/>
              </a:rPr>
              <a:t>Встроенный блок</a:t>
            </a:r>
            <a:r>
              <a:rPr lang="en-US" sz="3200" dirty="0" smtClean="0">
                <a:cs typeface="+mn-cs"/>
              </a:rPr>
              <a:t> </a:t>
            </a:r>
            <a:r>
              <a:rPr lang="en-US" sz="3200" dirty="0" err="1" smtClean="0">
                <a:cs typeface="+mn-cs"/>
              </a:rPr>
              <a:t>Matlab</a:t>
            </a:r>
            <a:r>
              <a:rPr lang="en-US" sz="3200" dirty="0" smtClean="0">
                <a:cs typeface="+mn-cs"/>
              </a:rPr>
              <a:t> </a:t>
            </a:r>
            <a:r>
              <a:rPr lang="ru-RU" sz="3200" dirty="0" smtClean="0">
                <a:cs typeface="+mn-cs"/>
              </a:rPr>
              <a:t>позволяет создавать </a:t>
            </a:r>
            <a:r>
              <a:rPr lang="en-US" sz="3200" dirty="0" err="1" smtClean="0">
                <a:cs typeface="+mn-cs"/>
              </a:rPr>
              <a:t>Matlab</a:t>
            </a:r>
            <a:r>
              <a:rPr lang="en-US" sz="3200" dirty="0" smtClean="0">
                <a:cs typeface="+mn-cs"/>
              </a:rPr>
              <a:t> </a:t>
            </a:r>
            <a:r>
              <a:rPr lang="ru-RU" sz="3200" dirty="0" smtClean="0">
                <a:cs typeface="+mn-cs"/>
              </a:rPr>
              <a:t>функцию внутри </a:t>
            </a:r>
            <a:r>
              <a:rPr lang="en-US" sz="3200" dirty="0" smtClean="0">
                <a:cs typeface="+mn-cs"/>
              </a:rPr>
              <a:t>Simulink</a:t>
            </a:r>
          </a:p>
          <a:p>
            <a:pPr lvl="1">
              <a:defRPr/>
            </a:pPr>
            <a:r>
              <a:rPr lang="ru-RU" sz="2400" dirty="0" smtClean="0"/>
              <a:t>Поддерживается только подмножество языка </a:t>
            </a:r>
            <a:r>
              <a:rPr lang="en-US" sz="2400" dirty="0" err="1" smtClean="0"/>
              <a:t>Matlab</a:t>
            </a:r>
            <a:endParaRPr lang="en-US" sz="2400" dirty="0" smtClean="0"/>
          </a:p>
          <a:p>
            <a:pPr lvl="1">
              <a:defRPr/>
            </a:pPr>
            <a:r>
              <a:rPr lang="en-US" sz="2400" dirty="0" err="1" smtClean="0"/>
              <a:t>А</a:t>
            </a:r>
            <a:r>
              <a:rPr lang="ru-RU" sz="2400" dirty="0" err="1" smtClean="0"/>
              <a:t>втоматически</a:t>
            </a:r>
            <a:r>
              <a:rPr lang="ru-RU" sz="2400" dirty="0" smtClean="0"/>
              <a:t> генерируется встраиваемый </a:t>
            </a:r>
            <a:r>
              <a:rPr lang="en-US" sz="2400" dirty="0" smtClean="0"/>
              <a:t>(</a:t>
            </a:r>
            <a:r>
              <a:rPr lang="ru-RU" sz="2400" dirty="0" smtClean="0"/>
              <a:t>на </a:t>
            </a:r>
            <a:r>
              <a:rPr lang="en-US" sz="2400" dirty="0" smtClean="0"/>
              <a:t>C) </a:t>
            </a:r>
            <a:r>
              <a:rPr lang="ru-RU" sz="2400" dirty="0" smtClean="0"/>
              <a:t>код</a:t>
            </a:r>
            <a:endParaRPr lang="en-US" sz="2400" dirty="0" smtClean="0"/>
          </a:p>
          <a:p>
            <a:pPr>
              <a:defRPr/>
            </a:pPr>
            <a:r>
              <a:rPr lang="ru-RU" sz="3200" dirty="0" smtClean="0">
                <a:cs typeface="+mn-cs"/>
              </a:rPr>
              <a:t>Базовый синтаксис</a:t>
            </a:r>
            <a:r>
              <a:rPr lang="en-US" sz="3200" dirty="0" smtClean="0">
                <a:cs typeface="+mn-cs"/>
              </a:rPr>
              <a:t>:</a:t>
            </a:r>
          </a:p>
          <a:p>
            <a:pPr lvl="1">
              <a:defRPr/>
            </a:pPr>
            <a:r>
              <a:rPr lang="ru-RU" sz="2400" dirty="0" smtClean="0"/>
              <a:t>Заголовок функции</a:t>
            </a:r>
            <a:r>
              <a:rPr lang="en-US" sz="2400" dirty="0" smtClean="0"/>
              <a:t>:</a:t>
            </a:r>
          </a:p>
          <a:p>
            <a:pPr lvl="2">
              <a:buFont typeface="Wingdings" charset="0"/>
              <a:buNone/>
              <a:defRPr/>
            </a:pPr>
            <a:r>
              <a:rPr lang="en-US" sz="1600" dirty="0" smtClean="0">
                <a:solidFill>
                  <a:srgbClr val="0000FF"/>
                </a:solidFill>
                <a:latin typeface="Courier New" charset="0"/>
              </a:rPr>
              <a:t>function</a:t>
            </a:r>
            <a:r>
              <a:rPr lang="en-US" sz="1600" dirty="0" smtClean="0">
                <a:latin typeface="Courier New" charset="0"/>
              </a:rPr>
              <a:t> [out_1, out_2, out_3] = </a:t>
            </a:r>
            <a:r>
              <a:rPr lang="en-US" sz="1600" dirty="0" err="1" smtClean="0">
                <a:latin typeface="Courier New" charset="0"/>
              </a:rPr>
              <a:t>my_fun</a:t>
            </a:r>
            <a:r>
              <a:rPr lang="en-US" sz="1600" dirty="0" smtClean="0">
                <a:latin typeface="Courier New" charset="0"/>
              </a:rPr>
              <a:t>(in_1, in_2, in_3)</a:t>
            </a:r>
          </a:p>
          <a:p>
            <a:pPr lvl="2">
              <a:buFont typeface="Wingdings" charset="0"/>
              <a:buNone/>
              <a:defRPr/>
            </a:pPr>
            <a:r>
              <a:rPr lang="ru-RU" sz="1600" dirty="0" smtClean="0"/>
              <a:t>где</a:t>
            </a:r>
            <a:r>
              <a:rPr lang="en-US" sz="1600" dirty="0" smtClean="0"/>
              <a:t>:</a:t>
            </a:r>
          </a:p>
          <a:p>
            <a:pPr lvl="2">
              <a:defRPr/>
            </a:pPr>
            <a:r>
              <a:rPr lang="en-US" sz="1600" dirty="0" smtClean="0">
                <a:latin typeface="Courier New" charset="0"/>
              </a:rPr>
              <a:t>out_1, out_2, out_3</a:t>
            </a:r>
            <a:r>
              <a:rPr lang="en-US" sz="1600" dirty="0" smtClean="0"/>
              <a:t> 	% </a:t>
            </a:r>
            <a:r>
              <a:rPr lang="ru-RU" sz="1600" dirty="0" smtClean="0"/>
              <a:t>выходные порты встраиваемого блока</a:t>
            </a:r>
            <a:endParaRPr lang="en-US" sz="1600" dirty="0" smtClean="0"/>
          </a:p>
          <a:p>
            <a:pPr lvl="2">
              <a:defRPr/>
            </a:pPr>
            <a:r>
              <a:rPr lang="en-US" sz="1600" dirty="0" smtClean="0">
                <a:latin typeface="Courier New" charset="0"/>
              </a:rPr>
              <a:t>in_1, in_2, in_1</a:t>
            </a:r>
            <a:r>
              <a:rPr lang="en-US" sz="1600" dirty="0" smtClean="0"/>
              <a:t> 	% </a:t>
            </a:r>
            <a:r>
              <a:rPr lang="ru-RU" sz="1600" dirty="0" smtClean="0"/>
              <a:t>входные порты блока</a:t>
            </a:r>
            <a:endParaRPr lang="en-US" sz="1600" dirty="0" smtClean="0"/>
          </a:p>
        </p:txBody>
      </p:sp>
    </p:spTree>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Slide Number Placeholder 3"/>
          <p:cNvSpPr txBox="1">
            <a:spLocks noGrp="1"/>
          </p:cNvSpPr>
          <p:nvPr/>
        </p:nvSpPr>
        <p:spPr bwMode="auto">
          <a:xfrm>
            <a:off x="304800" y="6588125"/>
            <a:ext cx="698500"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3225602" name="Rectangle 2"/>
          <p:cNvSpPr>
            <a:spLocks noGrp="1" noChangeArrowheads="1"/>
          </p:cNvSpPr>
          <p:nvPr>
            <p:ph type="title" idx="4294967295"/>
          </p:nvPr>
        </p:nvSpPr>
        <p:spPr/>
        <p:txBody>
          <a:bodyPr/>
          <a:lstStyle/>
          <a:p>
            <a:pPr>
              <a:defRPr/>
            </a:pPr>
            <a:r>
              <a:rPr lang="ru-RU" dirty="0"/>
              <a:t>Встроенные блоки </a:t>
            </a:r>
            <a:r>
              <a:rPr lang="en-US" dirty="0" err="1"/>
              <a:t>Matlab</a:t>
            </a:r>
            <a:r>
              <a:rPr lang="en-US" dirty="0"/>
              <a:t> </a:t>
            </a:r>
            <a:r>
              <a:rPr lang="en-US" dirty="0" smtClean="0">
                <a:cs typeface="+mj-cs"/>
              </a:rPr>
              <a:t>(2/2)</a:t>
            </a:r>
          </a:p>
        </p:txBody>
      </p:sp>
      <p:sp>
        <p:nvSpPr>
          <p:cNvPr id="3438596" name="Rectangle 3"/>
          <p:cNvSpPr>
            <a:spLocks noGrp="1" noChangeArrowheads="1"/>
          </p:cNvSpPr>
          <p:nvPr>
            <p:ph type="body" idx="4294967295"/>
          </p:nvPr>
        </p:nvSpPr>
        <p:spPr>
          <a:xfrm>
            <a:off x="350838" y="1187450"/>
            <a:ext cx="8331200" cy="4908550"/>
          </a:xfrm>
        </p:spPr>
        <p:txBody>
          <a:bodyPr/>
          <a:lstStyle/>
          <a:p>
            <a:pPr lvl="1">
              <a:defRPr/>
            </a:pPr>
            <a:r>
              <a:rPr lang="ru-RU" u="sng" dirty="0" smtClean="0"/>
              <a:t>Постоянные переменные </a:t>
            </a:r>
            <a:r>
              <a:rPr lang="en-US" u="sng" dirty="0" smtClean="0"/>
              <a:t>:</a:t>
            </a:r>
            <a:r>
              <a:rPr lang="en-US" dirty="0" smtClean="0"/>
              <a:t> </a:t>
            </a:r>
            <a:r>
              <a:rPr lang="ru-RU" dirty="0" smtClean="0"/>
              <a:t>эти переменные являются локальными для функций в которых они определены, но сохраняют свое значение в памяти между вызовами функции</a:t>
            </a:r>
            <a:endParaRPr lang="en-US" dirty="0" smtClean="0"/>
          </a:p>
          <a:p>
            <a:pPr lvl="2">
              <a:buFont typeface="Wingdings" charset="0"/>
              <a:buNone/>
              <a:defRPr/>
            </a:pPr>
            <a:r>
              <a:rPr lang="en-US" sz="1400" dirty="0" smtClean="0">
                <a:solidFill>
                  <a:srgbClr val="0000FF"/>
                </a:solidFill>
                <a:latin typeface="Courier New" charset="0"/>
              </a:rPr>
              <a:t>persistent</a:t>
            </a:r>
            <a:r>
              <a:rPr lang="en-US" sz="1400" dirty="0" smtClean="0">
                <a:latin typeface="Courier New" charset="0"/>
              </a:rPr>
              <a:t> PROD_X </a:t>
            </a:r>
          </a:p>
          <a:p>
            <a:pPr lvl="2">
              <a:buFont typeface="Wingdings" charset="0"/>
              <a:buNone/>
              <a:defRPr/>
            </a:pPr>
            <a:r>
              <a:rPr lang="en-US" sz="1400" dirty="0" smtClean="0">
                <a:solidFill>
                  <a:srgbClr val="0000FF"/>
                </a:solidFill>
                <a:latin typeface="Courier New" charset="0"/>
              </a:rPr>
              <a:t>if</a:t>
            </a:r>
            <a:r>
              <a:rPr lang="en-US" sz="1400" dirty="0" smtClean="0">
                <a:latin typeface="Courier New" charset="0"/>
              </a:rPr>
              <a:t> </a:t>
            </a:r>
            <a:r>
              <a:rPr lang="en-US" sz="1400" dirty="0" err="1" smtClean="0">
                <a:latin typeface="Courier New" charset="0"/>
              </a:rPr>
              <a:t>isempty</a:t>
            </a:r>
            <a:r>
              <a:rPr lang="en-US" sz="1400" dirty="0" smtClean="0">
                <a:latin typeface="Courier New" charset="0"/>
              </a:rPr>
              <a:t>(PROD_X) </a:t>
            </a:r>
          </a:p>
          <a:p>
            <a:pPr lvl="2">
              <a:buFont typeface="Wingdings" charset="0"/>
              <a:buNone/>
              <a:defRPr/>
            </a:pPr>
            <a:r>
              <a:rPr lang="en-US" sz="1400" dirty="0" smtClean="0">
                <a:latin typeface="Courier New" charset="0"/>
              </a:rPr>
              <a:t>	PROD_X = 1; </a:t>
            </a:r>
          </a:p>
          <a:p>
            <a:pPr lvl="2">
              <a:buFont typeface="Wingdings" charset="0"/>
              <a:buNone/>
              <a:defRPr/>
            </a:pPr>
            <a:r>
              <a:rPr lang="en-US" sz="1400" dirty="0" smtClean="0">
                <a:solidFill>
                  <a:srgbClr val="0000FF"/>
                </a:solidFill>
                <a:latin typeface="Courier New" charset="0"/>
              </a:rPr>
              <a:t>end</a:t>
            </a:r>
            <a:r>
              <a:rPr lang="en-US" sz="1400" dirty="0" smtClean="0"/>
              <a:t> </a:t>
            </a:r>
          </a:p>
          <a:p>
            <a:pPr lvl="1">
              <a:defRPr/>
            </a:pPr>
            <a:r>
              <a:rPr lang="ru-RU" u="sng" dirty="0" smtClean="0"/>
              <a:t>Локальные переменные</a:t>
            </a:r>
            <a:r>
              <a:rPr lang="en-US" u="sng" dirty="0" smtClean="0"/>
              <a:t>:</a:t>
            </a:r>
            <a:r>
              <a:rPr lang="en-US" dirty="0" smtClean="0"/>
              <a:t> </a:t>
            </a:r>
            <a:r>
              <a:rPr lang="ru-RU" dirty="0" smtClean="0"/>
              <a:t>эти переменные задаются назначением, но в отличии от обычного</a:t>
            </a:r>
            <a:r>
              <a:rPr lang="en-US" dirty="0" smtClean="0"/>
              <a:t> </a:t>
            </a:r>
            <a:r>
              <a:rPr lang="en-US" dirty="0" err="1" smtClean="0"/>
              <a:t>Matlab</a:t>
            </a:r>
            <a:r>
              <a:rPr lang="en-US" dirty="0" smtClean="0"/>
              <a:t>, </a:t>
            </a:r>
            <a:r>
              <a:rPr lang="ru-RU" dirty="0" smtClean="0"/>
              <a:t>их размер не может быть изменен в дальнейшем</a:t>
            </a:r>
          </a:p>
          <a:p>
            <a:pPr>
              <a:defRPr/>
            </a:pPr>
            <a:r>
              <a:rPr lang="ru-RU" dirty="0" smtClean="0">
                <a:cs typeface="+mn-cs"/>
              </a:rPr>
              <a:t>Больше информации про </a:t>
            </a:r>
            <a:r>
              <a:rPr lang="en-US" dirty="0" smtClean="0">
                <a:cs typeface="+mn-cs"/>
              </a:rPr>
              <a:t>embedded </a:t>
            </a:r>
            <a:r>
              <a:rPr lang="en-US" dirty="0" err="1" smtClean="0">
                <a:cs typeface="+mn-cs"/>
              </a:rPr>
              <a:t>Matlab</a:t>
            </a:r>
            <a:r>
              <a:rPr lang="en-US" dirty="0" smtClean="0">
                <a:cs typeface="+mn-cs"/>
              </a:rPr>
              <a:t> block </a:t>
            </a:r>
            <a:r>
              <a:rPr lang="ru-RU" dirty="0" smtClean="0">
                <a:cs typeface="+mn-cs"/>
              </a:rPr>
              <a:t>в системе помощи </a:t>
            </a:r>
            <a:r>
              <a:rPr lang="en-US" dirty="0" err="1" smtClean="0">
                <a:cs typeface="+mn-cs"/>
              </a:rPr>
              <a:t>Matlab</a:t>
            </a:r>
            <a:endParaRPr lang="en-US" dirty="0" smtClean="0">
              <a:cs typeface="+mn-cs"/>
            </a:endParaRPr>
          </a:p>
        </p:txBody>
      </p:sp>
    </p:spTree>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7"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3159042" name="Rectangle 2"/>
          <p:cNvSpPr>
            <a:spLocks noGrp="1" noChangeArrowheads="1"/>
          </p:cNvSpPr>
          <p:nvPr>
            <p:ph type="title" idx="4294967295"/>
          </p:nvPr>
        </p:nvSpPr>
        <p:spPr/>
        <p:txBody>
          <a:bodyPr/>
          <a:lstStyle/>
          <a:p>
            <a:pPr>
              <a:defRPr/>
            </a:pPr>
            <a:r>
              <a:rPr lang="ru-RU" dirty="0" smtClean="0">
                <a:cs typeface="+mj-cs"/>
              </a:rPr>
              <a:t>Пример</a:t>
            </a:r>
            <a:r>
              <a:rPr lang="en-US" dirty="0" smtClean="0">
                <a:cs typeface="+mj-cs"/>
              </a:rPr>
              <a:t>:</a:t>
            </a:r>
            <a:r>
              <a:rPr lang="ru-RU" dirty="0" smtClean="0">
                <a:cs typeface="+mj-cs"/>
              </a:rPr>
              <a:t> </a:t>
            </a:r>
            <a:r>
              <a:rPr lang="en-US" dirty="0" smtClean="0">
                <a:cs typeface="+mj-cs"/>
              </a:rPr>
              <a:t>Embedded </a:t>
            </a:r>
            <a:r>
              <a:rPr lang="en-US" dirty="0" err="1">
                <a:cs typeface="+mj-cs"/>
              </a:rPr>
              <a:t>Matlab</a:t>
            </a:r>
            <a:r>
              <a:rPr lang="en-US" dirty="0">
                <a:cs typeface="+mj-cs"/>
              </a:rPr>
              <a:t> Block</a:t>
            </a:r>
          </a:p>
        </p:txBody>
      </p:sp>
      <p:pic>
        <p:nvPicPr>
          <p:cNvPr id="275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388" y="955675"/>
            <a:ext cx="7781925" cy="448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590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6975" y="858838"/>
            <a:ext cx="5172075" cy="577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59045" name="Freeform 5"/>
          <p:cNvSpPr>
            <a:spLocks/>
          </p:cNvSpPr>
          <p:nvPr/>
        </p:nvSpPr>
        <p:spPr bwMode="auto">
          <a:xfrm>
            <a:off x="1685925" y="890588"/>
            <a:ext cx="2054225" cy="5783262"/>
          </a:xfrm>
          <a:custGeom>
            <a:avLst/>
            <a:gdLst>
              <a:gd name="T0" fmla="*/ 2147483647 w 1294"/>
              <a:gd name="T1" fmla="*/ 0 h 3643"/>
              <a:gd name="T2" fmla="*/ 2147483647 w 1294"/>
              <a:gd name="T3" fmla="*/ 2147483647 h 3643"/>
              <a:gd name="T4" fmla="*/ 0 w 1294"/>
              <a:gd name="T5" fmla="*/ 2147483647 h 3643"/>
              <a:gd name="T6" fmla="*/ 0 w 1294"/>
              <a:gd name="T7" fmla="*/ 1204634583 h 3643"/>
              <a:gd name="T8" fmla="*/ 2147483647 w 1294"/>
              <a:gd name="T9" fmla="*/ 0 h 3643"/>
              <a:gd name="T10" fmla="*/ 0 60000 65536"/>
              <a:gd name="T11" fmla="*/ 0 60000 65536"/>
              <a:gd name="T12" fmla="*/ 0 60000 65536"/>
              <a:gd name="T13" fmla="*/ 0 60000 65536"/>
              <a:gd name="T14" fmla="*/ 0 60000 65536"/>
              <a:gd name="T15" fmla="*/ 0 w 1294"/>
              <a:gd name="T16" fmla="*/ 0 h 3643"/>
              <a:gd name="T17" fmla="*/ 1294 w 1294"/>
              <a:gd name="T18" fmla="*/ 3643 h 3643"/>
            </a:gdLst>
            <a:ahLst/>
            <a:cxnLst>
              <a:cxn ang="T10">
                <a:pos x="T0" y="T1"/>
              </a:cxn>
              <a:cxn ang="T11">
                <a:pos x="T2" y="T3"/>
              </a:cxn>
              <a:cxn ang="T12">
                <a:pos x="T4" y="T5"/>
              </a:cxn>
              <a:cxn ang="T13">
                <a:pos x="T6" y="T7"/>
              </a:cxn>
              <a:cxn ang="T14">
                <a:pos x="T8" y="T9"/>
              </a:cxn>
            </a:cxnLst>
            <a:rect l="T15" t="T16" r="T17" b="T18"/>
            <a:pathLst>
              <a:path w="1294" h="3643">
                <a:moveTo>
                  <a:pt x="1294" y="0"/>
                </a:moveTo>
                <a:lnTo>
                  <a:pt x="1294" y="3643"/>
                </a:lnTo>
                <a:lnTo>
                  <a:pt x="0" y="1144"/>
                </a:lnTo>
                <a:lnTo>
                  <a:pt x="0" y="478"/>
                </a:lnTo>
                <a:lnTo>
                  <a:pt x="1294" y="0"/>
                </a:lnTo>
                <a:close/>
              </a:path>
            </a:pathLst>
          </a:custGeom>
          <a:gradFill rotWithShape="1">
            <a:gsLst>
              <a:gs pos="0">
                <a:srgbClr val="00BCB8">
                  <a:alpha val="70000"/>
                </a:srgbClr>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59045"/>
                                        </p:tgtEl>
                                        <p:attrNameLst>
                                          <p:attrName>style.visibility</p:attrName>
                                        </p:attrNameLst>
                                      </p:cBhvr>
                                      <p:to>
                                        <p:strVal val="visible"/>
                                      </p:to>
                                    </p:set>
                                    <p:animEffect transition="in" filter="blinds(horizontal)">
                                      <p:cBhvr>
                                        <p:cTn id="7" dur="500"/>
                                        <p:tgtEl>
                                          <p:spTgt spid="3159045"/>
                                        </p:tgtEl>
                                      </p:cBhvr>
                                    </p:animEffect>
                                  </p:childTnLst>
                                </p:cTn>
                              </p:par>
                              <p:par>
                                <p:cTn id="8" presetID="3" presetClass="entr" presetSubtype="10" fill="hold" nodeType="withEffect">
                                  <p:stCondLst>
                                    <p:cond delay="0"/>
                                  </p:stCondLst>
                                  <p:childTnLst>
                                    <p:set>
                                      <p:cBhvr>
                                        <p:cTn id="9" dur="1" fill="hold">
                                          <p:stCondLst>
                                            <p:cond delay="0"/>
                                          </p:stCondLst>
                                        </p:cTn>
                                        <p:tgtEl>
                                          <p:spTgt spid="3159044"/>
                                        </p:tgtEl>
                                        <p:attrNameLst>
                                          <p:attrName>style.visibility</p:attrName>
                                        </p:attrNameLst>
                                      </p:cBhvr>
                                      <p:to>
                                        <p:strVal val="visible"/>
                                      </p:to>
                                    </p:set>
                                    <p:animEffect transition="in" filter="blinds(horizontal)">
                                      <p:cBhvr>
                                        <p:cTn id="10" dur="500"/>
                                        <p:tgtEl>
                                          <p:spTgt spid="31590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9045"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5"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3161090" name="Rectangle 2"/>
          <p:cNvSpPr>
            <a:spLocks noGrp="1" noChangeArrowheads="1"/>
          </p:cNvSpPr>
          <p:nvPr>
            <p:ph type="title" idx="4294967295"/>
          </p:nvPr>
        </p:nvSpPr>
        <p:spPr/>
        <p:txBody>
          <a:bodyPr/>
          <a:lstStyle/>
          <a:p>
            <a:pPr>
              <a:defRPr/>
            </a:pPr>
            <a:r>
              <a:rPr lang="ru-RU" dirty="0" smtClean="0">
                <a:cs typeface="+mj-cs"/>
              </a:rPr>
              <a:t>Пример</a:t>
            </a:r>
            <a:r>
              <a:rPr lang="en-US" dirty="0" smtClean="0">
                <a:cs typeface="+mj-cs"/>
              </a:rPr>
              <a:t>: </a:t>
            </a:r>
            <a:r>
              <a:rPr lang="ru-RU" dirty="0" smtClean="0">
                <a:cs typeface="+mj-cs"/>
              </a:rPr>
              <a:t>блоки </a:t>
            </a:r>
            <a:r>
              <a:rPr lang="en-US" dirty="0" smtClean="0">
                <a:cs typeface="+mj-cs"/>
              </a:rPr>
              <a:t>Simulink</a:t>
            </a:r>
            <a:endParaRPr lang="en-US" dirty="0">
              <a:cs typeface="+mj-cs"/>
            </a:endParaRPr>
          </a:p>
        </p:txBody>
      </p:sp>
      <p:pic>
        <p:nvPicPr>
          <p:cNvPr id="277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75" y="1174750"/>
            <a:ext cx="4587875" cy="448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161092" name="Group 4"/>
          <p:cNvGrpSpPr>
            <a:grpSpLocks/>
          </p:cNvGrpSpPr>
          <p:nvPr/>
        </p:nvGrpSpPr>
        <p:grpSpPr bwMode="auto">
          <a:xfrm>
            <a:off x="2768600" y="973138"/>
            <a:ext cx="5975350" cy="5510212"/>
            <a:chOff x="1744" y="613"/>
            <a:chExt cx="3764" cy="3471"/>
          </a:xfrm>
        </p:grpSpPr>
        <p:pic>
          <p:nvPicPr>
            <p:cNvPr id="27750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5" y="2377"/>
              <a:ext cx="1817" cy="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51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70" y="613"/>
              <a:ext cx="1838" cy="1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511" name="Freeform 7"/>
            <p:cNvSpPr>
              <a:spLocks/>
            </p:cNvSpPr>
            <p:nvPr/>
          </p:nvSpPr>
          <p:spPr bwMode="auto">
            <a:xfrm>
              <a:off x="1997" y="2401"/>
              <a:ext cx="1676" cy="1683"/>
            </a:xfrm>
            <a:custGeom>
              <a:avLst/>
              <a:gdLst>
                <a:gd name="T0" fmla="*/ 1676 w 1676"/>
                <a:gd name="T1" fmla="*/ 0 h 1683"/>
                <a:gd name="T2" fmla="*/ 1661 w 1676"/>
                <a:gd name="T3" fmla="*/ 1683 h 1683"/>
                <a:gd name="T4" fmla="*/ 15 w 1676"/>
                <a:gd name="T5" fmla="*/ 501 h 1683"/>
                <a:gd name="T6" fmla="*/ 0 w 1676"/>
                <a:gd name="T7" fmla="*/ 225 h 1683"/>
                <a:gd name="T8" fmla="*/ 1676 w 1676"/>
                <a:gd name="T9" fmla="*/ 0 h 1683"/>
                <a:gd name="T10" fmla="*/ 0 60000 65536"/>
                <a:gd name="T11" fmla="*/ 0 60000 65536"/>
                <a:gd name="T12" fmla="*/ 0 60000 65536"/>
                <a:gd name="T13" fmla="*/ 0 60000 65536"/>
                <a:gd name="T14" fmla="*/ 0 60000 65536"/>
                <a:gd name="T15" fmla="*/ 0 w 1676"/>
                <a:gd name="T16" fmla="*/ 0 h 1683"/>
                <a:gd name="T17" fmla="*/ 1676 w 1676"/>
                <a:gd name="T18" fmla="*/ 1683 h 1683"/>
              </a:gdLst>
              <a:ahLst/>
              <a:cxnLst>
                <a:cxn ang="T10">
                  <a:pos x="T0" y="T1"/>
                </a:cxn>
                <a:cxn ang="T11">
                  <a:pos x="T2" y="T3"/>
                </a:cxn>
                <a:cxn ang="T12">
                  <a:pos x="T4" y="T5"/>
                </a:cxn>
                <a:cxn ang="T13">
                  <a:pos x="T6" y="T7"/>
                </a:cxn>
                <a:cxn ang="T14">
                  <a:pos x="T8" y="T9"/>
                </a:cxn>
              </a:cxnLst>
              <a:rect l="T15" t="T16" r="T17" b="T18"/>
              <a:pathLst>
                <a:path w="1676" h="1683">
                  <a:moveTo>
                    <a:pt x="1676" y="0"/>
                  </a:moveTo>
                  <a:lnTo>
                    <a:pt x="1661" y="1683"/>
                  </a:lnTo>
                  <a:lnTo>
                    <a:pt x="15" y="501"/>
                  </a:lnTo>
                  <a:lnTo>
                    <a:pt x="0" y="225"/>
                  </a:lnTo>
                  <a:lnTo>
                    <a:pt x="1676" y="0"/>
                  </a:lnTo>
                  <a:close/>
                </a:path>
              </a:pathLst>
            </a:custGeom>
            <a:gradFill rotWithShape="1">
              <a:gsLst>
                <a:gs pos="0">
                  <a:schemeClr val="tx2">
                    <a:alpha val="35001"/>
                  </a:schemeClr>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7512" name="Freeform 8"/>
            <p:cNvSpPr>
              <a:spLocks/>
            </p:cNvSpPr>
            <p:nvPr/>
          </p:nvSpPr>
          <p:spPr bwMode="auto">
            <a:xfrm>
              <a:off x="2033" y="636"/>
              <a:ext cx="1655" cy="1683"/>
            </a:xfrm>
            <a:custGeom>
              <a:avLst/>
              <a:gdLst>
                <a:gd name="T0" fmla="*/ 1640 w 1655"/>
                <a:gd name="T1" fmla="*/ 0 h 1683"/>
                <a:gd name="T2" fmla="*/ 1655 w 1655"/>
                <a:gd name="T3" fmla="*/ 1683 h 1683"/>
                <a:gd name="T4" fmla="*/ 9 w 1655"/>
                <a:gd name="T5" fmla="*/ 965 h 1683"/>
                <a:gd name="T6" fmla="*/ 0 w 1655"/>
                <a:gd name="T7" fmla="*/ 703 h 1683"/>
                <a:gd name="T8" fmla="*/ 1640 w 1655"/>
                <a:gd name="T9" fmla="*/ 0 h 1683"/>
                <a:gd name="T10" fmla="*/ 0 60000 65536"/>
                <a:gd name="T11" fmla="*/ 0 60000 65536"/>
                <a:gd name="T12" fmla="*/ 0 60000 65536"/>
                <a:gd name="T13" fmla="*/ 0 60000 65536"/>
                <a:gd name="T14" fmla="*/ 0 60000 65536"/>
                <a:gd name="T15" fmla="*/ 0 w 1655"/>
                <a:gd name="T16" fmla="*/ 0 h 1683"/>
                <a:gd name="T17" fmla="*/ 1655 w 1655"/>
                <a:gd name="T18" fmla="*/ 1683 h 1683"/>
              </a:gdLst>
              <a:ahLst/>
              <a:cxnLst>
                <a:cxn ang="T10">
                  <a:pos x="T0" y="T1"/>
                </a:cxn>
                <a:cxn ang="T11">
                  <a:pos x="T2" y="T3"/>
                </a:cxn>
                <a:cxn ang="T12">
                  <a:pos x="T4" y="T5"/>
                </a:cxn>
                <a:cxn ang="T13">
                  <a:pos x="T6" y="T7"/>
                </a:cxn>
                <a:cxn ang="T14">
                  <a:pos x="T8" y="T9"/>
                </a:cxn>
              </a:cxnLst>
              <a:rect l="T15" t="T16" r="T17" b="T18"/>
              <a:pathLst>
                <a:path w="1655" h="1683">
                  <a:moveTo>
                    <a:pt x="1640" y="0"/>
                  </a:moveTo>
                  <a:lnTo>
                    <a:pt x="1655" y="1683"/>
                  </a:lnTo>
                  <a:lnTo>
                    <a:pt x="9" y="965"/>
                  </a:lnTo>
                  <a:lnTo>
                    <a:pt x="0" y="703"/>
                  </a:lnTo>
                  <a:lnTo>
                    <a:pt x="1640" y="0"/>
                  </a:lnTo>
                  <a:close/>
                </a:path>
              </a:pathLst>
            </a:custGeom>
            <a:gradFill rotWithShape="1">
              <a:gsLst>
                <a:gs pos="0">
                  <a:schemeClr val="tx2">
                    <a:alpha val="35001"/>
                  </a:schemeClr>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7513" name="Rectangle 9"/>
            <p:cNvSpPr>
              <a:spLocks noChangeArrowheads="1"/>
            </p:cNvSpPr>
            <p:nvPr/>
          </p:nvSpPr>
          <p:spPr bwMode="auto">
            <a:xfrm>
              <a:off x="1765" y="1339"/>
              <a:ext cx="262" cy="284"/>
            </a:xfrm>
            <a:prstGeom prst="rect">
              <a:avLst/>
            </a:prstGeom>
            <a:gradFill rotWithShape="1">
              <a:gsLst>
                <a:gs pos="0">
                  <a:srgbClr val="2D2D89">
                    <a:alpha val="25000"/>
                  </a:srgbClr>
                </a:gs>
                <a:gs pos="100000">
                  <a:schemeClr val="bg1">
                    <a:alpha val="25000"/>
                  </a:scheme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p>
          </p:txBody>
        </p:sp>
        <p:sp>
          <p:nvSpPr>
            <p:cNvPr id="277514" name="Rectangle 10"/>
            <p:cNvSpPr>
              <a:spLocks noChangeArrowheads="1"/>
            </p:cNvSpPr>
            <p:nvPr/>
          </p:nvSpPr>
          <p:spPr bwMode="auto">
            <a:xfrm>
              <a:off x="1744" y="2632"/>
              <a:ext cx="262" cy="284"/>
            </a:xfrm>
            <a:prstGeom prst="rect">
              <a:avLst/>
            </a:prstGeom>
            <a:gradFill rotWithShape="1">
              <a:gsLst>
                <a:gs pos="0">
                  <a:srgbClr val="2D2D89">
                    <a:alpha val="25000"/>
                  </a:srgbClr>
                </a:gs>
                <a:gs pos="100000">
                  <a:schemeClr val="bg1">
                    <a:alpha val="25000"/>
                  </a:scheme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161092"/>
                                        </p:tgtEl>
                                        <p:attrNameLst>
                                          <p:attrName>style.visibility</p:attrName>
                                        </p:attrNameLst>
                                      </p:cBhvr>
                                      <p:to>
                                        <p:strVal val="visible"/>
                                      </p:to>
                                    </p:set>
                                    <p:animEffect transition="in" filter="blinds(horizontal)">
                                      <p:cBhvr>
                                        <p:cTn id="7" dur="500"/>
                                        <p:tgtEl>
                                          <p:spTgt spid="31610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Number Placeholder 4"/>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2617346" name="Rectangle 2"/>
          <p:cNvSpPr>
            <a:spLocks noGrp="1" noChangeArrowheads="1"/>
          </p:cNvSpPr>
          <p:nvPr>
            <p:ph type="title" idx="4294967295"/>
          </p:nvPr>
        </p:nvSpPr>
        <p:spPr/>
        <p:txBody>
          <a:bodyPr/>
          <a:lstStyle/>
          <a:p>
            <a:pPr>
              <a:defRPr/>
            </a:pPr>
            <a:r>
              <a:rPr lang="ru-RU" dirty="0" smtClean="0">
                <a:cs typeface="+mj-cs"/>
              </a:rPr>
              <a:t>Н</a:t>
            </a:r>
            <a:r>
              <a:rPr lang="en-US" dirty="0" err="1" smtClean="0">
                <a:cs typeface="+mj-cs"/>
              </a:rPr>
              <a:t>а</a:t>
            </a:r>
            <a:r>
              <a:rPr lang="ru-RU" dirty="0" smtClean="0">
                <a:cs typeface="+mj-cs"/>
              </a:rPr>
              <a:t>бор примеров </a:t>
            </a:r>
            <a:r>
              <a:rPr lang="en-US" dirty="0" smtClean="0">
                <a:cs typeface="+mj-cs"/>
              </a:rPr>
              <a:t>Advanced </a:t>
            </a:r>
            <a:r>
              <a:rPr lang="en-US" dirty="0" err="1">
                <a:cs typeface="+mj-cs"/>
              </a:rPr>
              <a:t>Blockset</a:t>
            </a:r>
            <a:endParaRPr lang="en-US" dirty="0">
              <a:cs typeface="+mj-cs"/>
            </a:endParaRPr>
          </a:p>
        </p:txBody>
      </p:sp>
      <p:graphicFrame>
        <p:nvGraphicFramePr>
          <p:cNvPr id="31747" name="Object 3"/>
          <p:cNvGraphicFramePr>
            <a:graphicFrameLocks noGrp="1" noChangeAspect="1"/>
          </p:cNvGraphicFramePr>
          <p:nvPr>
            <p:ph sz="half" idx="4294967295"/>
          </p:nvPr>
        </p:nvGraphicFramePr>
        <p:xfrm>
          <a:off x="457200" y="838200"/>
          <a:ext cx="7620000" cy="5486400"/>
        </p:xfrm>
        <a:graphic>
          <a:graphicData uri="http://schemas.openxmlformats.org/presentationml/2006/ole">
            <mc:AlternateContent xmlns:mc="http://schemas.openxmlformats.org/markup-compatibility/2006">
              <mc:Choice xmlns:v="urn:schemas-microsoft-com:vml" Requires="v">
                <p:oleObj spid="_x0000_s31973" name="Photo Editor Photo" r:id="rId4" imgW="12193702" imgH="9457143" progId="">
                  <p:embed/>
                </p:oleObj>
              </mc:Choice>
              <mc:Fallback>
                <p:oleObj name="Photo Editor Photo" r:id="rId4" imgW="12193702" imgH="9457143" progId="">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838200"/>
                        <a:ext cx="7620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48" name="Rectangle 5"/>
          <p:cNvSpPr>
            <a:spLocks noChangeArrowheads="1"/>
          </p:cNvSpPr>
          <p:nvPr/>
        </p:nvSpPr>
        <p:spPr bwMode="auto">
          <a:xfrm>
            <a:off x="533400" y="2209800"/>
            <a:ext cx="2590800" cy="3810000"/>
          </a:xfrm>
          <a:prstGeom prst="rect">
            <a:avLst/>
          </a:prstGeom>
          <a:noFill/>
          <a:ln w="25400">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Tree>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3"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3163138" name="Rectangle 2"/>
          <p:cNvSpPr>
            <a:spLocks noGrp="1" noChangeArrowheads="1"/>
          </p:cNvSpPr>
          <p:nvPr>
            <p:ph type="title" idx="4294967295"/>
          </p:nvPr>
        </p:nvSpPr>
        <p:spPr/>
        <p:txBody>
          <a:bodyPr/>
          <a:lstStyle/>
          <a:p>
            <a:pPr>
              <a:defRPr/>
            </a:pPr>
            <a:r>
              <a:rPr lang="ru-RU" dirty="0" smtClean="0">
                <a:cs typeface="+mj-cs"/>
              </a:rPr>
              <a:t>Пример</a:t>
            </a:r>
            <a:r>
              <a:rPr lang="en-US" dirty="0" smtClean="0">
                <a:cs typeface="+mj-cs"/>
              </a:rPr>
              <a:t>: </a:t>
            </a:r>
            <a:r>
              <a:rPr lang="ru-RU" dirty="0" smtClean="0">
                <a:cs typeface="+mj-cs"/>
              </a:rPr>
              <a:t>Блоки </a:t>
            </a:r>
            <a:r>
              <a:rPr lang="en-US" dirty="0" smtClean="0">
                <a:cs typeface="+mj-cs"/>
              </a:rPr>
              <a:t>DSP Builder</a:t>
            </a:r>
            <a:endParaRPr lang="en-US" dirty="0">
              <a:cs typeface="+mj-cs"/>
            </a:endParaRPr>
          </a:p>
        </p:txBody>
      </p:sp>
      <p:pic>
        <p:nvPicPr>
          <p:cNvPr id="279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350" y="1098550"/>
            <a:ext cx="7248525" cy="391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163140" name="Group 4"/>
          <p:cNvGrpSpPr>
            <a:grpSpLocks/>
          </p:cNvGrpSpPr>
          <p:nvPr/>
        </p:nvGrpSpPr>
        <p:grpSpPr bwMode="auto">
          <a:xfrm>
            <a:off x="2006600" y="1416050"/>
            <a:ext cx="6934200" cy="4854575"/>
            <a:chOff x="1264" y="892"/>
            <a:chExt cx="4368" cy="3058"/>
          </a:xfrm>
        </p:grpSpPr>
        <p:pic>
          <p:nvPicPr>
            <p:cNvPr id="27955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9" y="892"/>
              <a:ext cx="3893" cy="3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9559" name="Freeform 6"/>
            <p:cNvSpPr>
              <a:spLocks/>
            </p:cNvSpPr>
            <p:nvPr/>
          </p:nvSpPr>
          <p:spPr bwMode="auto">
            <a:xfrm>
              <a:off x="1264" y="920"/>
              <a:ext cx="516" cy="3015"/>
            </a:xfrm>
            <a:custGeom>
              <a:avLst/>
              <a:gdLst>
                <a:gd name="T0" fmla="*/ 516 w 516"/>
                <a:gd name="T1" fmla="*/ 0 h 3015"/>
                <a:gd name="T2" fmla="*/ 486 w 516"/>
                <a:gd name="T3" fmla="*/ 3015 h 3015"/>
                <a:gd name="T4" fmla="*/ 0 w 516"/>
                <a:gd name="T5" fmla="*/ 778 h 3015"/>
                <a:gd name="T6" fmla="*/ 8 w 516"/>
                <a:gd name="T7" fmla="*/ 277 h 3015"/>
                <a:gd name="T8" fmla="*/ 516 w 516"/>
                <a:gd name="T9" fmla="*/ 0 h 3015"/>
                <a:gd name="T10" fmla="*/ 0 60000 65536"/>
                <a:gd name="T11" fmla="*/ 0 60000 65536"/>
                <a:gd name="T12" fmla="*/ 0 60000 65536"/>
                <a:gd name="T13" fmla="*/ 0 60000 65536"/>
                <a:gd name="T14" fmla="*/ 0 60000 65536"/>
                <a:gd name="T15" fmla="*/ 0 w 516"/>
                <a:gd name="T16" fmla="*/ 0 h 3015"/>
                <a:gd name="T17" fmla="*/ 516 w 516"/>
                <a:gd name="T18" fmla="*/ 3015 h 3015"/>
              </a:gdLst>
              <a:ahLst/>
              <a:cxnLst>
                <a:cxn ang="T10">
                  <a:pos x="T0" y="T1"/>
                </a:cxn>
                <a:cxn ang="T11">
                  <a:pos x="T2" y="T3"/>
                </a:cxn>
                <a:cxn ang="T12">
                  <a:pos x="T4" y="T5"/>
                </a:cxn>
                <a:cxn ang="T13">
                  <a:pos x="T6" y="T7"/>
                </a:cxn>
                <a:cxn ang="T14">
                  <a:pos x="T8" y="T9"/>
                </a:cxn>
              </a:cxnLst>
              <a:rect l="T15" t="T16" r="T17" b="T18"/>
              <a:pathLst>
                <a:path w="516" h="3015">
                  <a:moveTo>
                    <a:pt x="516" y="0"/>
                  </a:moveTo>
                  <a:lnTo>
                    <a:pt x="486" y="3015"/>
                  </a:lnTo>
                  <a:lnTo>
                    <a:pt x="0" y="778"/>
                  </a:lnTo>
                  <a:lnTo>
                    <a:pt x="8" y="277"/>
                  </a:lnTo>
                  <a:lnTo>
                    <a:pt x="516" y="0"/>
                  </a:lnTo>
                  <a:close/>
                </a:path>
              </a:pathLst>
            </a:custGeom>
            <a:gradFill rotWithShape="1">
              <a:gsLst>
                <a:gs pos="0">
                  <a:srgbClr val="00BCB8">
                    <a:alpha val="70000"/>
                  </a:srgbClr>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79557" name="Rectangle 7"/>
          <p:cNvSpPr>
            <a:spLocks noChangeArrowheads="1"/>
          </p:cNvSpPr>
          <p:nvPr/>
        </p:nvSpPr>
        <p:spPr bwMode="auto">
          <a:xfrm>
            <a:off x="1365250" y="1876425"/>
            <a:ext cx="641350" cy="795338"/>
          </a:xfrm>
          <a:prstGeom prst="rect">
            <a:avLst/>
          </a:prstGeom>
          <a:solidFill>
            <a:srgbClr val="009999">
              <a:alpha val="34117"/>
            </a:srgbClr>
          </a:solidFill>
          <a:ln w="9525">
            <a:solidFill>
              <a:schemeClr val="tx1"/>
            </a:solidFill>
            <a:miter lim="800000"/>
            <a:headEnd/>
            <a:tailEnd/>
          </a:ln>
        </p:spPr>
        <p:txBody>
          <a:bodyPr wrap="none" anchor="ctr"/>
          <a:lstStyle/>
          <a:p>
            <a:pPr eaLnBrk="0" hangingPunct="0"/>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163140"/>
                                        </p:tgtEl>
                                        <p:attrNameLst>
                                          <p:attrName>style.visibility</p:attrName>
                                        </p:attrNameLst>
                                      </p:cBhvr>
                                      <p:to>
                                        <p:strVal val="visible"/>
                                      </p:to>
                                    </p:set>
                                    <p:animEffect transition="in" filter="blinds(horizontal)">
                                      <p:cBhvr>
                                        <p:cTn id="7" dur="500"/>
                                        <p:tgtEl>
                                          <p:spTgt spid="3163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5890" name="Rectangle 2"/>
          <p:cNvSpPr>
            <a:spLocks noGrp="1" noChangeArrowheads="1"/>
          </p:cNvSpPr>
          <p:nvPr>
            <p:ph type="title"/>
          </p:nvPr>
        </p:nvSpPr>
        <p:spPr/>
        <p:txBody>
          <a:bodyPr/>
          <a:lstStyle/>
          <a:p>
            <a:pPr>
              <a:defRPr/>
            </a:pPr>
            <a:r>
              <a:rPr lang="en-US" dirty="0" smtClean="0">
                <a:cs typeface="+mj-cs"/>
              </a:rPr>
              <a:t>HDL Import</a:t>
            </a:r>
          </a:p>
        </p:txBody>
      </p:sp>
      <p:sp>
        <p:nvSpPr>
          <p:cNvPr id="3365891" name="Rectangle 3"/>
          <p:cNvSpPr>
            <a:spLocks noGrp="1" noChangeArrowheads="1"/>
          </p:cNvSpPr>
          <p:nvPr>
            <p:ph type="body" sz="half" idx="1"/>
          </p:nvPr>
        </p:nvSpPr>
        <p:spPr/>
        <p:txBody>
          <a:bodyPr/>
          <a:lstStyle/>
          <a:p>
            <a:pPr>
              <a:defRPr/>
            </a:pPr>
            <a:r>
              <a:rPr lang="ru-RU" sz="2400" dirty="0" smtClean="0">
                <a:cs typeface="+mn-cs"/>
              </a:rPr>
              <a:t>Импортирует</a:t>
            </a:r>
            <a:r>
              <a:rPr lang="en-US" sz="2400" dirty="0" smtClean="0">
                <a:cs typeface="+mn-cs"/>
              </a:rPr>
              <a:t> VHDL, Verilog </a:t>
            </a:r>
            <a:r>
              <a:rPr lang="ru-RU" sz="2400" dirty="0" smtClean="0">
                <a:cs typeface="+mn-cs"/>
              </a:rPr>
              <a:t>или проект</a:t>
            </a:r>
            <a:r>
              <a:rPr lang="en-US" sz="2400" dirty="0" smtClean="0">
                <a:cs typeface="+mn-cs"/>
              </a:rPr>
              <a:t> </a:t>
            </a:r>
            <a:r>
              <a:rPr lang="en-US" sz="2400" dirty="0" err="1" smtClean="0">
                <a:cs typeface="+mn-cs"/>
              </a:rPr>
              <a:t>Quartus</a:t>
            </a:r>
            <a:r>
              <a:rPr lang="en-US" sz="2400" dirty="0" smtClean="0">
                <a:cs typeface="+mn-cs"/>
              </a:rPr>
              <a:t> II</a:t>
            </a:r>
          </a:p>
          <a:p>
            <a:pPr>
              <a:defRPr/>
            </a:pPr>
            <a:r>
              <a:rPr lang="en-US" sz="2400" dirty="0" smtClean="0">
                <a:cs typeface="+mn-cs"/>
              </a:rPr>
              <a:t>Simulink Simulation Model </a:t>
            </a:r>
            <a:r>
              <a:rPr lang="ru-RU" sz="2400" dirty="0" smtClean="0">
                <a:cs typeface="+mn-cs"/>
              </a:rPr>
              <a:t>генерируется автоматически</a:t>
            </a:r>
            <a:endParaRPr lang="en-US" sz="2400" dirty="0" smtClean="0">
              <a:cs typeface="+mn-cs"/>
            </a:endParaRPr>
          </a:p>
          <a:p>
            <a:pPr>
              <a:defRPr/>
            </a:pPr>
            <a:r>
              <a:rPr lang="en-US" sz="2400" dirty="0" err="1" smtClean="0">
                <a:cs typeface="+mn-cs"/>
              </a:rPr>
              <a:t>П</a:t>
            </a:r>
            <a:r>
              <a:rPr lang="ru-RU" sz="2400" dirty="0" err="1" smtClean="0">
                <a:cs typeface="+mn-cs"/>
              </a:rPr>
              <a:t>озволяет</a:t>
            </a:r>
            <a:r>
              <a:rPr lang="ru-RU" sz="2400" dirty="0" smtClean="0">
                <a:cs typeface="+mn-cs"/>
              </a:rPr>
              <a:t> проводить совместное моделирование</a:t>
            </a:r>
            <a:endParaRPr lang="en-US" sz="2400" dirty="0" smtClean="0">
              <a:cs typeface="+mn-cs"/>
            </a:endParaRPr>
          </a:p>
          <a:p>
            <a:pPr lvl="1">
              <a:defRPr/>
            </a:pPr>
            <a:r>
              <a:rPr lang="en-US" sz="1800" dirty="0" err="1" smtClean="0"/>
              <a:t>Н</a:t>
            </a:r>
            <a:r>
              <a:rPr lang="ru-RU" sz="1800" dirty="0" err="1" smtClean="0"/>
              <a:t>ет</a:t>
            </a:r>
            <a:r>
              <a:rPr lang="ru-RU" sz="1800" dirty="0" smtClean="0"/>
              <a:t> необходимости в стороннем симуляторе</a:t>
            </a:r>
            <a:endParaRPr lang="en-US" sz="1800" dirty="0" smtClean="0"/>
          </a:p>
          <a:p>
            <a:pPr>
              <a:defRPr/>
            </a:pPr>
            <a:r>
              <a:rPr lang="ru-RU" sz="2400" dirty="0" smtClean="0">
                <a:cs typeface="+mn-cs"/>
              </a:rPr>
              <a:t>Позволяет многократное использование</a:t>
            </a:r>
            <a:endParaRPr lang="en-US" sz="2400" dirty="0" smtClean="0">
              <a:cs typeface="+mn-cs"/>
            </a:endParaRPr>
          </a:p>
          <a:p>
            <a:pPr>
              <a:defRPr/>
            </a:pPr>
            <a:endParaRPr lang="en-US" sz="2400" dirty="0" smtClean="0">
              <a:cs typeface="+mn-cs"/>
            </a:endParaRPr>
          </a:p>
        </p:txBody>
      </p:sp>
      <p:sp>
        <p:nvSpPr>
          <p:cNvPr id="3365892" name="Rectangle 4"/>
          <p:cNvSpPr>
            <a:spLocks noGrp="1" noChangeArrowheads="1"/>
          </p:cNvSpPr>
          <p:nvPr>
            <p:ph type="body" sz="half" idx="2"/>
          </p:nvPr>
        </p:nvSpPr>
        <p:spPr/>
        <p:txBody>
          <a:bodyPr/>
          <a:lstStyle/>
          <a:p>
            <a:pPr>
              <a:defRPr/>
            </a:pPr>
            <a:endParaRPr lang="en-US" sz="2400" smtClean="0">
              <a:cs typeface="+mn-cs"/>
            </a:endParaRPr>
          </a:p>
        </p:txBody>
      </p:sp>
      <p:pic>
        <p:nvPicPr>
          <p:cNvPr id="28160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7075" y="1008063"/>
            <a:ext cx="3989388" cy="514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7938" name="Rectangle 2"/>
          <p:cNvSpPr>
            <a:spLocks noGrp="1" noChangeArrowheads="1"/>
          </p:cNvSpPr>
          <p:nvPr>
            <p:ph type="title"/>
          </p:nvPr>
        </p:nvSpPr>
        <p:spPr/>
        <p:txBody>
          <a:bodyPr/>
          <a:lstStyle/>
          <a:p>
            <a:pPr>
              <a:defRPr/>
            </a:pPr>
            <a:r>
              <a:rPr lang="ru-RU" dirty="0" smtClean="0">
                <a:cs typeface="+mj-cs"/>
              </a:rPr>
              <a:t>Интерфейс </a:t>
            </a:r>
            <a:r>
              <a:rPr lang="en-GB" dirty="0" smtClean="0">
                <a:cs typeface="+mj-cs"/>
              </a:rPr>
              <a:t>HDL</a:t>
            </a:r>
            <a:r>
              <a:rPr lang="ru-RU" dirty="0" smtClean="0">
                <a:cs typeface="+mj-cs"/>
              </a:rPr>
              <a:t> </a:t>
            </a:r>
            <a:r>
              <a:rPr lang="en-US" dirty="0" smtClean="0">
                <a:cs typeface="+mj-cs"/>
              </a:rPr>
              <a:t>Import</a:t>
            </a:r>
            <a:endParaRPr lang="en-GB" dirty="0" smtClean="0">
              <a:cs typeface="+mj-cs"/>
            </a:endParaRPr>
          </a:p>
        </p:txBody>
      </p:sp>
      <p:sp>
        <p:nvSpPr>
          <p:cNvPr id="3367939" name="AutoShape 3"/>
          <p:cNvSpPr>
            <a:spLocks noGrp="1" noChangeAspect="1" noChangeArrowheads="1"/>
          </p:cNvSpPr>
          <p:nvPr>
            <p:ph type="body" idx="1"/>
          </p:nvPr>
        </p:nvSpPr>
        <p:spPr>
          <a:xfrm>
            <a:off x="322263" y="1187450"/>
            <a:ext cx="4714875" cy="3773488"/>
          </a:xfrm>
        </p:spPr>
        <p:txBody>
          <a:bodyPr/>
          <a:lstStyle/>
          <a:p>
            <a:pPr>
              <a:defRPr/>
            </a:pPr>
            <a:r>
              <a:rPr lang="ru-RU" sz="2400" dirty="0" smtClean="0">
                <a:cs typeface="+mn-cs"/>
              </a:rPr>
              <a:t>Поддерживает иерархические проекты с множеством </a:t>
            </a:r>
            <a:r>
              <a:rPr lang="en-US" sz="2400" dirty="0" smtClean="0">
                <a:cs typeface="+mn-cs"/>
              </a:rPr>
              <a:t>entity</a:t>
            </a:r>
            <a:endParaRPr lang="en-GB" sz="2400" dirty="0" smtClean="0">
              <a:cs typeface="+mn-cs"/>
            </a:endParaRPr>
          </a:p>
          <a:p>
            <a:pPr>
              <a:defRPr/>
            </a:pPr>
            <a:r>
              <a:rPr lang="ru-RU" sz="2400" dirty="0" smtClean="0">
                <a:cs typeface="+mn-cs"/>
              </a:rPr>
              <a:t>Необходимо добавить</a:t>
            </a:r>
            <a:r>
              <a:rPr lang="en-GB" sz="2400" dirty="0" smtClean="0">
                <a:cs typeface="+mn-cs"/>
              </a:rPr>
              <a:t> Verilog/VHDL </a:t>
            </a:r>
            <a:r>
              <a:rPr lang="ru-RU" sz="2400" dirty="0" smtClean="0">
                <a:cs typeface="+mn-cs"/>
              </a:rPr>
              <a:t>файлы или выбрать проект</a:t>
            </a:r>
            <a:r>
              <a:rPr lang="en-GB" sz="2400" dirty="0" smtClean="0">
                <a:cs typeface="+mn-cs"/>
              </a:rPr>
              <a:t> </a:t>
            </a:r>
            <a:r>
              <a:rPr lang="en-GB" sz="2400" dirty="0" err="1" smtClean="0">
                <a:cs typeface="+mn-cs"/>
              </a:rPr>
              <a:t>Quartus</a:t>
            </a:r>
            <a:r>
              <a:rPr lang="en-GB" sz="2400" dirty="0" smtClean="0">
                <a:cs typeface="+mn-cs"/>
              </a:rPr>
              <a:t> II</a:t>
            </a:r>
          </a:p>
          <a:p>
            <a:pPr>
              <a:defRPr/>
            </a:pPr>
            <a:r>
              <a:rPr lang="ru-RU" sz="2400" dirty="0" smtClean="0">
                <a:cs typeface="+mn-cs"/>
              </a:rPr>
              <a:t>Указать на </a:t>
            </a:r>
            <a:r>
              <a:rPr lang="en-GB" sz="2400" dirty="0" smtClean="0">
                <a:cs typeface="+mn-cs"/>
              </a:rPr>
              <a:t>Top-Level Entity (</a:t>
            </a:r>
            <a:r>
              <a:rPr lang="ru-RU" sz="2400" dirty="0" smtClean="0">
                <a:cs typeface="+mn-cs"/>
              </a:rPr>
              <a:t>только </a:t>
            </a:r>
            <a:r>
              <a:rPr lang="en-GB" sz="2400" dirty="0" smtClean="0">
                <a:cs typeface="+mn-cs"/>
              </a:rPr>
              <a:t>Verilog </a:t>
            </a:r>
            <a:r>
              <a:rPr lang="ru-RU" sz="2400" dirty="0" smtClean="0">
                <a:cs typeface="+mn-cs"/>
              </a:rPr>
              <a:t>или</a:t>
            </a:r>
            <a:r>
              <a:rPr lang="en-GB" sz="2400" dirty="0" smtClean="0">
                <a:cs typeface="+mn-cs"/>
              </a:rPr>
              <a:t> VHDL)</a:t>
            </a:r>
          </a:p>
          <a:p>
            <a:pPr>
              <a:defRPr/>
            </a:pPr>
            <a:r>
              <a:rPr lang="ru-RU" sz="2400" dirty="0" smtClean="0">
                <a:cs typeface="+mn-cs"/>
              </a:rPr>
              <a:t>Откомпилировать</a:t>
            </a:r>
            <a:endParaRPr lang="en-GB" sz="2400" dirty="0" smtClean="0">
              <a:cs typeface="+mn-cs"/>
            </a:endParaRPr>
          </a:p>
          <a:p>
            <a:pPr lvl="1">
              <a:defRPr/>
            </a:pPr>
            <a:r>
              <a:rPr lang="ru-RU" dirty="0" smtClean="0"/>
              <a:t>Создается модель </a:t>
            </a:r>
            <a:r>
              <a:rPr lang="en-GB" dirty="0" smtClean="0"/>
              <a:t>Simulink</a:t>
            </a:r>
          </a:p>
          <a:p>
            <a:pPr lvl="1">
              <a:defRPr/>
            </a:pPr>
            <a:endParaRPr lang="en-GB" sz="1600" dirty="0" smtClean="0"/>
          </a:p>
        </p:txBody>
      </p:sp>
      <p:sp>
        <p:nvSpPr>
          <p:cNvPr id="3367940" name="Oval 4"/>
          <p:cNvSpPr>
            <a:spLocks noChangeArrowheads="1"/>
          </p:cNvSpPr>
          <p:nvPr/>
        </p:nvSpPr>
        <p:spPr bwMode="auto">
          <a:xfrm>
            <a:off x="6105525" y="3181350"/>
            <a:ext cx="1028700" cy="32385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pic>
        <p:nvPicPr>
          <p:cNvPr id="33679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1913" y="922338"/>
            <a:ext cx="3467100" cy="521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9986" name="Rectangle 2"/>
          <p:cNvSpPr>
            <a:spLocks noGrp="1" noChangeArrowheads="1"/>
          </p:cNvSpPr>
          <p:nvPr>
            <p:ph type="title"/>
          </p:nvPr>
        </p:nvSpPr>
        <p:spPr/>
        <p:txBody>
          <a:bodyPr/>
          <a:lstStyle/>
          <a:p>
            <a:pPr>
              <a:defRPr/>
            </a:pPr>
            <a:r>
              <a:rPr lang="ru-RU" dirty="0" smtClean="0">
                <a:cs typeface="+mj-cs"/>
              </a:rPr>
              <a:t>Требования </a:t>
            </a:r>
            <a:r>
              <a:rPr lang="en-GB" dirty="0" smtClean="0">
                <a:cs typeface="+mj-cs"/>
              </a:rPr>
              <a:t>HDL Import</a:t>
            </a:r>
            <a:endParaRPr lang="en-US" dirty="0" smtClean="0">
              <a:cs typeface="+mj-cs"/>
            </a:endParaRPr>
          </a:p>
        </p:txBody>
      </p:sp>
      <p:sp>
        <p:nvSpPr>
          <p:cNvPr id="3369987" name="Rectangle 3"/>
          <p:cNvSpPr>
            <a:spLocks noGrp="1" noChangeArrowheads="1"/>
          </p:cNvSpPr>
          <p:nvPr>
            <p:ph type="body" idx="1"/>
          </p:nvPr>
        </p:nvSpPr>
        <p:spPr/>
        <p:txBody>
          <a:bodyPr/>
          <a:lstStyle/>
          <a:p>
            <a:pPr>
              <a:defRPr/>
            </a:pPr>
            <a:r>
              <a:rPr lang="ru-RU" sz="2400" dirty="0" smtClean="0">
                <a:cs typeface="+mn-cs"/>
              </a:rPr>
              <a:t>Один тактовый домен</a:t>
            </a:r>
            <a:endParaRPr lang="en-GB" sz="2400" dirty="0" smtClean="0">
              <a:cs typeface="+mn-cs"/>
            </a:endParaRPr>
          </a:p>
          <a:p>
            <a:pPr>
              <a:defRPr/>
            </a:pPr>
            <a:r>
              <a:rPr lang="ru-RU" sz="2400" dirty="0" smtClean="0">
                <a:cs typeface="+mn-cs"/>
              </a:rPr>
              <a:t>Синхронный проект</a:t>
            </a:r>
            <a:endParaRPr lang="en-GB" sz="2400" dirty="0" smtClean="0">
              <a:cs typeface="+mn-cs"/>
            </a:endParaRPr>
          </a:p>
          <a:p>
            <a:pPr>
              <a:defRPr/>
            </a:pPr>
            <a:r>
              <a:rPr lang="ru-RU" sz="2400" dirty="0" smtClean="0">
                <a:cs typeface="+mn-cs"/>
              </a:rPr>
              <a:t>П</a:t>
            </a:r>
            <a:r>
              <a:rPr lang="en-US" sz="2400" dirty="0" err="1" smtClean="0">
                <a:cs typeface="+mn-cs"/>
              </a:rPr>
              <a:t>о</a:t>
            </a:r>
            <a:r>
              <a:rPr lang="ru-RU" sz="2400" dirty="0" err="1" smtClean="0">
                <a:cs typeface="+mn-cs"/>
              </a:rPr>
              <a:t>ддержка</a:t>
            </a:r>
            <a:r>
              <a:rPr lang="ru-RU" sz="2400" dirty="0" smtClean="0">
                <a:cs typeface="+mn-cs"/>
              </a:rPr>
              <a:t> общей памяти и логических функций</a:t>
            </a:r>
            <a:endParaRPr lang="en-GB" sz="2400" dirty="0" smtClean="0">
              <a:cs typeface="+mn-cs"/>
            </a:endParaRPr>
          </a:p>
          <a:p>
            <a:pPr lvl="1">
              <a:defRPr/>
            </a:pPr>
            <a:r>
              <a:rPr lang="ru-RU" sz="1800" dirty="0" smtClean="0"/>
              <a:t>Логические элементы</a:t>
            </a:r>
            <a:endParaRPr lang="en-GB" sz="1800" dirty="0" smtClean="0"/>
          </a:p>
          <a:p>
            <a:pPr lvl="1">
              <a:defRPr/>
            </a:pPr>
            <a:r>
              <a:rPr lang="ru-RU" sz="1800" dirty="0" smtClean="0"/>
              <a:t>Память</a:t>
            </a:r>
            <a:endParaRPr lang="en-GB" sz="1800" dirty="0" smtClean="0"/>
          </a:p>
          <a:p>
            <a:pPr lvl="1">
              <a:defRPr/>
            </a:pPr>
            <a:r>
              <a:rPr lang="en-GB" sz="1800" dirty="0" smtClean="0"/>
              <a:t>DSP </a:t>
            </a:r>
            <a:r>
              <a:rPr lang="ru-RU" sz="1800" dirty="0" smtClean="0"/>
              <a:t>блоки</a:t>
            </a:r>
            <a:endParaRPr lang="en-GB" sz="1800" dirty="0" smtClean="0"/>
          </a:p>
          <a:p>
            <a:pPr>
              <a:defRPr/>
            </a:pPr>
            <a:r>
              <a:rPr lang="ru-RU" sz="2400" dirty="0" smtClean="0">
                <a:cs typeface="+mn-cs"/>
              </a:rPr>
              <a:t>Не поддерживает специальные функции отдельных микросхем</a:t>
            </a:r>
            <a:endParaRPr lang="en-GB" sz="2400" dirty="0" smtClean="0">
              <a:cs typeface="+mn-cs"/>
            </a:endParaRPr>
          </a:p>
          <a:p>
            <a:pPr lvl="1">
              <a:defRPr/>
            </a:pPr>
            <a:r>
              <a:rPr lang="ru-RU" sz="1800" dirty="0" smtClean="0"/>
              <a:t>Пример</a:t>
            </a:r>
            <a:r>
              <a:rPr lang="en-GB" sz="1800" dirty="0" smtClean="0"/>
              <a:t> - PLL, LVDS, WYSIWYG</a:t>
            </a:r>
          </a:p>
          <a:p>
            <a:pPr>
              <a:defRPr/>
            </a:pPr>
            <a:r>
              <a:rPr lang="ru-RU" sz="2400" dirty="0" smtClean="0">
                <a:cs typeface="+mn-cs"/>
              </a:rPr>
              <a:t>Полный список поддерживаемых </a:t>
            </a:r>
            <a:r>
              <a:rPr lang="ru-RU" sz="2400" dirty="0" err="1" smtClean="0">
                <a:cs typeface="+mn-cs"/>
              </a:rPr>
              <a:t>мегафункцций</a:t>
            </a:r>
            <a:r>
              <a:rPr lang="ru-RU" sz="2400" dirty="0" smtClean="0">
                <a:cs typeface="+mn-cs"/>
              </a:rPr>
              <a:t> перечислен в инструкции</a:t>
            </a:r>
            <a:r>
              <a:rPr lang="en-GB" sz="2400" dirty="0" smtClean="0">
                <a:cs typeface="+mn-cs"/>
              </a:rPr>
              <a:t> DSP Builder Reference Manual</a:t>
            </a:r>
          </a:p>
          <a:p>
            <a:pPr lvl="1">
              <a:buFont typeface="Symbol" charset="0"/>
              <a:buNone/>
              <a:defRPr/>
            </a:pPr>
            <a:endParaRPr lang="en-US" sz="1800" dirty="0" smtClean="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5"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3165186" name="Rectangle 2"/>
          <p:cNvSpPr>
            <a:spLocks noGrp="1" noChangeArrowheads="1"/>
          </p:cNvSpPr>
          <p:nvPr>
            <p:ph type="title" idx="4294967295"/>
          </p:nvPr>
        </p:nvSpPr>
        <p:spPr/>
        <p:txBody>
          <a:bodyPr/>
          <a:lstStyle/>
          <a:p>
            <a:pPr>
              <a:defRPr/>
            </a:pPr>
            <a:r>
              <a:rPr lang="ru-RU" dirty="0" smtClean="0">
                <a:cs typeface="+mj-cs"/>
              </a:rPr>
              <a:t>Пример</a:t>
            </a:r>
            <a:r>
              <a:rPr lang="en-US" dirty="0" smtClean="0">
                <a:cs typeface="+mj-cs"/>
              </a:rPr>
              <a:t>: HDL </a:t>
            </a:r>
            <a:r>
              <a:rPr lang="en-US" dirty="0">
                <a:cs typeface="+mj-cs"/>
              </a:rPr>
              <a:t>Import</a:t>
            </a:r>
          </a:p>
        </p:txBody>
      </p:sp>
      <p:pic>
        <p:nvPicPr>
          <p:cNvPr id="2877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8" y="895350"/>
            <a:ext cx="7167562" cy="538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165188" name="Group 4"/>
          <p:cNvGrpSpPr>
            <a:grpSpLocks/>
          </p:cNvGrpSpPr>
          <p:nvPr/>
        </p:nvGrpSpPr>
        <p:grpSpPr bwMode="auto">
          <a:xfrm>
            <a:off x="2168525" y="758825"/>
            <a:ext cx="6746875" cy="6327775"/>
            <a:chOff x="1332" y="218"/>
            <a:chExt cx="4250" cy="3986"/>
          </a:xfrm>
        </p:grpSpPr>
        <p:pic>
          <p:nvPicPr>
            <p:cNvPr id="2877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1" y="218"/>
              <a:ext cx="3211" cy="3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7750" name="Freeform 6"/>
            <p:cNvSpPr>
              <a:spLocks/>
            </p:cNvSpPr>
            <p:nvPr/>
          </p:nvSpPr>
          <p:spPr bwMode="auto">
            <a:xfrm>
              <a:off x="1332" y="239"/>
              <a:ext cx="1054" cy="3965"/>
            </a:xfrm>
            <a:custGeom>
              <a:avLst/>
              <a:gdLst>
                <a:gd name="T0" fmla="*/ 1054 w 1054"/>
                <a:gd name="T1" fmla="*/ 0 h 3965"/>
                <a:gd name="T2" fmla="*/ 1024 w 1054"/>
                <a:gd name="T3" fmla="*/ 3965 h 3965"/>
                <a:gd name="T4" fmla="*/ 1039 w 1054"/>
                <a:gd name="T5" fmla="*/ 3965 h 3965"/>
                <a:gd name="T6" fmla="*/ 0 w 1054"/>
                <a:gd name="T7" fmla="*/ 1713 h 3965"/>
                <a:gd name="T8" fmla="*/ 0 w 1054"/>
                <a:gd name="T9" fmla="*/ 1063 h 3965"/>
                <a:gd name="T10" fmla="*/ 1054 w 1054"/>
                <a:gd name="T11" fmla="*/ 0 h 3965"/>
                <a:gd name="T12" fmla="*/ 0 60000 65536"/>
                <a:gd name="T13" fmla="*/ 0 60000 65536"/>
                <a:gd name="T14" fmla="*/ 0 60000 65536"/>
                <a:gd name="T15" fmla="*/ 0 60000 65536"/>
                <a:gd name="T16" fmla="*/ 0 60000 65536"/>
                <a:gd name="T17" fmla="*/ 0 60000 65536"/>
                <a:gd name="T18" fmla="*/ 0 w 1054"/>
                <a:gd name="T19" fmla="*/ 0 h 3965"/>
                <a:gd name="T20" fmla="*/ 1054 w 1054"/>
                <a:gd name="T21" fmla="*/ 3965 h 3965"/>
              </a:gdLst>
              <a:ahLst/>
              <a:cxnLst>
                <a:cxn ang="T12">
                  <a:pos x="T0" y="T1"/>
                </a:cxn>
                <a:cxn ang="T13">
                  <a:pos x="T2" y="T3"/>
                </a:cxn>
                <a:cxn ang="T14">
                  <a:pos x="T4" y="T5"/>
                </a:cxn>
                <a:cxn ang="T15">
                  <a:pos x="T6" y="T7"/>
                </a:cxn>
                <a:cxn ang="T16">
                  <a:pos x="T8" y="T9"/>
                </a:cxn>
                <a:cxn ang="T17">
                  <a:pos x="T10" y="T11"/>
                </a:cxn>
              </a:cxnLst>
              <a:rect l="T18" t="T19" r="T20" b="T21"/>
              <a:pathLst>
                <a:path w="1054" h="3965">
                  <a:moveTo>
                    <a:pt x="1054" y="0"/>
                  </a:moveTo>
                  <a:lnTo>
                    <a:pt x="1024" y="3965"/>
                  </a:lnTo>
                  <a:lnTo>
                    <a:pt x="1039" y="3965"/>
                  </a:lnTo>
                  <a:lnTo>
                    <a:pt x="0" y="1713"/>
                  </a:lnTo>
                  <a:lnTo>
                    <a:pt x="0" y="1063"/>
                  </a:lnTo>
                  <a:lnTo>
                    <a:pt x="1054" y="0"/>
                  </a:lnTo>
                  <a:close/>
                </a:path>
              </a:pathLst>
            </a:custGeom>
            <a:gradFill rotWithShape="1">
              <a:gsLst>
                <a:gs pos="0">
                  <a:srgbClr val="00BCB8">
                    <a:alpha val="70000"/>
                  </a:srgbClr>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165188"/>
                                        </p:tgtEl>
                                        <p:attrNameLst>
                                          <p:attrName>style.visibility</p:attrName>
                                        </p:attrNameLst>
                                      </p:cBhvr>
                                      <p:to>
                                        <p:strVal val="visible"/>
                                      </p:to>
                                    </p:set>
                                    <p:animEffect transition="in" filter="blinds(horizontal)">
                                      <p:cBhvr>
                                        <p:cTn id="7" dur="500"/>
                                        <p:tgtEl>
                                          <p:spTgt spid="3165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3" name="Rectangle 2"/>
          <p:cNvSpPr>
            <a:spLocks noGrp="1" noChangeArrowheads="1"/>
          </p:cNvSpPr>
          <p:nvPr>
            <p:ph type="ctrTitle"/>
          </p:nvPr>
        </p:nvSpPr>
        <p:spPr>
          <a:xfrm>
            <a:off x="304800" y="2286000"/>
            <a:ext cx="6053138" cy="1143000"/>
          </a:xfrm>
          <a:effectLst>
            <a:outerShdw dist="35921" dir="2700000" algn="ctr" rotWithShape="0">
              <a:srgbClr val="DDDDDD"/>
            </a:outerShdw>
          </a:effectLst>
        </p:spPr>
        <p:txBody>
          <a:bodyPr/>
          <a:lstStyle/>
          <a:p>
            <a:r>
              <a:rPr lang="en-US">
                <a:ea typeface="ＭＳ Ｐゴシック" charset="0"/>
              </a:rPr>
              <a:t>Exercise 3</a:t>
            </a:r>
            <a:r>
              <a:rPr lang="en-US" sz="2800">
                <a:ea typeface="ＭＳ Ｐゴシック" charset="0"/>
              </a:rPr>
              <a:t/>
            </a:r>
            <a:br>
              <a:rPr lang="en-US" sz="2800">
                <a:ea typeface="ＭＳ Ｐゴシック" charset="0"/>
              </a:rPr>
            </a:br>
            <a:r>
              <a:rPr lang="en-US" sz="2000" b="0" i="1">
                <a:ea typeface="ＭＳ Ｐゴシック" charset="0"/>
              </a:rPr>
              <a:t>- Algorithm Development</a:t>
            </a:r>
            <a:br>
              <a:rPr lang="en-US" sz="2000" b="0" i="1">
                <a:ea typeface="ＭＳ Ｐゴシック" charset="0"/>
              </a:rPr>
            </a:br>
            <a:r>
              <a:rPr lang="en-US" sz="2000" b="0" i="1">
                <a:ea typeface="ＭＳ Ｐゴシック" charset="0"/>
              </a:rPr>
              <a:t>- Hardware Verification Flow </a:t>
            </a:r>
            <a:r>
              <a:rPr lang="en-US" sz="2800">
                <a:ea typeface="ＭＳ Ｐゴシック" charset="0"/>
              </a:rPr>
              <a:t/>
            </a:r>
            <a:br>
              <a:rPr lang="en-US" sz="2800">
                <a:ea typeface="ＭＳ Ｐゴシック" charset="0"/>
              </a:rPr>
            </a:br>
            <a:endParaRPr lang="en-US" sz="1800" i="1">
              <a:ea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1" name="Rectangle 2"/>
          <p:cNvSpPr>
            <a:spLocks noGrp="1" noChangeArrowheads="1"/>
          </p:cNvSpPr>
          <p:nvPr>
            <p:ph type="subTitle" idx="1"/>
          </p:nvPr>
        </p:nvSpPr>
        <p:spPr>
          <a:xfrm>
            <a:off x="381000" y="3048000"/>
            <a:ext cx="8382000" cy="2362200"/>
          </a:xfrm>
        </p:spPr>
        <p:txBody>
          <a:bodyPr/>
          <a:lstStyle/>
          <a:p>
            <a:pPr>
              <a:buFont typeface="Wingdings" charset="0"/>
              <a:buNone/>
            </a:pPr>
            <a:r>
              <a:rPr lang="en-US" sz="2000">
                <a:ea typeface="ＭＳ Ｐゴシック" charset="0"/>
              </a:rPr>
              <a:t>System Level Simulation &amp; Debugging with DSP Builder</a:t>
            </a:r>
            <a:br>
              <a:rPr lang="en-US" sz="2000">
                <a:ea typeface="ＭＳ Ｐゴシック" charset="0"/>
              </a:rPr>
            </a:br>
            <a:r>
              <a:rPr lang="en-US" sz="2000">
                <a:ea typeface="ＭＳ Ｐゴシック" charset="0"/>
              </a:rPr>
              <a:t/>
            </a:r>
            <a:br>
              <a:rPr lang="en-US" sz="2000">
                <a:ea typeface="ＭＳ Ｐゴシック" charset="0"/>
              </a:rPr>
            </a:br>
            <a:r>
              <a:rPr lang="en-US" sz="1800" i="0">
                <a:ea typeface="ＭＳ Ｐゴシック" charset="0"/>
              </a:rPr>
              <a:t>1- </a:t>
            </a:r>
            <a:r>
              <a:rPr lang="en-US" sz="1800" i="0">
                <a:solidFill>
                  <a:srgbClr val="000066"/>
                </a:solidFill>
                <a:ea typeface="ＭＳ Ｐゴシック" charset="0"/>
              </a:rPr>
              <a:t>Algorithm Development</a:t>
            </a:r>
            <a:br>
              <a:rPr lang="en-US" sz="1800" i="0">
                <a:solidFill>
                  <a:srgbClr val="000066"/>
                </a:solidFill>
                <a:ea typeface="ＭＳ Ｐゴシック" charset="0"/>
              </a:rPr>
            </a:br>
            <a:r>
              <a:rPr lang="en-US" sz="1800" i="0">
                <a:ea typeface="ＭＳ Ｐゴシック" charset="0"/>
              </a:rPr>
              <a:t>2- </a:t>
            </a:r>
            <a:r>
              <a:rPr lang="en-US" sz="1800" b="1" i="0" u="sng">
                <a:solidFill>
                  <a:schemeClr val="folHlink"/>
                </a:solidFill>
                <a:ea typeface="ＭＳ Ｐゴシック" charset="0"/>
              </a:rPr>
              <a:t>Simulink – Matlab Co-simulation</a:t>
            </a:r>
          </a:p>
        </p:txBody>
      </p:sp>
      <p:sp>
        <p:nvSpPr>
          <p:cNvPr id="3167235" name="Rectangle 3"/>
          <p:cNvSpPr>
            <a:spLocks noGrp="1" noChangeArrowheads="1"/>
          </p:cNvSpPr>
          <p:nvPr>
            <p:ph type="ctrTitle"/>
          </p:nvPr>
        </p:nvSpPr>
        <p:spPr>
          <a:xfrm>
            <a:off x="381000" y="2514600"/>
            <a:ext cx="8610600" cy="762000"/>
          </a:xfrm>
          <a:effectLst>
            <a:outerShdw blurRad="63500" dist="17961" dir="2700000" algn="ctr" rotWithShape="0">
              <a:srgbClr val="DDDDDD"/>
            </a:outerShdw>
          </a:effectLst>
        </p:spPr>
        <p:txBody>
          <a:bodyPr/>
          <a:lstStyle/>
          <a:p>
            <a:pPr>
              <a:defRPr/>
            </a:pPr>
            <a:r>
              <a:rPr lang="en-US" sz="2400">
                <a:cs typeface="+mj-cs"/>
              </a:rPr>
              <a:t>Designing with DSP Builder</a:t>
            </a:r>
          </a:p>
        </p:txBody>
      </p:sp>
    </p:spTree>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89"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3169282" name="Rectangle 2"/>
          <p:cNvSpPr>
            <a:spLocks noGrp="1" noChangeArrowheads="1"/>
          </p:cNvSpPr>
          <p:nvPr>
            <p:ph type="title" idx="4294967295"/>
          </p:nvPr>
        </p:nvSpPr>
        <p:spPr>
          <a:xfrm>
            <a:off x="0" y="273050"/>
            <a:ext cx="9144000" cy="914400"/>
          </a:xfrm>
        </p:spPr>
        <p:txBody>
          <a:bodyPr/>
          <a:lstStyle/>
          <a:p>
            <a:pPr>
              <a:defRPr/>
            </a:pPr>
            <a:r>
              <a:rPr lang="ru-RU" dirty="0" smtClean="0">
                <a:cs typeface="+mj-cs"/>
              </a:rPr>
              <a:t>Основные понятия верификации/моделирования</a:t>
            </a:r>
            <a:endParaRPr lang="en-US" dirty="0">
              <a:cs typeface="+mj-cs"/>
            </a:endParaRPr>
          </a:p>
        </p:txBody>
      </p:sp>
      <p:sp>
        <p:nvSpPr>
          <p:cNvPr id="3169283" name="Rectangle 3"/>
          <p:cNvSpPr>
            <a:spLocks noChangeArrowheads="1"/>
          </p:cNvSpPr>
          <p:nvPr/>
        </p:nvSpPr>
        <p:spPr bwMode="auto">
          <a:xfrm>
            <a:off x="901700" y="1341438"/>
            <a:ext cx="7304088" cy="4287837"/>
          </a:xfrm>
          <a:prstGeom prst="rect">
            <a:avLst/>
          </a:prstGeom>
          <a:solidFill>
            <a:srgbClr val="99CCFF"/>
          </a:solidFill>
          <a:ln w="9525">
            <a:solidFill>
              <a:schemeClr val="tx1"/>
            </a:solidFill>
            <a:miter lim="800000"/>
            <a:headEnd/>
            <a:tailEnd/>
          </a:ln>
        </p:spPr>
        <p:txBody>
          <a:bodyPr wrap="none" anchor="ctr"/>
          <a:lstStyle/>
          <a:p>
            <a:pPr algn="r" eaLnBrk="0" hangingPunct="0"/>
            <a:endParaRPr lang="en-US" b="1" dirty="0"/>
          </a:p>
          <a:p>
            <a:pPr algn="r" eaLnBrk="0" hangingPunct="0"/>
            <a:endParaRPr lang="en-US" b="1" dirty="0"/>
          </a:p>
          <a:p>
            <a:pPr algn="r" eaLnBrk="0" hangingPunct="0"/>
            <a:endParaRPr lang="en-US" b="1" dirty="0"/>
          </a:p>
          <a:p>
            <a:pPr algn="r" eaLnBrk="0" hangingPunct="0"/>
            <a:endParaRPr lang="en-US" b="1" dirty="0"/>
          </a:p>
          <a:p>
            <a:pPr algn="r" eaLnBrk="0" hangingPunct="0"/>
            <a:endParaRPr lang="en-US" b="1" dirty="0"/>
          </a:p>
          <a:p>
            <a:pPr algn="r" eaLnBrk="0" hangingPunct="0"/>
            <a:endParaRPr lang="en-US" b="1" dirty="0"/>
          </a:p>
          <a:p>
            <a:pPr algn="r" eaLnBrk="0" hangingPunct="0"/>
            <a:endParaRPr lang="en-US" b="1" dirty="0"/>
          </a:p>
          <a:p>
            <a:pPr algn="r" eaLnBrk="0" hangingPunct="0"/>
            <a:endParaRPr lang="en-US" b="1" dirty="0"/>
          </a:p>
          <a:p>
            <a:pPr algn="r" eaLnBrk="0" hangingPunct="0"/>
            <a:endParaRPr lang="en-US" b="1" dirty="0"/>
          </a:p>
          <a:p>
            <a:pPr algn="r" eaLnBrk="0" hangingPunct="0"/>
            <a:endParaRPr lang="en-US" b="1" dirty="0"/>
          </a:p>
          <a:p>
            <a:pPr algn="r" eaLnBrk="0" hangingPunct="0"/>
            <a:endParaRPr lang="en-US" b="1" dirty="0"/>
          </a:p>
          <a:p>
            <a:pPr algn="r" eaLnBrk="0" hangingPunct="0"/>
            <a:endParaRPr lang="en-US" b="1" dirty="0"/>
          </a:p>
          <a:p>
            <a:pPr algn="r" eaLnBrk="0" hangingPunct="0"/>
            <a:endParaRPr lang="en-US" b="1" dirty="0"/>
          </a:p>
          <a:p>
            <a:pPr algn="r" eaLnBrk="0" hangingPunct="0"/>
            <a:endParaRPr lang="en-US" b="1" dirty="0"/>
          </a:p>
          <a:p>
            <a:pPr algn="r" eaLnBrk="0" hangingPunct="0"/>
            <a:r>
              <a:rPr lang="en-US" b="1" dirty="0" err="1"/>
              <a:t>Matlab</a:t>
            </a:r>
            <a:r>
              <a:rPr lang="en-US" b="1" dirty="0"/>
              <a:t> M-file Test Bench – </a:t>
            </a:r>
          </a:p>
          <a:p>
            <a:pPr algn="r" eaLnBrk="0" hangingPunct="0"/>
            <a:r>
              <a:rPr lang="ru-RU" sz="1600" i="1" dirty="0" smtClean="0"/>
              <a:t>Вся необходимая пред- и постобработка стимулов и тест-бенча</a:t>
            </a:r>
            <a:endParaRPr lang="en-US" b="1" dirty="0"/>
          </a:p>
        </p:txBody>
      </p:sp>
      <p:sp>
        <p:nvSpPr>
          <p:cNvPr id="3169284" name="Rectangle 4"/>
          <p:cNvSpPr>
            <a:spLocks noChangeArrowheads="1"/>
          </p:cNvSpPr>
          <p:nvPr/>
        </p:nvSpPr>
        <p:spPr bwMode="auto">
          <a:xfrm>
            <a:off x="1935163" y="1757363"/>
            <a:ext cx="4964112" cy="2968625"/>
          </a:xfrm>
          <a:prstGeom prst="rect">
            <a:avLst/>
          </a:prstGeom>
          <a:solidFill>
            <a:srgbClr val="3366CC"/>
          </a:solidFill>
          <a:ln w="9525">
            <a:solidFill>
              <a:schemeClr val="tx1"/>
            </a:solidFill>
            <a:miter lim="800000"/>
            <a:headEnd/>
            <a:tailEnd/>
          </a:ln>
        </p:spPr>
        <p:txBody>
          <a:bodyPr wrap="none" anchor="ctr"/>
          <a:lstStyle/>
          <a:p>
            <a:pPr algn="r" eaLnBrk="0" hangingPunct="0"/>
            <a:endParaRPr lang="en-US" b="1" dirty="0"/>
          </a:p>
          <a:p>
            <a:pPr algn="r" eaLnBrk="0" hangingPunct="0"/>
            <a:endParaRPr lang="en-US" b="1" dirty="0"/>
          </a:p>
          <a:p>
            <a:pPr algn="r" eaLnBrk="0" hangingPunct="0"/>
            <a:endParaRPr lang="en-US" b="1" dirty="0"/>
          </a:p>
          <a:p>
            <a:pPr algn="r" eaLnBrk="0" hangingPunct="0"/>
            <a:endParaRPr lang="en-US" b="1" dirty="0"/>
          </a:p>
          <a:p>
            <a:pPr algn="r" eaLnBrk="0" hangingPunct="0"/>
            <a:endParaRPr lang="en-US" b="1" dirty="0"/>
          </a:p>
          <a:p>
            <a:pPr algn="r" eaLnBrk="0" hangingPunct="0"/>
            <a:endParaRPr lang="en-US" b="1" dirty="0"/>
          </a:p>
          <a:p>
            <a:pPr algn="r" eaLnBrk="0" hangingPunct="0"/>
            <a:endParaRPr lang="en-US" b="1" dirty="0"/>
          </a:p>
          <a:p>
            <a:pPr algn="r" eaLnBrk="0" hangingPunct="0"/>
            <a:endParaRPr lang="en-US" b="1" dirty="0"/>
          </a:p>
          <a:p>
            <a:pPr algn="r" eaLnBrk="0" hangingPunct="0"/>
            <a:endParaRPr lang="en-US" b="1" dirty="0"/>
          </a:p>
          <a:p>
            <a:pPr algn="r" eaLnBrk="0" hangingPunct="0"/>
            <a:r>
              <a:rPr lang="en-US" b="1" dirty="0">
                <a:solidFill>
                  <a:schemeClr val="bg1"/>
                </a:solidFill>
              </a:rPr>
              <a:t>Simulink Environment – </a:t>
            </a:r>
            <a:endParaRPr lang="en-US" sz="1600" i="1" dirty="0">
              <a:solidFill>
                <a:schemeClr val="bg1"/>
              </a:solidFill>
            </a:endParaRPr>
          </a:p>
          <a:p>
            <a:pPr algn="r" eaLnBrk="0" hangingPunct="0"/>
            <a:r>
              <a:rPr lang="ru-RU" sz="1600" i="1" dirty="0" smtClean="0">
                <a:solidFill>
                  <a:schemeClr val="bg1"/>
                </a:solidFill>
              </a:rPr>
              <a:t>Полный системный алгоритм в</a:t>
            </a:r>
            <a:r>
              <a:rPr lang="en-US" sz="1600" i="1" dirty="0" smtClean="0">
                <a:solidFill>
                  <a:schemeClr val="bg1"/>
                </a:solidFill>
              </a:rPr>
              <a:t> </a:t>
            </a:r>
            <a:r>
              <a:rPr lang="en-US" sz="1600" i="1" dirty="0">
                <a:solidFill>
                  <a:schemeClr val="bg1"/>
                </a:solidFill>
              </a:rPr>
              <a:t>Simulink</a:t>
            </a:r>
            <a:endParaRPr lang="en-US" b="1" dirty="0">
              <a:solidFill>
                <a:schemeClr val="bg1"/>
              </a:solidFill>
            </a:endParaRPr>
          </a:p>
        </p:txBody>
      </p:sp>
      <p:sp>
        <p:nvSpPr>
          <p:cNvPr id="293893" name="Rectangle 5"/>
          <p:cNvSpPr>
            <a:spLocks noChangeArrowheads="1"/>
          </p:cNvSpPr>
          <p:nvPr/>
        </p:nvSpPr>
        <p:spPr bwMode="auto">
          <a:xfrm>
            <a:off x="3527425" y="2590800"/>
            <a:ext cx="2922588" cy="1350963"/>
          </a:xfrm>
          <a:prstGeom prst="rect">
            <a:avLst/>
          </a:prstGeom>
          <a:solidFill>
            <a:srgbClr val="000066"/>
          </a:solidFill>
          <a:ln w="9525">
            <a:solidFill>
              <a:schemeClr val="tx1"/>
            </a:solidFill>
            <a:miter lim="800000"/>
            <a:headEnd/>
            <a:tailEnd/>
          </a:ln>
        </p:spPr>
        <p:txBody>
          <a:bodyPr wrap="none" anchor="ctr"/>
          <a:lstStyle/>
          <a:p>
            <a:pPr algn="r" eaLnBrk="0" hangingPunct="0"/>
            <a:r>
              <a:rPr lang="en-US" b="1" dirty="0">
                <a:solidFill>
                  <a:schemeClr val="bg1"/>
                </a:solidFill>
              </a:rPr>
              <a:t>DSP Builder – </a:t>
            </a:r>
            <a:endParaRPr lang="en-US" sz="1600" i="1" dirty="0">
              <a:solidFill>
                <a:schemeClr val="bg1"/>
              </a:solidFill>
            </a:endParaRPr>
          </a:p>
          <a:p>
            <a:pPr algn="r" eaLnBrk="0" hangingPunct="0"/>
            <a:r>
              <a:rPr lang="ru-RU" sz="1600" i="1" dirty="0" smtClean="0">
                <a:solidFill>
                  <a:schemeClr val="bg1"/>
                </a:solidFill>
              </a:rPr>
              <a:t>Компоненты на</a:t>
            </a:r>
            <a:r>
              <a:rPr lang="en-US" sz="1600" i="1" dirty="0" smtClean="0">
                <a:solidFill>
                  <a:schemeClr val="bg1"/>
                </a:solidFill>
              </a:rPr>
              <a:t> </a:t>
            </a:r>
            <a:r>
              <a:rPr lang="en-US" sz="1600" i="1" dirty="0">
                <a:solidFill>
                  <a:schemeClr val="bg1"/>
                </a:solidFill>
              </a:rPr>
              <a:t>FPGA</a:t>
            </a:r>
            <a:endParaRPr lang="en-US" b="1" dirty="0">
              <a:solidFill>
                <a:schemeClr val="bg1"/>
              </a:solidFil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69284"/>
                                        </p:tgtEl>
                                        <p:attrNameLst>
                                          <p:attrName>style.visibility</p:attrName>
                                        </p:attrNameLst>
                                      </p:cBhvr>
                                      <p:to>
                                        <p:strVal val="visible"/>
                                      </p:to>
                                    </p:set>
                                    <p:anim calcmode="lin" valueType="num">
                                      <p:cBhvr additive="base">
                                        <p:cTn id="7" dur="500" fill="hold"/>
                                        <p:tgtEl>
                                          <p:spTgt spid="3169284"/>
                                        </p:tgtEl>
                                        <p:attrNameLst>
                                          <p:attrName>ppt_x</p:attrName>
                                        </p:attrNameLst>
                                      </p:cBhvr>
                                      <p:tavLst>
                                        <p:tav tm="0">
                                          <p:val>
                                            <p:strVal val="#ppt_x"/>
                                          </p:val>
                                        </p:tav>
                                        <p:tav tm="100000">
                                          <p:val>
                                            <p:strVal val="#ppt_x"/>
                                          </p:val>
                                        </p:tav>
                                      </p:tavLst>
                                    </p:anim>
                                    <p:anim calcmode="lin" valueType="num">
                                      <p:cBhvr additive="base">
                                        <p:cTn id="8" dur="500" fill="hold"/>
                                        <p:tgtEl>
                                          <p:spTgt spid="316928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169283"/>
                                        </p:tgtEl>
                                        <p:attrNameLst>
                                          <p:attrName>style.visibility</p:attrName>
                                        </p:attrNameLst>
                                      </p:cBhvr>
                                      <p:to>
                                        <p:strVal val="visible"/>
                                      </p:to>
                                    </p:set>
                                    <p:anim calcmode="lin" valueType="num">
                                      <p:cBhvr additive="base">
                                        <p:cTn id="13" dur="500" fill="hold"/>
                                        <p:tgtEl>
                                          <p:spTgt spid="3169283"/>
                                        </p:tgtEl>
                                        <p:attrNameLst>
                                          <p:attrName>ppt_x</p:attrName>
                                        </p:attrNameLst>
                                      </p:cBhvr>
                                      <p:tavLst>
                                        <p:tav tm="0">
                                          <p:val>
                                            <p:strVal val="#ppt_x"/>
                                          </p:val>
                                        </p:tav>
                                        <p:tav tm="100000">
                                          <p:val>
                                            <p:strVal val="#ppt_x"/>
                                          </p:val>
                                        </p:tav>
                                      </p:tavLst>
                                    </p:anim>
                                    <p:anim calcmode="lin" valueType="num">
                                      <p:cBhvr additive="base">
                                        <p:cTn id="14" dur="500" fill="hold"/>
                                        <p:tgtEl>
                                          <p:spTgt spid="31692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9283" grpId="0" animBg="1"/>
      <p:bldP spid="3169284"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7"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3227650" name="Rectangle 2"/>
          <p:cNvSpPr>
            <a:spLocks noGrp="1" noChangeArrowheads="1"/>
          </p:cNvSpPr>
          <p:nvPr>
            <p:ph type="title" idx="4294967295"/>
          </p:nvPr>
        </p:nvSpPr>
        <p:spPr>
          <a:xfrm>
            <a:off x="0" y="76200"/>
            <a:ext cx="9144000" cy="914400"/>
          </a:xfrm>
        </p:spPr>
        <p:txBody>
          <a:bodyPr/>
          <a:lstStyle/>
          <a:p>
            <a:pPr>
              <a:defRPr/>
            </a:pPr>
            <a:r>
              <a:rPr lang="en-US" sz="2800" dirty="0" err="1">
                <a:cs typeface="+mj-cs"/>
              </a:rPr>
              <a:t>Matlab</a:t>
            </a:r>
            <a:r>
              <a:rPr lang="en-US" sz="2800" dirty="0">
                <a:cs typeface="+mj-cs"/>
              </a:rPr>
              <a:t> m-file </a:t>
            </a:r>
            <a:r>
              <a:rPr lang="en-US" sz="2800" dirty="0" err="1">
                <a:cs typeface="+mj-cs"/>
              </a:rPr>
              <a:t>testbench</a:t>
            </a:r>
            <a:r>
              <a:rPr lang="en-US" sz="2800" dirty="0">
                <a:cs typeface="+mj-cs"/>
              </a:rPr>
              <a:t>: </a:t>
            </a:r>
            <a:r>
              <a:rPr lang="ru-RU" sz="2800" dirty="0" smtClean="0">
                <a:cs typeface="+mj-cs"/>
              </a:rPr>
              <a:t>пакетный режим </a:t>
            </a:r>
            <a:r>
              <a:rPr lang="en-US" sz="2800" dirty="0" smtClean="0">
                <a:cs typeface="+mj-cs"/>
              </a:rPr>
              <a:t>Simulink</a:t>
            </a:r>
            <a:endParaRPr lang="en-US" sz="2800" dirty="0">
              <a:cs typeface="+mj-cs"/>
            </a:endParaRPr>
          </a:p>
        </p:txBody>
      </p:sp>
      <p:sp>
        <p:nvSpPr>
          <p:cNvPr id="2811907" name="Rectangle 3"/>
          <p:cNvSpPr>
            <a:spLocks noGrp="1" noChangeArrowheads="1"/>
          </p:cNvSpPr>
          <p:nvPr>
            <p:ph type="body" idx="4294967295"/>
          </p:nvPr>
        </p:nvSpPr>
        <p:spPr>
          <a:xfrm>
            <a:off x="304800" y="838200"/>
            <a:ext cx="8331200" cy="3155950"/>
          </a:xfrm>
        </p:spPr>
        <p:txBody>
          <a:bodyPr/>
          <a:lstStyle/>
          <a:p>
            <a:pPr>
              <a:lnSpc>
                <a:spcPct val="80000"/>
              </a:lnSpc>
              <a:defRPr/>
            </a:pPr>
            <a:r>
              <a:rPr lang="ru-RU" sz="2000" dirty="0" smtClean="0">
                <a:cs typeface="+mn-cs"/>
              </a:rPr>
              <a:t>Запустите</a:t>
            </a:r>
            <a:r>
              <a:rPr lang="en-US" sz="2000" dirty="0" smtClean="0">
                <a:cs typeface="+mn-cs"/>
              </a:rPr>
              <a:t> </a:t>
            </a:r>
            <a:r>
              <a:rPr lang="ru-RU" sz="2000" dirty="0" smtClean="0">
                <a:cs typeface="+mn-cs"/>
              </a:rPr>
              <a:t>директорию модели </a:t>
            </a:r>
            <a:r>
              <a:rPr lang="en-US" sz="2000" dirty="0" smtClean="0">
                <a:cs typeface="+mn-cs"/>
              </a:rPr>
              <a:t>Simulink </a:t>
            </a:r>
            <a:r>
              <a:rPr lang="ru-RU" sz="2000" dirty="0" smtClean="0">
                <a:cs typeface="+mn-cs"/>
              </a:rPr>
              <a:t>из </a:t>
            </a:r>
            <a:r>
              <a:rPr lang="en-US" sz="2000" dirty="0" err="1" smtClean="0">
                <a:cs typeface="+mn-cs"/>
              </a:rPr>
              <a:t>Matlab</a:t>
            </a:r>
            <a:r>
              <a:rPr lang="en-US" sz="2000" dirty="0" smtClean="0">
                <a:cs typeface="+mn-cs"/>
              </a:rPr>
              <a:t> </a:t>
            </a:r>
            <a:r>
              <a:rPr lang="ru-RU" sz="2000" dirty="0" smtClean="0">
                <a:cs typeface="+mn-cs"/>
              </a:rPr>
              <a:t>командой </a:t>
            </a:r>
            <a:r>
              <a:rPr lang="en-US" sz="2000" dirty="0" err="1" smtClean="0">
                <a:latin typeface="Courier New" charset="0"/>
                <a:cs typeface="+mn-cs"/>
              </a:rPr>
              <a:t>sim</a:t>
            </a:r>
            <a:endParaRPr lang="en-US" sz="2000" dirty="0" smtClean="0">
              <a:cs typeface="+mn-cs"/>
            </a:endParaRPr>
          </a:p>
          <a:p>
            <a:pPr lvl="1">
              <a:lnSpc>
                <a:spcPct val="80000"/>
              </a:lnSpc>
              <a:defRPr/>
            </a:pPr>
            <a:r>
              <a:rPr lang="ru-RU" sz="1600" dirty="0" smtClean="0"/>
              <a:t>Определите параметры</a:t>
            </a:r>
            <a:endParaRPr lang="en-US" sz="1600" dirty="0" smtClean="0"/>
          </a:p>
          <a:p>
            <a:pPr lvl="1">
              <a:lnSpc>
                <a:spcPct val="80000"/>
              </a:lnSpc>
              <a:defRPr/>
            </a:pPr>
            <a:r>
              <a:rPr lang="ru-RU" sz="1600" dirty="0" smtClean="0"/>
              <a:t>З</a:t>
            </a:r>
            <a:r>
              <a:rPr lang="en-US" sz="1600" dirty="0" err="1" smtClean="0"/>
              <a:t>а</a:t>
            </a:r>
            <a:r>
              <a:rPr lang="ru-RU" sz="1600" dirty="0" smtClean="0"/>
              <a:t>пустите моделирование </a:t>
            </a:r>
            <a:endParaRPr lang="en-US" sz="1600" dirty="0" smtClean="0"/>
          </a:p>
          <a:p>
            <a:pPr lvl="1">
              <a:lnSpc>
                <a:spcPct val="80000"/>
              </a:lnSpc>
              <a:defRPr/>
            </a:pPr>
            <a:r>
              <a:rPr lang="ru-RU" sz="1600" dirty="0" smtClean="0"/>
              <a:t>Повторите при необходимости</a:t>
            </a:r>
            <a:endParaRPr lang="en-US" sz="1600" dirty="0" smtClean="0"/>
          </a:p>
          <a:p>
            <a:pPr>
              <a:lnSpc>
                <a:spcPct val="80000"/>
              </a:lnSpc>
              <a:defRPr/>
            </a:pPr>
            <a:r>
              <a:rPr lang="ru-RU" sz="2000" dirty="0" smtClean="0">
                <a:cs typeface="+mn-cs"/>
              </a:rPr>
              <a:t>Полезные команды</a:t>
            </a:r>
            <a:r>
              <a:rPr lang="en-US" sz="2000" dirty="0" smtClean="0">
                <a:cs typeface="+mn-cs"/>
              </a:rPr>
              <a:t>:</a:t>
            </a:r>
          </a:p>
          <a:p>
            <a:pPr lvl="1">
              <a:lnSpc>
                <a:spcPct val="80000"/>
              </a:lnSpc>
              <a:defRPr/>
            </a:pPr>
            <a:r>
              <a:rPr lang="en-US" sz="1600" dirty="0" err="1" smtClean="0">
                <a:latin typeface="Courier New" charset="0"/>
              </a:rPr>
              <a:t>open</a:t>
            </a:r>
            <a:r>
              <a:rPr lang="en-US" sz="1600" u="sng" dirty="0" err="1" smtClean="0">
                <a:latin typeface="Courier New" charset="0"/>
              </a:rPr>
              <a:t>_</a:t>
            </a:r>
            <a:r>
              <a:rPr lang="en-US" sz="1600" dirty="0" err="1" smtClean="0">
                <a:latin typeface="Courier New" charset="0"/>
              </a:rPr>
              <a:t>system</a:t>
            </a:r>
            <a:r>
              <a:rPr lang="en-US" sz="1600" dirty="0" smtClean="0">
                <a:latin typeface="Courier New" charset="0"/>
              </a:rPr>
              <a:t>(</a:t>
            </a:r>
            <a:r>
              <a:rPr lang="ja-JP" altLang="en-US" sz="1600" dirty="0" smtClean="0">
                <a:solidFill>
                  <a:srgbClr val="9966FF"/>
                </a:solidFill>
                <a:latin typeface="Courier New" charset="0"/>
              </a:rPr>
              <a:t>‘</a:t>
            </a:r>
            <a:r>
              <a:rPr lang="en-US" sz="1600" dirty="0" err="1" smtClean="0">
                <a:solidFill>
                  <a:srgbClr val="9966FF"/>
                </a:solidFill>
                <a:latin typeface="Courier New" charset="0"/>
              </a:rPr>
              <a:t>mySimulinkModel</a:t>
            </a:r>
            <a:r>
              <a:rPr lang="ja-JP" altLang="en-US" sz="1600" dirty="0" smtClean="0">
                <a:solidFill>
                  <a:srgbClr val="9966FF"/>
                </a:solidFill>
                <a:latin typeface="Courier New" charset="0"/>
              </a:rPr>
              <a:t>’</a:t>
            </a:r>
            <a:r>
              <a:rPr lang="en-US" sz="1600" dirty="0" smtClean="0">
                <a:latin typeface="Courier New" charset="0"/>
              </a:rPr>
              <a:t>)</a:t>
            </a:r>
          </a:p>
          <a:p>
            <a:pPr lvl="1">
              <a:lnSpc>
                <a:spcPct val="80000"/>
              </a:lnSpc>
              <a:defRPr/>
            </a:pPr>
            <a:r>
              <a:rPr lang="en-US" sz="1600" dirty="0" err="1" smtClean="0">
                <a:latin typeface="Courier New" charset="0"/>
              </a:rPr>
              <a:t>sim</a:t>
            </a:r>
            <a:r>
              <a:rPr lang="en-US" sz="1600" dirty="0" smtClean="0">
                <a:latin typeface="Courier New" charset="0"/>
              </a:rPr>
              <a:t>(</a:t>
            </a:r>
            <a:r>
              <a:rPr lang="ja-JP" altLang="en-US" sz="1600" dirty="0" smtClean="0">
                <a:solidFill>
                  <a:srgbClr val="9966FF"/>
                </a:solidFill>
                <a:latin typeface="Courier New" charset="0"/>
              </a:rPr>
              <a:t>‘</a:t>
            </a:r>
            <a:r>
              <a:rPr lang="en-US" sz="1600" dirty="0" err="1" smtClean="0">
                <a:solidFill>
                  <a:srgbClr val="9966FF"/>
                </a:solidFill>
                <a:latin typeface="Courier New" charset="0"/>
              </a:rPr>
              <a:t>mySimulinkModel</a:t>
            </a:r>
            <a:r>
              <a:rPr lang="ja-JP" altLang="en-US" sz="1600" dirty="0" smtClean="0">
                <a:solidFill>
                  <a:srgbClr val="9966FF"/>
                </a:solidFill>
                <a:latin typeface="Courier New" charset="0"/>
              </a:rPr>
              <a:t>’</a:t>
            </a:r>
            <a:r>
              <a:rPr lang="en-US" sz="1600" dirty="0" smtClean="0">
                <a:latin typeface="Courier New" charset="0"/>
              </a:rPr>
              <a:t>)</a:t>
            </a:r>
          </a:p>
          <a:p>
            <a:pPr>
              <a:lnSpc>
                <a:spcPct val="80000"/>
              </a:lnSpc>
              <a:defRPr/>
            </a:pPr>
            <a:r>
              <a:rPr lang="ru-RU" sz="2000" dirty="0" smtClean="0">
                <a:cs typeface="+mn-cs"/>
              </a:rPr>
              <a:t>Удобна для системной верификации, которая требует сотни и тысячи итераций</a:t>
            </a:r>
            <a:endParaRPr lang="en-US" sz="2000" dirty="0" smtClean="0">
              <a:cs typeface="+mn-cs"/>
            </a:endParaRPr>
          </a:p>
          <a:p>
            <a:pPr>
              <a:lnSpc>
                <a:spcPct val="80000"/>
              </a:lnSpc>
              <a:defRPr/>
            </a:pPr>
            <a:r>
              <a:rPr lang="ru-RU" sz="2000" dirty="0" smtClean="0">
                <a:cs typeface="+mn-cs"/>
              </a:rPr>
              <a:t>Пример пакетного сценария</a:t>
            </a:r>
            <a:r>
              <a:rPr lang="en-US" sz="2000" dirty="0" smtClean="0">
                <a:cs typeface="+mn-cs"/>
              </a:rPr>
              <a:t>:</a:t>
            </a:r>
          </a:p>
          <a:p>
            <a:pPr>
              <a:lnSpc>
                <a:spcPct val="80000"/>
              </a:lnSpc>
              <a:buFont typeface="Wingdings" charset="0"/>
              <a:buNone/>
              <a:defRPr/>
            </a:pPr>
            <a:r>
              <a:rPr lang="en-US" sz="2000" dirty="0" smtClean="0">
                <a:latin typeface="Courier New" charset="0"/>
                <a:cs typeface="+mn-cs"/>
              </a:rPr>
              <a:t>	</a:t>
            </a:r>
          </a:p>
        </p:txBody>
      </p:sp>
      <p:sp>
        <p:nvSpPr>
          <p:cNvPr id="295940" name="Text Box 4"/>
          <p:cNvSpPr txBox="1">
            <a:spLocks noChangeArrowheads="1"/>
          </p:cNvSpPr>
          <p:nvPr/>
        </p:nvSpPr>
        <p:spPr bwMode="auto">
          <a:xfrm>
            <a:off x="990600" y="3733800"/>
            <a:ext cx="7010400" cy="2562225"/>
          </a:xfrm>
          <a:prstGeom prst="rect">
            <a:avLst/>
          </a:prstGeom>
          <a:gradFill rotWithShape="1">
            <a:gsLst>
              <a:gs pos="0">
                <a:srgbClr val="FFFF99"/>
              </a:gs>
              <a:gs pos="100000">
                <a:srgbClr val="FFFFB4"/>
              </a:gs>
            </a:gsLst>
            <a:lin ang="5400000" scaled="1"/>
          </a:gradFill>
          <a:ln w="38100">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400" b="1">
                <a:latin typeface="Courier New" charset="0"/>
              </a:rPr>
              <a:t>myParamSweep = .5:.1:1.5;</a:t>
            </a:r>
          </a:p>
          <a:p>
            <a:r>
              <a:rPr lang="en-US" sz="1400" b="1">
                <a:latin typeface="Courier New" charset="0"/>
              </a:rPr>
              <a:t>myResult = []; </a:t>
            </a:r>
          </a:p>
          <a:p>
            <a:r>
              <a:rPr lang="en-US" sz="1400" b="1">
                <a:solidFill>
                  <a:srgbClr val="0000FF"/>
                </a:solidFill>
                <a:latin typeface="Courier New" charset="0"/>
              </a:rPr>
              <a:t>for</a:t>
            </a:r>
            <a:r>
              <a:rPr lang="en-US" sz="1400" b="1">
                <a:latin typeface="Courier New" charset="0"/>
              </a:rPr>
              <a:t> i = 1:length(myParamSweep) </a:t>
            </a:r>
          </a:p>
          <a:p>
            <a:r>
              <a:rPr lang="en-US" sz="1400" b="1">
                <a:latin typeface="Courier New" charset="0"/>
              </a:rPr>
              <a:t>   myParam = myParamSweep(i); </a:t>
            </a:r>
          </a:p>
          <a:p>
            <a:r>
              <a:rPr lang="en-US" sz="1400" b="1">
                <a:latin typeface="Courier New" charset="0"/>
              </a:rPr>
              <a:t>   sim(</a:t>
            </a:r>
            <a:r>
              <a:rPr lang="ja-JP" altLang="en-US" sz="1400" b="1">
                <a:solidFill>
                  <a:srgbClr val="9966FF"/>
                </a:solidFill>
                <a:latin typeface="Courier New" charset="0"/>
              </a:rPr>
              <a:t>‘</a:t>
            </a:r>
            <a:r>
              <a:rPr lang="en-US" altLang="ja-JP" sz="1400" b="1">
                <a:solidFill>
                  <a:srgbClr val="9966FF"/>
                </a:solidFill>
                <a:latin typeface="Courier New" charset="0"/>
              </a:rPr>
              <a:t>mySimModel</a:t>
            </a:r>
            <a:r>
              <a:rPr lang="ja-JP" altLang="en-US" sz="1400" b="1">
                <a:solidFill>
                  <a:srgbClr val="9966FF"/>
                </a:solidFill>
                <a:latin typeface="Courier New" charset="0"/>
              </a:rPr>
              <a:t>’</a:t>
            </a:r>
            <a:r>
              <a:rPr lang="en-US" altLang="ja-JP" sz="1400" b="1">
                <a:latin typeface="Courier New" charset="0"/>
              </a:rPr>
              <a:t>); </a:t>
            </a:r>
          </a:p>
          <a:p>
            <a:r>
              <a:rPr lang="en-US" sz="1400" b="1">
                <a:solidFill>
                  <a:schemeClr val="accent1"/>
                </a:solidFill>
                <a:latin typeface="Courier New" charset="0"/>
              </a:rPr>
              <a:t>   % mySimModel has a mySimOutput output to workspace</a:t>
            </a:r>
          </a:p>
          <a:p>
            <a:r>
              <a:rPr lang="en-US" sz="1400" b="1">
                <a:latin typeface="Courier New" charset="0"/>
              </a:rPr>
              <a:t>   myResult = [myResult mySimOutput]; </a:t>
            </a:r>
            <a:r>
              <a:rPr lang="en-US" sz="1400" b="1">
                <a:solidFill>
                  <a:schemeClr val="accent1"/>
                </a:solidFill>
                <a:latin typeface="Courier New" charset="0"/>
              </a:rPr>
              <a:t>% store results in vector</a:t>
            </a:r>
          </a:p>
          <a:p>
            <a:r>
              <a:rPr lang="en-US" sz="1400" b="1">
                <a:solidFill>
                  <a:srgbClr val="0000FF"/>
                </a:solidFill>
                <a:latin typeface="Courier New" charset="0"/>
              </a:rPr>
              <a:t>end</a:t>
            </a:r>
            <a:r>
              <a:rPr lang="en-US" sz="1400" b="1">
                <a:latin typeface="Courier New" charset="0"/>
              </a:rPr>
              <a:t> </a:t>
            </a:r>
          </a:p>
          <a:p>
            <a:r>
              <a:rPr lang="en-US" sz="1400" b="1">
                <a:latin typeface="Courier New" charset="0"/>
              </a:rPr>
              <a:t>plot(myParamSweep, myResult);</a:t>
            </a:r>
          </a:p>
          <a:p>
            <a:r>
              <a:rPr lang="en-US" sz="1400" b="1">
                <a:latin typeface="Courier New" charset="0"/>
              </a:rPr>
              <a:t>title(</a:t>
            </a:r>
            <a:r>
              <a:rPr lang="ja-JP" altLang="en-US" sz="1400" b="1">
                <a:solidFill>
                  <a:srgbClr val="9966FF"/>
                </a:solidFill>
                <a:latin typeface="Courier New" charset="0"/>
              </a:rPr>
              <a:t>‘</a:t>
            </a:r>
            <a:r>
              <a:rPr lang="en-US" altLang="ja-JP" sz="1400" b="1">
                <a:solidFill>
                  <a:srgbClr val="9966FF"/>
                </a:solidFill>
                <a:latin typeface="Courier New" charset="0"/>
              </a:rPr>
              <a:t>myResult for myParam = .5 to 1.5</a:t>
            </a:r>
            <a:r>
              <a:rPr lang="ja-JP" altLang="en-US" sz="1400" b="1">
                <a:solidFill>
                  <a:srgbClr val="9966FF"/>
                </a:solidFill>
                <a:latin typeface="Courier New" charset="0"/>
              </a:rPr>
              <a:t>’</a:t>
            </a:r>
            <a:r>
              <a:rPr lang="en-US" altLang="ja-JP" sz="1400" b="1">
                <a:latin typeface="Courier New" charset="0"/>
              </a:rPr>
              <a:t>); </a:t>
            </a:r>
          </a:p>
          <a:p>
            <a:r>
              <a:rPr lang="en-US" sz="1400" b="1">
                <a:latin typeface="Courier New" charset="0"/>
              </a:rPr>
              <a:t>xlabel(</a:t>
            </a:r>
            <a:r>
              <a:rPr lang="ja-JP" altLang="en-US" sz="1400" b="1">
                <a:solidFill>
                  <a:srgbClr val="9966FF"/>
                </a:solidFill>
                <a:latin typeface="Courier New" charset="0"/>
              </a:rPr>
              <a:t>‘</a:t>
            </a:r>
            <a:r>
              <a:rPr lang="en-US" altLang="ja-JP" sz="1400" b="1">
                <a:solidFill>
                  <a:srgbClr val="9966FF"/>
                </a:solidFill>
                <a:latin typeface="Courier New" charset="0"/>
              </a:rPr>
              <a:t>myParam</a:t>
            </a:r>
            <a:r>
              <a:rPr lang="ja-JP" altLang="en-US" sz="1400" b="1">
                <a:solidFill>
                  <a:srgbClr val="9966FF"/>
                </a:solidFill>
                <a:latin typeface="Courier New" charset="0"/>
              </a:rPr>
              <a:t>’</a:t>
            </a:r>
            <a:r>
              <a:rPr lang="en-US" altLang="ja-JP" sz="1400" b="1">
                <a:latin typeface="Courier New" charset="0"/>
              </a:rPr>
              <a:t>);ylabel(</a:t>
            </a:r>
            <a:r>
              <a:rPr lang="ja-JP" altLang="en-US" sz="1400" b="1">
                <a:solidFill>
                  <a:srgbClr val="9966FF"/>
                </a:solidFill>
                <a:latin typeface="Courier New" charset="0"/>
              </a:rPr>
              <a:t>‘</a:t>
            </a:r>
            <a:r>
              <a:rPr lang="en-US" altLang="ja-JP" sz="1400" b="1">
                <a:solidFill>
                  <a:srgbClr val="9966FF"/>
                </a:solidFill>
                <a:latin typeface="Courier New" charset="0"/>
              </a:rPr>
              <a:t>myResult</a:t>
            </a:r>
            <a:r>
              <a:rPr lang="ja-JP" altLang="en-US" sz="1400" b="1">
                <a:solidFill>
                  <a:srgbClr val="9966FF"/>
                </a:solidFill>
                <a:latin typeface="Courier New" charset="0"/>
              </a:rPr>
              <a:t>’</a:t>
            </a:r>
            <a:r>
              <a:rPr lang="en-US" altLang="ja-JP" sz="1400" b="1">
                <a:latin typeface="Courier New" charset="0"/>
              </a:rPr>
              <a:t>);</a:t>
            </a:r>
            <a:r>
              <a:rPr lang="en-US" altLang="ja-JP" sz="2000" b="1"/>
              <a:t> </a:t>
            </a:r>
            <a:endParaRPr lang="en-US" sz="2000" b="1"/>
          </a:p>
        </p:txBody>
      </p:sp>
    </p:spTree>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5"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3171330" name="Rectangle 2"/>
          <p:cNvSpPr>
            <a:spLocks noGrp="1" noChangeArrowheads="1"/>
          </p:cNvSpPr>
          <p:nvPr>
            <p:ph type="title" idx="4294967295"/>
          </p:nvPr>
        </p:nvSpPr>
        <p:spPr/>
        <p:txBody>
          <a:bodyPr/>
          <a:lstStyle/>
          <a:p>
            <a:pPr>
              <a:defRPr/>
            </a:pPr>
            <a:r>
              <a:rPr lang="ru-RU" sz="2800" dirty="0" smtClean="0">
                <a:cs typeface="+mj-cs"/>
              </a:rPr>
              <a:t>Анализ проблемы</a:t>
            </a:r>
            <a:r>
              <a:rPr lang="en-US" sz="2800" dirty="0" smtClean="0">
                <a:cs typeface="+mj-cs"/>
              </a:rPr>
              <a:t>: </a:t>
            </a:r>
            <a:r>
              <a:rPr lang="ru-RU" sz="2800" dirty="0" smtClean="0">
                <a:cs typeface="+mj-cs"/>
              </a:rPr>
              <a:t>Кривая </a:t>
            </a:r>
            <a:r>
              <a:rPr lang="en-US" sz="2800" dirty="0" smtClean="0">
                <a:cs typeface="+mj-cs"/>
              </a:rPr>
              <a:t>BER </a:t>
            </a:r>
            <a:r>
              <a:rPr lang="ru-RU" sz="2800" dirty="0" smtClean="0">
                <a:cs typeface="+mj-cs"/>
              </a:rPr>
              <a:t>для декодера </a:t>
            </a:r>
            <a:r>
              <a:rPr lang="en-US" sz="2800" dirty="0" smtClean="0">
                <a:cs typeface="+mj-cs"/>
              </a:rPr>
              <a:t>Viterbi</a:t>
            </a:r>
            <a:endParaRPr lang="en-US" sz="2800" dirty="0">
              <a:cs typeface="+mj-cs"/>
            </a:endParaRPr>
          </a:p>
        </p:txBody>
      </p:sp>
      <p:sp>
        <p:nvSpPr>
          <p:cNvPr id="2813955" name="Rectangle 3"/>
          <p:cNvSpPr>
            <a:spLocks noGrp="1" noChangeArrowheads="1"/>
          </p:cNvSpPr>
          <p:nvPr>
            <p:ph type="body" idx="4294967295"/>
          </p:nvPr>
        </p:nvSpPr>
        <p:spPr/>
        <p:txBody>
          <a:bodyPr/>
          <a:lstStyle/>
          <a:p>
            <a:pPr>
              <a:defRPr/>
            </a:pPr>
            <a:r>
              <a:rPr lang="ru-RU" dirty="0" smtClean="0">
                <a:cs typeface="+mn-cs"/>
              </a:rPr>
              <a:t>Цель</a:t>
            </a:r>
            <a:r>
              <a:rPr lang="en-US" dirty="0" smtClean="0">
                <a:cs typeface="+mn-cs"/>
              </a:rPr>
              <a:t>: </a:t>
            </a:r>
            <a:r>
              <a:rPr lang="ru-RU" sz="2400" dirty="0" smtClean="0">
                <a:cs typeface="+mn-cs"/>
              </a:rPr>
              <a:t>Получить</a:t>
            </a:r>
            <a:r>
              <a:rPr lang="en-US" sz="2400" dirty="0" smtClean="0">
                <a:cs typeface="+mn-cs"/>
              </a:rPr>
              <a:t> </a:t>
            </a:r>
            <a:r>
              <a:rPr lang="en-US" sz="2400" dirty="0">
                <a:cs typeface="+mn-cs"/>
              </a:rPr>
              <a:t> </a:t>
            </a:r>
            <a:r>
              <a:rPr lang="ru-RU" sz="2400" dirty="0" smtClean="0">
                <a:cs typeface="+mn-cs"/>
              </a:rPr>
              <a:t>кривую </a:t>
            </a:r>
            <a:r>
              <a:rPr lang="en-US" sz="2400" dirty="0" smtClean="0">
                <a:cs typeface="+mn-cs"/>
              </a:rPr>
              <a:t>BER(bit error rate) </a:t>
            </a:r>
            <a:r>
              <a:rPr lang="ru-RU" sz="2400" dirty="0" smtClean="0">
                <a:cs typeface="+mn-cs"/>
              </a:rPr>
              <a:t>от реализации функции </a:t>
            </a:r>
            <a:r>
              <a:rPr lang="en-US" sz="2400" dirty="0" smtClean="0">
                <a:cs typeface="+mn-cs"/>
              </a:rPr>
              <a:t>Altera</a:t>
            </a:r>
            <a:r>
              <a:rPr lang="ru-RU" sz="2400" dirty="0">
                <a:latin typeface="Arial"/>
                <a:cs typeface="+mn-cs"/>
              </a:rPr>
              <a:t> </a:t>
            </a:r>
            <a:r>
              <a:rPr lang="en-US" sz="2400" dirty="0" smtClean="0">
                <a:cs typeface="+mn-cs"/>
              </a:rPr>
              <a:t>Viterbi </a:t>
            </a:r>
            <a:r>
              <a:rPr lang="ru-RU" sz="2400" dirty="0" smtClean="0">
                <a:cs typeface="+mn-cs"/>
              </a:rPr>
              <a:t>декодера и сравнить с теоретическим значением</a:t>
            </a:r>
            <a:r>
              <a:rPr lang="en-US" sz="2400" dirty="0" smtClean="0">
                <a:cs typeface="+mn-cs"/>
              </a:rPr>
              <a:t>.</a:t>
            </a:r>
          </a:p>
          <a:p>
            <a:pPr>
              <a:defRPr/>
            </a:pPr>
            <a:r>
              <a:rPr lang="ru-RU" dirty="0" smtClean="0">
                <a:cs typeface="+mn-cs"/>
              </a:rPr>
              <a:t>Блок </a:t>
            </a:r>
            <a:r>
              <a:rPr lang="en-US" dirty="0" smtClean="0">
                <a:cs typeface="+mn-cs"/>
              </a:rPr>
              <a:t>DSP Builder : </a:t>
            </a:r>
            <a:r>
              <a:rPr lang="ru-RU" sz="2400" dirty="0" smtClean="0">
                <a:cs typeface="+mn-cs"/>
              </a:rPr>
              <a:t>Реализация ядра</a:t>
            </a:r>
            <a:r>
              <a:rPr lang="en-US" sz="2400" dirty="0" smtClean="0">
                <a:cs typeface="+mn-cs"/>
              </a:rPr>
              <a:t> Altera Viterbi </a:t>
            </a:r>
            <a:r>
              <a:rPr lang="ru-RU" sz="2400" dirty="0" smtClean="0">
                <a:cs typeface="+mn-cs"/>
              </a:rPr>
              <a:t>и всей необходимой управляющей логики</a:t>
            </a:r>
            <a:r>
              <a:rPr lang="en-US" sz="2400" dirty="0" smtClean="0">
                <a:cs typeface="+mn-cs"/>
              </a:rPr>
              <a:t>.</a:t>
            </a:r>
            <a:endParaRPr lang="en-US" dirty="0" smtClean="0">
              <a:cs typeface="+mn-cs"/>
            </a:endParaRPr>
          </a:p>
          <a:p>
            <a:pPr>
              <a:defRPr/>
            </a:pPr>
            <a:r>
              <a:rPr lang="ru-RU" dirty="0" smtClean="0">
                <a:cs typeface="+mn-cs"/>
              </a:rPr>
              <a:t>Модель </a:t>
            </a:r>
            <a:r>
              <a:rPr lang="en-US" dirty="0" smtClean="0">
                <a:cs typeface="+mn-cs"/>
              </a:rPr>
              <a:t>Simulink:</a:t>
            </a:r>
            <a:r>
              <a:rPr lang="en-US" sz="2400" dirty="0" smtClean="0">
                <a:cs typeface="+mn-cs"/>
              </a:rPr>
              <a:t> </a:t>
            </a:r>
            <a:r>
              <a:rPr lang="ru-RU" sz="2400" dirty="0" smtClean="0">
                <a:cs typeface="+mn-cs"/>
              </a:rPr>
              <a:t>Простой беспроводной канал</a:t>
            </a:r>
            <a:r>
              <a:rPr lang="en-US" sz="2400" dirty="0" smtClean="0">
                <a:cs typeface="+mn-cs"/>
              </a:rPr>
              <a:t>:</a:t>
            </a:r>
            <a:r>
              <a:rPr lang="ru-RU" sz="2400" dirty="0" smtClean="0">
                <a:cs typeface="+mn-cs"/>
              </a:rPr>
              <a:t>трансивер, зашумление канала, приемник и калькулятор</a:t>
            </a:r>
            <a:r>
              <a:rPr lang="en-US" sz="2400" dirty="0" smtClean="0">
                <a:cs typeface="+mn-cs"/>
              </a:rPr>
              <a:t> BER</a:t>
            </a:r>
            <a:endParaRPr lang="en-US" dirty="0" smtClean="0">
              <a:cs typeface="+mn-cs"/>
            </a:endParaRPr>
          </a:p>
          <a:p>
            <a:pPr>
              <a:defRPr/>
            </a:pPr>
            <a:r>
              <a:rPr lang="en-US" dirty="0" smtClean="0">
                <a:cs typeface="+mn-cs"/>
              </a:rPr>
              <a:t>M-file: </a:t>
            </a:r>
            <a:r>
              <a:rPr lang="ru-RU" sz="2400" dirty="0" err="1" smtClean="0">
                <a:cs typeface="+mn-cs"/>
              </a:rPr>
              <a:t>Тестбенч</a:t>
            </a:r>
            <a:r>
              <a:rPr lang="ru-RU" sz="2400" dirty="0" smtClean="0">
                <a:cs typeface="+mn-cs"/>
              </a:rPr>
              <a:t>, неоднократно запускающий модель</a:t>
            </a:r>
            <a:r>
              <a:rPr lang="ru-RU" dirty="0" smtClean="0">
                <a:cs typeface="+mn-cs"/>
              </a:rPr>
              <a:t> </a:t>
            </a:r>
            <a:r>
              <a:rPr lang="en-US" sz="2400" dirty="0" smtClean="0">
                <a:cs typeface="+mn-cs"/>
              </a:rPr>
              <a:t>Simulink</a:t>
            </a:r>
            <a:r>
              <a:rPr lang="ru-RU" sz="2400" dirty="0" smtClean="0">
                <a:cs typeface="+mn-cs"/>
              </a:rPr>
              <a:t>, изменяя уровень шума в канале при каждом запуске</a:t>
            </a:r>
            <a:r>
              <a:rPr lang="en-US" sz="2400" dirty="0" smtClean="0">
                <a:cs typeface="+mn-cs"/>
              </a:rPr>
              <a:t>.</a:t>
            </a:r>
          </a:p>
          <a:p>
            <a:pPr lvl="1">
              <a:defRPr/>
            </a:pPr>
            <a:r>
              <a:rPr lang="ru-RU" sz="1800" dirty="0" smtClean="0"/>
              <a:t>Сохраняет </a:t>
            </a:r>
            <a:r>
              <a:rPr lang="ru-RU" sz="1800" dirty="0" err="1" smtClean="0"/>
              <a:t>занчения</a:t>
            </a:r>
            <a:r>
              <a:rPr lang="en-US" sz="1800" dirty="0" smtClean="0"/>
              <a:t> BER </a:t>
            </a:r>
            <a:r>
              <a:rPr lang="ru-RU" sz="1800" dirty="0" smtClean="0"/>
              <a:t>для каждого запуска в </a:t>
            </a:r>
            <a:r>
              <a:rPr lang="en-US" sz="1800" dirty="0" smtClean="0"/>
              <a:t> </a:t>
            </a:r>
            <a:r>
              <a:rPr lang="en-US" sz="1800" dirty="0" err="1" smtClean="0"/>
              <a:t>Matlab</a:t>
            </a:r>
            <a:r>
              <a:rPr lang="en-US" sz="1800" dirty="0" smtClean="0"/>
              <a:t> workspace </a:t>
            </a:r>
          </a:p>
          <a:p>
            <a:pPr lvl="1">
              <a:defRPr/>
            </a:pPr>
            <a:r>
              <a:rPr lang="ru-RU" sz="1800" dirty="0" smtClean="0"/>
              <a:t>Строит график</a:t>
            </a:r>
            <a:r>
              <a:rPr lang="en-US" sz="1800" dirty="0" smtClean="0"/>
              <a:t> BER </a:t>
            </a:r>
            <a:r>
              <a:rPr lang="ru-RU" sz="1800" dirty="0" smtClean="0"/>
              <a:t>для </a:t>
            </a:r>
            <a:r>
              <a:rPr lang="en-US" sz="1800" dirty="0" smtClean="0"/>
              <a:t>Altera</a:t>
            </a:r>
            <a:r>
              <a:rPr lang="ru-RU" sz="1800" dirty="0">
                <a:latin typeface="Arial"/>
              </a:rPr>
              <a:t> </a:t>
            </a:r>
            <a:r>
              <a:rPr lang="ru-RU" sz="1800" dirty="0" smtClean="0"/>
              <a:t>и</a:t>
            </a:r>
            <a:r>
              <a:rPr lang="en-US" sz="1800" dirty="0" smtClean="0"/>
              <a:t> Simulink</a:t>
            </a:r>
            <a:r>
              <a:rPr lang="ru-RU" sz="1800" dirty="0">
                <a:latin typeface="Arial"/>
              </a:rPr>
              <a:t> </a:t>
            </a:r>
            <a:r>
              <a:rPr lang="ru-RU" sz="1800" dirty="0" smtClean="0">
                <a:latin typeface="Arial"/>
              </a:rPr>
              <a:t>реализаций </a:t>
            </a:r>
            <a:r>
              <a:rPr lang="en-US" sz="1800" dirty="0" smtClean="0"/>
              <a:t>Viterbi</a:t>
            </a:r>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Number Placeholder 3"/>
          <p:cNvSpPr txBox="1">
            <a:spLocks noGrp="1"/>
          </p:cNvSpPr>
          <p:nvPr/>
        </p:nvSpPr>
        <p:spPr bwMode="auto">
          <a:xfrm>
            <a:off x="304800" y="6588125"/>
            <a:ext cx="698500"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2611202" name="Rectangle 2"/>
          <p:cNvSpPr>
            <a:spLocks noGrp="1" noChangeArrowheads="1"/>
          </p:cNvSpPr>
          <p:nvPr>
            <p:ph type="title" idx="4294967295"/>
          </p:nvPr>
        </p:nvSpPr>
        <p:spPr>
          <a:xfrm>
            <a:off x="350838" y="273050"/>
            <a:ext cx="8640762" cy="914400"/>
          </a:xfrm>
        </p:spPr>
        <p:txBody>
          <a:bodyPr/>
          <a:lstStyle/>
          <a:p>
            <a:pPr>
              <a:defRPr/>
            </a:pPr>
            <a:r>
              <a:rPr lang="ru-RU" dirty="0" smtClean="0">
                <a:cs typeface="+mj-cs"/>
              </a:rPr>
              <a:t>Сравнение базового и </a:t>
            </a:r>
            <a:r>
              <a:rPr lang="en-US" dirty="0" smtClean="0">
                <a:cs typeface="+mj-cs"/>
              </a:rPr>
              <a:t>Advanced </a:t>
            </a:r>
            <a:r>
              <a:rPr lang="en-US" dirty="0" err="1">
                <a:cs typeface="+mj-cs"/>
              </a:rPr>
              <a:t>Blockset</a:t>
            </a:r>
            <a:endParaRPr lang="en-US" dirty="0">
              <a:cs typeface="+mj-cs"/>
            </a:endParaRPr>
          </a:p>
        </p:txBody>
      </p:sp>
      <p:sp>
        <p:nvSpPr>
          <p:cNvPr id="3207172" name="Rectangle 3"/>
          <p:cNvSpPr>
            <a:spLocks noGrp="1" noChangeArrowheads="1"/>
          </p:cNvSpPr>
          <p:nvPr>
            <p:ph type="body" idx="4294967295"/>
          </p:nvPr>
        </p:nvSpPr>
        <p:spPr>
          <a:xfrm>
            <a:off x="350838" y="990600"/>
            <a:ext cx="8331200" cy="4876800"/>
          </a:xfrm>
        </p:spPr>
        <p:txBody>
          <a:bodyPr/>
          <a:lstStyle/>
          <a:p>
            <a:pPr>
              <a:defRPr/>
            </a:pPr>
            <a:r>
              <a:rPr lang="ru-RU" dirty="0" smtClean="0">
                <a:cs typeface="+mn-cs"/>
              </a:rPr>
              <a:t>Стандартный набор блоков </a:t>
            </a:r>
            <a:r>
              <a:rPr lang="en-US" dirty="0" smtClean="0">
                <a:cs typeface="+mn-cs"/>
              </a:rPr>
              <a:t>DSP Builder</a:t>
            </a:r>
          </a:p>
          <a:p>
            <a:pPr lvl="1">
              <a:defRPr/>
            </a:pPr>
            <a:r>
              <a:rPr lang="ru-RU" dirty="0" smtClean="0"/>
              <a:t>Точное </a:t>
            </a:r>
            <a:r>
              <a:rPr lang="ru-RU" dirty="0" err="1" smtClean="0"/>
              <a:t>потактное</a:t>
            </a:r>
            <a:r>
              <a:rPr lang="ru-RU" dirty="0" smtClean="0"/>
              <a:t> поведение (</a:t>
            </a:r>
            <a:r>
              <a:rPr lang="en-US" dirty="0" smtClean="0"/>
              <a:t>Cycle accurate behavior</a:t>
            </a:r>
            <a:r>
              <a:rPr lang="ru-RU" dirty="0" smtClean="0"/>
              <a:t>)</a:t>
            </a:r>
            <a:endParaRPr lang="en-US" dirty="0" smtClean="0"/>
          </a:p>
          <a:p>
            <a:pPr lvl="1">
              <a:defRPr/>
            </a:pPr>
            <a:r>
              <a:rPr lang="ru-RU" dirty="0" smtClean="0"/>
              <a:t>Проектирование с множеством доменов тактового сигнала</a:t>
            </a:r>
            <a:endParaRPr lang="en-US" dirty="0" smtClean="0"/>
          </a:p>
          <a:p>
            <a:pPr lvl="1">
              <a:defRPr/>
            </a:pPr>
            <a:r>
              <a:rPr lang="ru-RU" dirty="0" smtClean="0"/>
              <a:t>Управление при помощи конечного автомата или управление с помощью обратной блокировки (</a:t>
            </a:r>
            <a:r>
              <a:rPr lang="en-US" dirty="0" smtClean="0"/>
              <a:t>backpressure</a:t>
            </a:r>
            <a:r>
              <a:rPr lang="ru-RU" dirty="0" smtClean="0"/>
              <a:t>)</a:t>
            </a:r>
            <a:endParaRPr lang="en-US" dirty="0" smtClean="0"/>
          </a:p>
          <a:p>
            <a:pPr lvl="1">
              <a:defRPr/>
            </a:pPr>
            <a:r>
              <a:rPr lang="ru-RU" dirty="0" smtClean="0"/>
              <a:t>Доступ к детальным свойствам устройства</a:t>
            </a:r>
            <a:endParaRPr lang="en-US" dirty="0" smtClean="0"/>
          </a:p>
          <a:p>
            <a:pPr>
              <a:defRPr/>
            </a:pPr>
            <a:r>
              <a:rPr lang="ru-RU" dirty="0" err="1" smtClean="0">
                <a:cs typeface="+mn-cs"/>
              </a:rPr>
              <a:t>Продвинуый</a:t>
            </a:r>
            <a:r>
              <a:rPr lang="ru-RU" dirty="0" smtClean="0">
                <a:cs typeface="+mn-cs"/>
              </a:rPr>
              <a:t> набор блоков </a:t>
            </a:r>
            <a:r>
              <a:rPr lang="en-US" dirty="0" smtClean="0">
                <a:cs typeface="+mn-cs"/>
              </a:rPr>
              <a:t>DSP Builder</a:t>
            </a:r>
          </a:p>
          <a:p>
            <a:pPr lvl="1">
              <a:defRPr/>
            </a:pPr>
            <a:r>
              <a:rPr lang="en-US" dirty="0" err="1" smtClean="0"/>
              <a:t>ModelIP</a:t>
            </a:r>
            <a:r>
              <a:rPr lang="en-US" dirty="0" smtClean="0"/>
              <a:t> </a:t>
            </a:r>
            <a:r>
              <a:rPr lang="ru-RU" dirty="0" smtClean="0"/>
              <a:t>точная </a:t>
            </a:r>
            <a:r>
              <a:rPr lang="ru-RU" dirty="0" err="1" smtClean="0"/>
              <a:t>потактаня</a:t>
            </a:r>
            <a:r>
              <a:rPr lang="ru-RU" dirty="0" smtClean="0"/>
              <a:t> модель</a:t>
            </a:r>
            <a:r>
              <a:rPr lang="en-US" dirty="0" smtClean="0"/>
              <a:t>, </a:t>
            </a:r>
            <a:r>
              <a:rPr lang="en-US" dirty="0" err="1" smtClean="0"/>
              <a:t>ModelPrim</a:t>
            </a:r>
            <a:r>
              <a:rPr lang="en-US" dirty="0" smtClean="0"/>
              <a:t> </a:t>
            </a:r>
            <a:r>
              <a:rPr lang="ru-RU" dirty="0" smtClean="0"/>
              <a:t>без задержек</a:t>
            </a:r>
            <a:endParaRPr lang="en-US" dirty="0" smtClean="0"/>
          </a:p>
          <a:p>
            <a:pPr lvl="1">
              <a:defRPr/>
            </a:pPr>
            <a:r>
              <a:rPr lang="ru-RU" dirty="0" err="1" smtClean="0"/>
              <a:t>Единтсвенный</a:t>
            </a:r>
            <a:r>
              <a:rPr lang="ru-RU" dirty="0" smtClean="0"/>
              <a:t> тактовый сигнал для основной логики обработки данных</a:t>
            </a:r>
            <a:endParaRPr lang="en-US" dirty="0" smtClean="0"/>
          </a:p>
          <a:p>
            <a:pPr lvl="1">
              <a:defRPr/>
            </a:pPr>
            <a:r>
              <a:rPr lang="ru-RU" dirty="0" smtClean="0"/>
              <a:t>Однонаправленный (</a:t>
            </a:r>
            <a:r>
              <a:rPr lang="en-US" dirty="0" err="1" smtClean="0"/>
              <a:t>Feedforward</a:t>
            </a:r>
            <a:r>
              <a:rPr lang="ru-RU" dirty="0" smtClean="0"/>
              <a:t>)</a:t>
            </a:r>
            <a:r>
              <a:rPr lang="en-US" dirty="0" smtClean="0"/>
              <a:t> </a:t>
            </a:r>
            <a:r>
              <a:rPr lang="ru-RU" dirty="0" smtClean="0"/>
              <a:t>поток данных с минимумом управления</a:t>
            </a:r>
            <a:endParaRPr lang="en-US" dirty="0" smtClean="0"/>
          </a:p>
          <a:p>
            <a:pPr lvl="1">
              <a:defRPr/>
            </a:pPr>
            <a:r>
              <a:rPr lang="ru-RU" dirty="0" smtClean="0"/>
              <a:t>Глубокое исследование проекта</a:t>
            </a:r>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3"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3173378" name="Rectangle 2"/>
          <p:cNvSpPr>
            <a:spLocks noGrp="1" noChangeArrowheads="1"/>
          </p:cNvSpPr>
          <p:nvPr>
            <p:ph type="title" idx="4294967295"/>
          </p:nvPr>
        </p:nvSpPr>
        <p:spPr/>
        <p:txBody>
          <a:bodyPr/>
          <a:lstStyle/>
          <a:p>
            <a:pPr>
              <a:defRPr/>
            </a:pPr>
            <a:r>
              <a:rPr lang="en-US" sz="2800" dirty="0">
                <a:cs typeface="+mj-cs"/>
              </a:rPr>
              <a:t>Viterbi </a:t>
            </a:r>
            <a:r>
              <a:rPr lang="ru-RU" sz="2800" dirty="0" smtClean="0">
                <a:cs typeface="+mj-cs"/>
              </a:rPr>
              <a:t>декодер</a:t>
            </a:r>
            <a:r>
              <a:rPr lang="en-US" sz="2800" dirty="0" smtClean="0">
                <a:cs typeface="+mj-cs"/>
              </a:rPr>
              <a:t>:</a:t>
            </a:r>
            <a:r>
              <a:rPr lang="ru-RU" sz="2800" dirty="0" smtClean="0">
                <a:cs typeface="+mj-cs"/>
              </a:rPr>
              <a:t>блоки</a:t>
            </a:r>
            <a:r>
              <a:rPr lang="en-US" sz="2800" dirty="0" smtClean="0">
                <a:cs typeface="+mj-cs"/>
              </a:rPr>
              <a:t> </a:t>
            </a:r>
            <a:r>
              <a:rPr lang="en-US" sz="2800" dirty="0">
                <a:cs typeface="+mj-cs"/>
              </a:rPr>
              <a:t>DSP </a:t>
            </a:r>
            <a:r>
              <a:rPr lang="en-US" sz="2800" dirty="0" smtClean="0">
                <a:cs typeface="+mj-cs"/>
              </a:rPr>
              <a:t>Builder</a:t>
            </a:r>
            <a:endParaRPr lang="en-US" sz="2800" dirty="0">
              <a:cs typeface="+mj-cs"/>
            </a:endParaRPr>
          </a:p>
        </p:txBody>
      </p:sp>
      <p:pic>
        <p:nvPicPr>
          <p:cNvPr id="3000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24000"/>
            <a:ext cx="7583488" cy="305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338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7263" y="4479925"/>
            <a:ext cx="2757487" cy="187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338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8613" y="4629150"/>
            <a:ext cx="2768600" cy="187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3382" name="Freeform 6"/>
          <p:cNvSpPr>
            <a:spLocks/>
          </p:cNvSpPr>
          <p:nvPr/>
        </p:nvSpPr>
        <p:spPr bwMode="auto">
          <a:xfrm>
            <a:off x="2268538" y="4084638"/>
            <a:ext cx="4443412" cy="558800"/>
          </a:xfrm>
          <a:custGeom>
            <a:avLst/>
            <a:gdLst>
              <a:gd name="T0" fmla="*/ 2147483647 w 2799"/>
              <a:gd name="T1" fmla="*/ 12601575 h 352"/>
              <a:gd name="T2" fmla="*/ 2147483647 w 2799"/>
              <a:gd name="T3" fmla="*/ 887095000 h 352"/>
              <a:gd name="T4" fmla="*/ 0 w 2799"/>
              <a:gd name="T5" fmla="*/ 660280938 h 352"/>
              <a:gd name="T6" fmla="*/ 2147483647 w 2799"/>
              <a:gd name="T7" fmla="*/ 0 h 352"/>
              <a:gd name="T8" fmla="*/ 2147483647 w 2799"/>
              <a:gd name="T9" fmla="*/ 12601575 h 352"/>
              <a:gd name="T10" fmla="*/ 0 60000 65536"/>
              <a:gd name="T11" fmla="*/ 0 60000 65536"/>
              <a:gd name="T12" fmla="*/ 0 60000 65536"/>
              <a:gd name="T13" fmla="*/ 0 60000 65536"/>
              <a:gd name="T14" fmla="*/ 0 60000 65536"/>
              <a:gd name="T15" fmla="*/ 0 w 2799"/>
              <a:gd name="T16" fmla="*/ 0 h 352"/>
              <a:gd name="T17" fmla="*/ 2799 w 2799"/>
              <a:gd name="T18" fmla="*/ 352 h 352"/>
            </a:gdLst>
            <a:ahLst/>
            <a:cxnLst>
              <a:cxn ang="T10">
                <a:pos x="T0" y="T1"/>
              </a:cxn>
              <a:cxn ang="T11">
                <a:pos x="T2" y="T3"/>
              </a:cxn>
              <a:cxn ang="T12">
                <a:pos x="T4" y="T5"/>
              </a:cxn>
              <a:cxn ang="T13">
                <a:pos x="T6" y="T7"/>
              </a:cxn>
              <a:cxn ang="T14">
                <a:pos x="T8" y="T9"/>
              </a:cxn>
            </a:cxnLst>
            <a:rect l="T15" t="T16" r="T17" b="T18"/>
            <a:pathLst>
              <a:path w="2799" h="352">
                <a:moveTo>
                  <a:pt x="2799" y="5"/>
                </a:moveTo>
                <a:lnTo>
                  <a:pt x="2132" y="352"/>
                </a:lnTo>
                <a:lnTo>
                  <a:pt x="0" y="262"/>
                </a:lnTo>
                <a:lnTo>
                  <a:pt x="1309" y="0"/>
                </a:lnTo>
                <a:lnTo>
                  <a:pt x="2799" y="5"/>
                </a:lnTo>
                <a:close/>
              </a:path>
            </a:pathLst>
          </a:custGeom>
          <a:gradFill rotWithShape="1">
            <a:gsLst>
              <a:gs pos="0">
                <a:schemeClr val="tx2">
                  <a:alpha val="35001"/>
                </a:schemeClr>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73383" name="Rectangle 7"/>
          <p:cNvSpPr>
            <a:spLocks noChangeArrowheads="1"/>
          </p:cNvSpPr>
          <p:nvPr/>
        </p:nvSpPr>
        <p:spPr bwMode="auto">
          <a:xfrm>
            <a:off x="4310063" y="2444750"/>
            <a:ext cx="2409825" cy="1638300"/>
          </a:xfrm>
          <a:prstGeom prst="rect">
            <a:avLst/>
          </a:prstGeom>
          <a:gradFill rotWithShape="1">
            <a:gsLst>
              <a:gs pos="0">
                <a:srgbClr val="2D2D89">
                  <a:alpha val="29999"/>
                </a:srgbClr>
              </a:gs>
              <a:gs pos="100000">
                <a:schemeClr val="bg1">
                  <a:alpha val="29999"/>
                </a:schemeClr>
              </a:gs>
            </a:gsLst>
            <a:lin ang="0" scaled="1"/>
          </a:gradFill>
          <a:ln w="9525">
            <a:solidFill>
              <a:schemeClr val="tx1"/>
            </a:solidFill>
            <a:miter lim="800000"/>
            <a:headEnd/>
            <a:tailEnd/>
          </a:ln>
        </p:spPr>
        <p:txBody>
          <a:bodyPr wrap="none" anchor="ctr"/>
          <a:lstStyle/>
          <a:p>
            <a:pPr eaLnBrk="0" hangingPunct="0"/>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73383"/>
                                        </p:tgtEl>
                                        <p:attrNameLst>
                                          <p:attrName>style.visibility</p:attrName>
                                        </p:attrNameLst>
                                      </p:cBhvr>
                                      <p:to>
                                        <p:strVal val="visible"/>
                                      </p:to>
                                    </p:set>
                                    <p:animEffect transition="in" filter="blinds(horizontal)">
                                      <p:cBhvr>
                                        <p:cTn id="7" dur="500"/>
                                        <p:tgtEl>
                                          <p:spTgt spid="317338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173382"/>
                                        </p:tgtEl>
                                        <p:attrNameLst>
                                          <p:attrName>style.visibility</p:attrName>
                                        </p:attrNameLst>
                                      </p:cBhvr>
                                      <p:to>
                                        <p:strVal val="visible"/>
                                      </p:to>
                                    </p:set>
                                    <p:animEffect transition="in" filter="blinds(horizontal)">
                                      <p:cBhvr>
                                        <p:cTn id="10" dur="500"/>
                                        <p:tgtEl>
                                          <p:spTgt spid="3173382"/>
                                        </p:tgtEl>
                                      </p:cBhvr>
                                    </p:animEffect>
                                  </p:childTnLst>
                                </p:cTn>
                              </p:par>
                              <p:par>
                                <p:cTn id="11" presetID="3" presetClass="entr" presetSubtype="10" fill="hold" nodeType="withEffect">
                                  <p:stCondLst>
                                    <p:cond delay="0"/>
                                  </p:stCondLst>
                                  <p:childTnLst>
                                    <p:set>
                                      <p:cBhvr>
                                        <p:cTn id="12" dur="1" fill="hold">
                                          <p:stCondLst>
                                            <p:cond delay="0"/>
                                          </p:stCondLst>
                                        </p:cTn>
                                        <p:tgtEl>
                                          <p:spTgt spid="3173380"/>
                                        </p:tgtEl>
                                        <p:attrNameLst>
                                          <p:attrName>style.visibility</p:attrName>
                                        </p:attrNameLst>
                                      </p:cBhvr>
                                      <p:to>
                                        <p:strVal val="visible"/>
                                      </p:to>
                                    </p:set>
                                    <p:animEffect transition="in" filter="blinds(horizontal)">
                                      <p:cBhvr>
                                        <p:cTn id="13" dur="500"/>
                                        <p:tgtEl>
                                          <p:spTgt spid="3173380"/>
                                        </p:tgtEl>
                                      </p:cBhvr>
                                    </p:animEffect>
                                  </p:childTnLst>
                                </p:cTn>
                              </p:par>
                              <p:par>
                                <p:cTn id="14" presetID="3" presetClass="entr" presetSubtype="10" fill="hold" nodeType="withEffect">
                                  <p:stCondLst>
                                    <p:cond delay="0"/>
                                  </p:stCondLst>
                                  <p:childTnLst>
                                    <p:set>
                                      <p:cBhvr>
                                        <p:cTn id="15" dur="1" fill="hold">
                                          <p:stCondLst>
                                            <p:cond delay="0"/>
                                          </p:stCondLst>
                                        </p:cTn>
                                        <p:tgtEl>
                                          <p:spTgt spid="3173381"/>
                                        </p:tgtEl>
                                        <p:attrNameLst>
                                          <p:attrName>style.visibility</p:attrName>
                                        </p:attrNameLst>
                                      </p:cBhvr>
                                      <p:to>
                                        <p:strVal val="visible"/>
                                      </p:to>
                                    </p:set>
                                    <p:animEffect transition="in" filter="blinds(horizontal)">
                                      <p:cBhvr>
                                        <p:cTn id="16" dur="500"/>
                                        <p:tgtEl>
                                          <p:spTgt spid="31733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3382" grpId="0" animBg="1"/>
      <p:bldP spid="3173383" grpId="0" animBg="1"/>
    </p:bldLst>
  </p:timing>
</p:sld>
</file>

<file path=ppt/slides/slide1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2081" name="Slide Number Placeholder 3"/>
          <p:cNvSpPr>
            <a:spLocks noGrp="1"/>
          </p:cNvSpPr>
          <p:nvPr>
            <p:ph type="sldNum" sz="quarter" idx="4294967295"/>
          </p:nvPr>
        </p:nvSpPr>
        <p:spPr bwMode="auto">
          <a:xfrm>
            <a:off x="304800" y="66516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3175426" name="Rectangle 2"/>
          <p:cNvSpPr>
            <a:spLocks noGrp="1" noChangeArrowheads="1"/>
          </p:cNvSpPr>
          <p:nvPr>
            <p:ph type="title" idx="4294967295"/>
          </p:nvPr>
        </p:nvSpPr>
        <p:spPr/>
        <p:txBody>
          <a:bodyPr/>
          <a:lstStyle/>
          <a:p>
            <a:pPr>
              <a:defRPr/>
            </a:pPr>
            <a:r>
              <a:rPr lang="en-US" sz="2800" dirty="0">
                <a:cs typeface="+mj-cs"/>
              </a:rPr>
              <a:t>Viterbi </a:t>
            </a:r>
            <a:r>
              <a:rPr lang="ru-RU" sz="2800" dirty="0" smtClean="0">
                <a:cs typeface="+mj-cs"/>
              </a:rPr>
              <a:t>декодер</a:t>
            </a:r>
            <a:r>
              <a:rPr lang="en-US" sz="2800" dirty="0" smtClean="0">
                <a:cs typeface="+mj-cs"/>
              </a:rPr>
              <a:t>: </a:t>
            </a:r>
            <a:r>
              <a:rPr lang="ru-RU" sz="2800" dirty="0" smtClean="0">
                <a:cs typeface="+mj-cs"/>
              </a:rPr>
              <a:t>модель </a:t>
            </a:r>
            <a:r>
              <a:rPr lang="en-US" sz="2800" dirty="0" smtClean="0">
                <a:cs typeface="+mj-cs"/>
              </a:rPr>
              <a:t>Simulink</a:t>
            </a:r>
            <a:endParaRPr lang="en-US" sz="2800" dirty="0">
              <a:cs typeface="+mj-cs"/>
            </a:endParaRPr>
          </a:p>
        </p:txBody>
      </p:sp>
      <p:pic>
        <p:nvPicPr>
          <p:cNvPr id="3020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525" y="747713"/>
            <a:ext cx="7794625" cy="299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208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8525" y="3740150"/>
            <a:ext cx="7781925" cy="298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175429" name="Group 5"/>
          <p:cNvGrpSpPr>
            <a:grpSpLocks/>
          </p:cNvGrpSpPr>
          <p:nvPr/>
        </p:nvGrpSpPr>
        <p:grpSpPr bwMode="auto">
          <a:xfrm>
            <a:off x="2181225" y="1981200"/>
            <a:ext cx="6129338" cy="4438650"/>
            <a:chOff x="1374" y="1256"/>
            <a:chExt cx="3861" cy="2796"/>
          </a:xfrm>
        </p:grpSpPr>
        <p:pic>
          <p:nvPicPr>
            <p:cNvPr id="30208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8" y="2192"/>
              <a:ext cx="1497" cy="1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208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4" y="1829"/>
              <a:ext cx="2027" cy="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088" name="Freeform 8"/>
            <p:cNvSpPr>
              <a:spLocks/>
            </p:cNvSpPr>
            <p:nvPr/>
          </p:nvSpPr>
          <p:spPr bwMode="auto">
            <a:xfrm>
              <a:off x="1399" y="1421"/>
              <a:ext cx="1997" cy="411"/>
            </a:xfrm>
            <a:custGeom>
              <a:avLst/>
              <a:gdLst>
                <a:gd name="T0" fmla="*/ 1459 w 1997"/>
                <a:gd name="T1" fmla="*/ 0 h 411"/>
                <a:gd name="T2" fmla="*/ 1997 w 1997"/>
                <a:gd name="T3" fmla="*/ 403 h 411"/>
                <a:gd name="T4" fmla="*/ 0 w 1997"/>
                <a:gd name="T5" fmla="*/ 411 h 411"/>
                <a:gd name="T6" fmla="*/ 1204 w 1997"/>
                <a:gd name="T7" fmla="*/ 0 h 411"/>
                <a:gd name="T8" fmla="*/ 1459 w 1997"/>
                <a:gd name="T9" fmla="*/ 0 h 411"/>
                <a:gd name="T10" fmla="*/ 0 60000 65536"/>
                <a:gd name="T11" fmla="*/ 0 60000 65536"/>
                <a:gd name="T12" fmla="*/ 0 60000 65536"/>
                <a:gd name="T13" fmla="*/ 0 60000 65536"/>
                <a:gd name="T14" fmla="*/ 0 60000 65536"/>
                <a:gd name="T15" fmla="*/ 0 w 1997"/>
                <a:gd name="T16" fmla="*/ 0 h 411"/>
                <a:gd name="T17" fmla="*/ 1997 w 1997"/>
                <a:gd name="T18" fmla="*/ 411 h 411"/>
              </a:gdLst>
              <a:ahLst/>
              <a:cxnLst>
                <a:cxn ang="T10">
                  <a:pos x="T0" y="T1"/>
                </a:cxn>
                <a:cxn ang="T11">
                  <a:pos x="T2" y="T3"/>
                </a:cxn>
                <a:cxn ang="T12">
                  <a:pos x="T4" y="T5"/>
                </a:cxn>
                <a:cxn ang="T13">
                  <a:pos x="T6" y="T7"/>
                </a:cxn>
                <a:cxn ang="T14">
                  <a:pos x="T8" y="T9"/>
                </a:cxn>
              </a:cxnLst>
              <a:rect l="T15" t="T16" r="T17" b="T18"/>
              <a:pathLst>
                <a:path w="1997" h="411">
                  <a:moveTo>
                    <a:pt x="1459" y="0"/>
                  </a:moveTo>
                  <a:lnTo>
                    <a:pt x="1997" y="403"/>
                  </a:lnTo>
                  <a:lnTo>
                    <a:pt x="0" y="411"/>
                  </a:lnTo>
                  <a:lnTo>
                    <a:pt x="1204" y="0"/>
                  </a:lnTo>
                  <a:lnTo>
                    <a:pt x="1459" y="0"/>
                  </a:lnTo>
                  <a:close/>
                </a:path>
              </a:pathLst>
            </a:custGeom>
            <a:gradFill rotWithShape="1">
              <a:gsLst>
                <a:gs pos="0">
                  <a:schemeClr val="tx2">
                    <a:alpha val="35001"/>
                  </a:schemeClr>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02089" name="Freeform 9"/>
            <p:cNvSpPr>
              <a:spLocks/>
            </p:cNvSpPr>
            <p:nvPr/>
          </p:nvSpPr>
          <p:spPr bwMode="auto">
            <a:xfrm>
              <a:off x="3748" y="1735"/>
              <a:ext cx="1473" cy="464"/>
            </a:xfrm>
            <a:custGeom>
              <a:avLst/>
              <a:gdLst>
                <a:gd name="T0" fmla="*/ 1054 w 1473"/>
                <a:gd name="T1" fmla="*/ 0 h 464"/>
                <a:gd name="T2" fmla="*/ 1473 w 1473"/>
                <a:gd name="T3" fmla="*/ 464 h 464"/>
                <a:gd name="T4" fmla="*/ 0 w 1473"/>
                <a:gd name="T5" fmla="*/ 456 h 464"/>
                <a:gd name="T6" fmla="*/ 785 w 1473"/>
                <a:gd name="T7" fmla="*/ 0 h 464"/>
                <a:gd name="T8" fmla="*/ 1054 w 1473"/>
                <a:gd name="T9" fmla="*/ 0 h 464"/>
                <a:gd name="T10" fmla="*/ 0 60000 65536"/>
                <a:gd name="T11" fmla="*/ 0 60000 65536"/>
                <a:gd name="T12" fmla="*/ 0 60000 65536"/>
                <a:gd name="T13" fmla="*/ 0 60000 65536"/>
                <a:gd name="T14" fmla="*/ 0 60000 65536"/>
                <a:gd name="T15" fmla="*/ 0 w 1473"/>
                <a:gd name="T16" fmla="*/ 0 h 464"/>
                <a:gd name="T17" fmla="*/ 1473 w 1473"/>
                <a:gd name="T18" fmla="*/ 464 h 464"/>
              </a:gdLst>
              <a:ahLst/>
              <a:cxnLst>
                <a:cxn ang="T10">
                  <a:pos x="T0" y="T1"/>
                </a:cxn>
                <a:cxn ang="T11">
                  <a:pos x="T2" y="T3"/>
                </a:cxn>
                <a:cxn ang="T12">
                  <a:pos x="T4" y="T5"/>
                </a:cxn>
                <a:cxn ang="T13">
                  <a:pos x="T6" y="T7"/>
                </a:cxn>
                <a:cxn ang="T14">
                  <a:pos x="T8" y="T9"/>
                </a:cxn>
              </a:cxnLst>
              <a:rect l="T15" t="T16" r="T17" b="T18"/>
              <a:pathLst>
                <a:path w="1473" h="464">
                  <a:moveTo>
                    <a:pt x="1054" y="0"/>
                  </a:moveTo>
                  <a:lnTo>
                    <a:pt x="1473" y="464"/>
                  </a:lnTo>
                  <a:lnTo>
                    <a:pt x="0" y="456"/>
                  </a:lnTo>
                  <a:lnTo>
                    <a:pt x="785" y="0"/>
                  </a:lnTo>
                  <a:lnTo>
                    <a:pt x="1054" y="0"/>
                  </a:lnTo>
                  <a:close/>
                </a:path>
              </a:pathLst>
            </a:custGeom>
            <a:gradFill rotWithShape="1">
              <a:gsLst>
                <a:gs pos="0">
                  <a:schemeClr val="tx2">
                    <a:alpha val="35001"/>
                  </a:schemeClr>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02090" name="Rectangle 10"/>
            <p:cNvSpPr>
              <a:spLocks noChangeArrowheads="1"/>
            </p:cNvSpPr>
            <p:nvPr/>
          </p:nvSpPr>
          <p:spPr bwMode="auto">
            <a:xfrm>
              <a:off x="2596" y="1256"/>
              <a:ext cx="254" cy="172"/>
            </a:xfrm>
            <a:prstGeom prst="rect">
              <a:avLst/>
            </a:prstGeom>
            <a:gradFill rotWithShape="1">
              <a:gsLst>
                <a:gs pos="0">
                  <a:srgbClr val="2D2D89">
                    <a:alpha val="25000"/>
                  </a:srgbClr>
                </a:gs>
                <a:gs pos="100000">
                  <a:schemeClr val="bg1">
                    <a:alpha val="25000"/>
                  </a:schemeClr>
                </a:gs>
              </a:gsLst>
              <a:lin ang="0" scaled="1"/>
            </a:gradFill>
            <a:ln w="9525">
              <a:solidFill>
                <a:schemeClr val="tx1"/>
              </a:solidFill>
              <a:miter lim="800000"/>
              <a:headEnd/>
              <a:tailEnd/>
            </a:ln>
          </p:spPr>
          <p:txBody>
            <a:bodyPr wrap="none" anchor="ctr"/>
            <a:lstStyle/>
            <a:p>
              <a:pPr eaLnBrk="0" hangingPunct="0"/>
              <a:endParaRPr lang="en-US"/>
            </a:p>
          </p:txBody>
        </p:sp>
        <p:sp>
          <p:nvSpPr>
            <p:cNvPr id="302091" name="Rectangle 11"/>
            <p:cNvSpPr>
              <a:spLocks noChangeArrowheads="1"/>
            </p:cNvSpPr>
            <p:nvPr/>
          </p:nvSpPr>
          <p:spPr bwMode="auto">
            <a:xfrm>
              <a:off x="4501" y="1536"/>
              <a:ext cx="299" cy="188"/>
            </a:xfrm>
            <a:prstGeom prst="rect">
              <a:avLst/>
            </a:prstGeom>
            <a:gradFill rotWithShape="1">
              <a:gsLst>
                <a:gs pos="0">
                  <a:srgbClr val="2D2D89">
                    <a:alpha val="25000"/>
                  </a:srgbClr>
                </a:gs>
                <a:gs pos="100000">
                  <a:schemeClr val="bg1">
                    <a:alpha val="25000"/>
                  </a:schemeClr>
                </a:gs>
              </a:gsLst>
              <a:lin ang="0" scaled="1"/>
            </a:gradFill>
            <a:ln w="9525">
              <a:solidFill>
                <a:schemeClr val="tx1"/>
              </a:solidFill>
              <a:miter lim="800000"/>
              <a:headEnd/>
              <a:tailEnd/>
            </a:ln>
          </p:spPr>
          <p:txBody>
            <a:bodyPr wrap="none" anchor="ctr"/>
            <a:lstStyle/>
            <a:p>
              <a:pPr eaLnBrk="0" hangingPunct="0"/>
              <a:endParaRPr lang="en-US"/>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175429"/>
                                        </p:tgtEl>
                                        <p:attrNameLst>
                                          <p:attrName>style.visibility</p:attrName>
                                        </p:attrNameLst>
                                      </p:cBhvr>
                                      <p:to>
                                        <p:strVal val="visible"/>
                                      </p:to>
                                    </p:set>
                                    <p:animEffect transition="in" filter="blinds(horizontal)">
                                      <p:cBhvr>
                                        <p:cTn id="7" dur="500"/>
                                        <p:tgtEl>
                                          <p:spTgt spid="31754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29"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3177474" name="Rectangle 2"/>
          <p:cNvSpPr>
            <a:spLocks noGrp="1" noChangeArrowheads="1"/>
          </p:cNvSpPr>
          <p:nvPr>
            <p:ph type="title" idx="4294967295"/>
          </p:nvPr>
        </p:nvSpPr>
        <p:spPr/>
        <p:txBody>
          <a:bodyPr/>
          <a:lstStyle/>
          <a:p>
            <a:pPr>
              <a:defRPr/>
            </a:pPr>
            <a:r>
              <a:rPr lang="en-US" sz="2800" dirty="0">
                <a:cs typeface="+mj-cs"/>
              </a:rPr>
              <a:t>Viterbi </a:t>
            </a:r>
            <a:r>
              <a:rPr lang="ru-RU" sz="2800" dirty="0" smtClean="0">
                <a:cs typeface="+mj-cs"/>
              </a:rPr>
              <a:t>декодер</a:t>
            </a:r>
            <a:r>
              <a:rPr lang="en-US" sz="2800" dirty="0" smtClean="0">
                <a:cs typeface="+mj-cs"/>
              </a:rPr>
              <a:t>: </a:t>
            </a:r>
            <a:r>
              <a:rPr lang="en-US" sz="2800" dirty="0" err="1">
                <a:cs typeface="+mj-cs"/>
              </a:rPr>
              <a:t>Matlab</a:t>
            </a:r>
            <a:r>
              <a:rPr lang="en-US" sz="2800" dirty="0">
                <a:cs typeface="+mj-cs"/>
              </a:rPr>
              <a:t> m-File</a:t>
            </a:r>
          </a:p>
        </p:txBody>
      </p:sp>
      <p:pic>
        <p:nvPicPr>
          <p:cNvPr id="3041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425" y="822325"/>
            <a:ext cx="6511925" cy="562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177476" name="Group 4"/>
          <p:cNvGrpSpPr>
            <a:grpSpLocks/>
          </p:cNvGrpSpPr>
          <p:nvPr/>
        </p:nvGrpSpPr>
        <p:grpSpPr bwMode="auto">
          <a:xfrm>
            <a:off x="3751263" y="1187450"/>
            <a:ext cx="5024437" cy="5024438"/>
            <a:chOff x="2363" y="748"/>
            <a:chExt cx="3165" cy="3165"/>
          </a:xfrm>
        </p:grpSpPr>
        <p:pic>
          <p:nvPicPr>
            <p:cNvPr id="304133" name="Picture 5" descr="image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2" y="1657"/>
              <a:ext cx="2870" cy="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4134" name="Freeform 6"/>
            <p:cNvSpPr>
              <a:spLocks/>
            </p:cNvSpPr>
            <p:nvPr/>
          </p:nvSpPr>
          <p:spPr bwMode="auto">
            <a:xfrm>
              <a:off x="2371" y="823"/>
              <a:ext cx="3157" cy="845"/>
            </a:xfrm>
            <a:custGeom>
              <a:avLst/>
              <a:gdLst>
                <a:gd name="T0" fmla="*/ 75 w 3157"/>
                <a:gd name="T1" fmla="*/ 0 h 845"/>
                <a:gd name="T2" fmla="*/ 3157 w 3157"/>
                <a:gd name="T3" fmla="*/ 845 h 845"/>
                <a:gd name="T4" fmla="*/ 285 w 3157"/>
                <a:gd name="T5" fmla="*/ 830 h 845"/>
                <a:gd name="T6" fmla="*/ 0 w 3157"/>
                <a:gd name="T7" fmla="*/ 15 h 845"/>
                <a:gd name="T8" fmla="*/ 75 w 3157"/>
                <a:gd name="T9" fmla="*/ 0 h 845"/>
                <a:gd name="T10" fmla="*/ 0 60000 65536"/>
                <a:gd name="T11" fmla="*/ 0 60000 65536"/>
                <a:gd name="T12" fmla="*/ 0 60000 65536"/>
                <a:gd name="T13" fmla="*/ 0 60000 65536"/>
                <a:gd name="T14" fmla="*/ 0 60000 65536"/>
                <a:gd name="T15" fmla="*/ 0 w 3157"/>
                <a:gd name="T16" fmla="*/ 0 h 845"/>
                <a:gd name="T17" fmla="*/ 3157 w 3157"/>
                <a:gd name="T18" fmla="*/ 845 h 845"/>
              </a:gdLst>
              <a:ahLst/>
              <a:cxnLst>
                <a:cxn ang="T10">
                  <a:pos x="T0" y="T1"/>
                </a:cxn>
                <a:cxn ang="T11">
                  <a:pos x="T2" y="T3"/>
                </a:cxn>
                <a:cxn ang="T12">
                  <a:pos x="T4" y="T5"/>
                </a:cxn>
                <a:cxn ang="T13">
                  <a:pos x="T6" y="T7"/>
                </a:cxn>
                <a:cxn ang="T14">
                  <a:pos x="T8" y="T9"/>
                </a:cxn>
              </a:cxnLst>
              <a:rect l="T15" t="T16" r="T17" b="T18"/>
              <a:pathLst>
                <a:path w="3157" h="845">
                  <a:moveTo>
                    <a:pt x="75" y="0"/>
                  </a:moveTo>
                  <a:lnTo>
                    <a:pt x="3157" y="845"/>
                  </a:lnTo>
                  <a:lnTo>
                    <a:pt x="285" y="830"/>
                  </a:lnTo>
                  <a:lnTo>
                    <a:pt x="0" y="15"/>
                  </a:lnTo>
                  <a:lnTo>
                    <a:pt x="75" y="0"/>
                  </a:lnTo>
                  <a:close/>
                </a:path>
              </a:pathLst>
            </a:custGeom>
            <a:gradFill rotWithShape="1">
              <a:gsLst>
                <a:gs pos="0">
                  <a:schemeClr val="tx2">
                    <a:alpha val="35001"/>
                  </a:schemeClr>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04135" name="Rectangle 7"/>
            <p:cNvSpPr>
              <a:spLocks noChangeArrowheads="1"/>
            </p:cNvSpPr>
            <p:nvPr/>
          </p:nvSpPr>
          <p:spPr bwMode="auto">
            <a:xfrm>
              <a:off x="2363" y="748"/>
              <a:ext cx="83" cy="82"/>
            </a:xfrm>
            <a:prstGeom prst="rect">
              <a:avLst/>
            </a:prstGeom>
            <a:gradFill rotWithShape="1">
              <a:gsLst>
                <a:gs pos="0">
                  <a:srgbClr val="2D2D89">
                    <a:alpha val="25000"/>
                  </a:srgbClr>
                </a:gs>
                <a:gs pos="100000">
                  <a:schemeClr val="bg1">
                    <a:alpha val="25000"/>
                  </a:schemeClr>
                </a:gs>
              </a:gsLst>
              <a:lin ang="0" scaled="1"/>
            </a:gradFill>
            <a:ln w="9525">
              <a:solidFill>
                <a:schemeClr val="tx1"/>
              </a:solidFill>
              <a:miter lim="800000"/>
              <a:headEnd/>
              <a:tailEnd/>
            </a:ln>
          </p:spPr>
          <p:txBody>
            <a:bodyPr wrap="none" anchor="ctr"/>
            <a:lstStyle/>
            <a:p>
              <a:pPr eaLnBrk="0" hangingPunct="0"/>
              <a:endParaRPr lang="en-US"/>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177476"/>
                                        </p:tgtEl>
                                        <p:attrNameLst>
                                          <p:attrName>style.visibility</p:attrName>
                                        </p:attrNameLst>
                                      </p:cBhvr>
                                      <p:to>
                                        <p:strVal val="visible"/>
                                      </p:to>
                                    </p:set>
                                    <p:animEffect transition="in" filter="blinds(horizontal)">
                                      <p:cBhvr>
                                        <p:cTn id="7" dur="500"/>
                                        <p:tgtEl>
                                          <p:spTgt spid="3177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7" name="Rectangle 2"/>
          <p:cNvSpPr>
            <a:spLocks noGrp="1" noChangeArrowheads="1"/>
          </p:cNvSpPr>
          <p:nvPr>
            <p:ph type="subTitle" idx="1"/>
          </p:nvPr>
        </p:nvSpPr>
        <p:spPr>
          <a:xfrm>
            <a:off x="381000" y="2895600"/>
            <a:ext cx="8382000" cy="2590800"/>
          </a:xfrm>
        </p:spPr>
        <p:txBody>
          <a:bodyPr/>
          <a:lstStyle/>
          <a:p>
            <a:pPr>
              <a:buFont typeface="Wingdings" charset="0"/>
              <a:buNone/>
            </a:pPr>
            <a:r>
              <a:rPr lang="en-US">
                <a:ea typeface="ＭＳ Ｐゴシック" charset="0"/>
              </a:rPr>
              <a:t>IP implementation</a:t>
            </a:r>
          </a:p>
          <a:p>
            <a:pPr>
              <a:buFont typeface="Wingdings" charset="0"/>
              <a:buNone/>
            </a:pPr>
            <a:endParaRPr lang="en-US" i="0">
              <a:ea typeface="ＭＳ Ｐゴシック" charset="0"/>
            </a:endParaRPr>
          </a:p>
          <a:p>
            <a:pPr>
              <a:buFont typeface="Wingdings" charset="0"/>
              <a:buNone/>
            </a:pPr>
            <a:r>
              <a:rPr lang="en-US" i="0">
                <a:ea typeface="ＭＳ Ｐゴシック" charset="0"/>
              </a:rPr>
              <a:t>1- </a:t>
            </a:r>
            <a:r>
              <a:rPr lang="en-US" b="1" i="0" u="sng">
                <a:solidFill>
                  <a:schemeClr val="folHlink"/>
                </a:solidFill>
                <a:ea typeface="ＭＳ Ｐゴシック" charset="0"/>
              </a:rPr>
              <a:t>IP Overview</a:t>
            </a:r>
            <a:r>
              <a:rPr lang="en-US" i="0">
                <a:ea typeface="ＭＳ Ｐゴシック" charset="0"/>
              </a:rPr>
              <a:t/>
            </a:r>
            <a:br>
              <a:rPr lang="en-US" i="0">
                <a:ea typeface="ＭＳ Ｐゴシック" charset="0"/>
              </a:rPr>
            </a:br>
            <a:r>
              <a:rPr lang="en-US" i="0">
                <a:ea typeface="ＭＳ Ｐゴシック" charset="0"/>
              </a:rPr>
              <a:t>2- DSP IP Portfolio</a:t>
            </a:r>
            <a:br>
              <a:rPr lang="en-US" i="0">
                <a:ea typeface="ＭＳ Ｐゴシック" charset="0"/>
              </a:rPr>
            </a:br>
            <a:r>
              <a:rPr lang="en-US" i="0">
                <a:ea typeface="ＭＳ Ｐゴシック" charset="0"/>
              </a:rPr>
              <a:t>3- Avalon Streaming Interface</a:t>
            </a:r>
          </a:p>
        </p:txBody>
      </p:sp>
      <p:sp>
        <p:nvSpPr>
          <p:cNvPr id="2843651" name="Rectangle 3"/>
          <p:cNvSpPr>
            <a:spLocks noGrp="1" noChangeArrowheads="1"/>
          </p:cNvSpPr>
          <p:nvPr>
            <p:ph type="ctrTitle"/>
          </p:nvPr>
        </p:nvSpPr>
        <p:spPr>
          <a:xfrm>
            <a:off x="381000" y="2209800"/>
            <a:ext cx="8610600" cy="762000"/>
          </a:xfrm>
          <a:effectLst>
            <a:outerShdw blurRad="63500" dist="17961" dir="2700000" algn="ctr" rotWithShape="0">
              <a:srgbClr val="DDDDDD"/>
            </a:outerShdw>
          </a:effectLst>
        </p:spPr>
        <p:txBody>
          <a:bodyPr/>
          <a:lstStyle/>
          <a:p>
            <a:pPr>
              <a:defRPr/>
            </a:pPr>
            <a:r>
              <a:rPr lang="en-US">
                <a:cs typeface="+mj-cs"/>
              </a:rPr>
              <a:t>Designing with DSP Builder</a:t>
            </a:r>
          </a:p>
        </p:txBody>
      </p:sp>
    </p:spTree>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5"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2847746" name="Rectangle 2"/>
          <p:cNvSpPr>
            <a:spLocks noGrp="1" noChangeArrowheads="1"/>
          </p:cNvSpPr>
          <p:nvPr>
            <p:ph type="title" idx="4294967295"/>
          </p:nvPr>
        </p:nvSpPr>
        <p:spPr/>
        <p:txBody>
          <a:bodyPr/>
          <a:lstStyle/>
          <a:p>
            <a:pPr>
              <a:defRPr/>
            </a:pPr>
            <a:r>
              <a:rPr lang="ru-RU" dirty="0" err="1" smtClean="0">
                <a:cs typeface="+mj-cs"/>
              </a:rPr>
              <a:t>Мегафункции</a:t>
            </a:r>
            <a:r>
              <a:rPr lang="ru-RU" dirty="0" smtClean="0">
                <a:cs typeface="+mj-cs"/>
              </a:rPr>
              <a:t> </a:t>
            </a:r>
            <a:r>
              <a:rPr lang="en-US" dirty="0" smtClean="0">
                <a:cs typeface="+mj-cs"/>
              </a:rPr>
              <a:t>Altera IP</a:t>
            </a:r>
          </a:p>
        </p:txBody>
      </p:sp>
      <p:sp>
        <p:nvSpPr>
          <p:cNvPr id="2824195" name="Rectangle 3"/>
          <p:cNvSpPr>
            <a:spLocks noGrp="1" noChangeArrowheads="1"/>
          </p:cNvSpPr>
          <p:nvPr>
            <p:ph type="body" idx="4294967295"/>
          </p:nvPr>
        </p:nvSpPr>
        <p:spPr>
          <a:xfrm>
            <a:off x="350838" y="1187450"/>
            <a:ext cx="4754562" cy="4679950"/>
          </a:xfrm>
        </p:spPr>
        <p:txBody>
          <a:bodyPr/>
          <a:lstStyle/>
          <a:p>
            <a:pPr>
              <a:defRPr/>
            </a:pPr>
            <a:r>
              <a:rPr lang="ru-RU" sz="2400" dirty="0" smtClean="0">
                <a:cs typeface="+mn-cs"/>
              </a:rPr>
              <a:t>Упакованные функции, которые пользователи могут поместить в проект </a:t>
            </a:r>
            <a:r>
              <a:rPr lang="en-US" sz="2400" dirty="0" smtClean="0">
                <a:cs typeface="+mn-cs"/>
              </a:rPr>
              <a:t>Altera FPGA</a:t>
            </a:r>
          </a:p>
          <a:p>
            <a:pPr>
              <a:defRPr/>
            </a:pPr>
            <a:endParaRPr lang="en-US" sz="2400" dirty="0" smtClean="0">
              <a:cs typeface="+mn-cs"/>
            </a:endParaRPr>
          </a:p>
          <a:p>
            <a:pPr>
              <a:defRPr/>
            </a:pPr>
            <a:r>
              <a:rPr lang="ru-RU" sz="2400" dirty="0" smtClean="0">
                <a:cs typeface="+mn-cs"/>
              </a:rPr>
              <a:t>Оптимизированы для архитектур </a:t>
            </a:r>
            <a:r>
              <a:rPr lang="en-US" sz="2400" dirty="0" smtClean="0">
                <a:cs typeface="+mn-cs"/>
              </a:rPr>
              <a:t>Altera</a:t>
            </a:r>
          </a:p>
          <a:p>
            <a:pPr>
              <a:defRPr/>
            </a:pPr>
            <a:endParaRPr lang="en-US" sz="2400" dirty="0" smtClean="0">
              <a:cs typeface="+mn-cs"/>
            </a:endParaRPr>
          </a:p>
          <a:p>
            <a:pPr>
              <a:defRPr/>
            </a:pPr>
            <a:r>
              <a:rPr lang="ru-RU" sz="2400" dirty="0" smtClean="0">
                <a:cs typeface="+mn-cs"/>
              </a:rPr>
              <a:t>Легко </a:t>
            </a:r>
            <a:r>
              <a:rPr lang="ru-RU" sz="2400" dirty="0" err="1" smtClean="0">
                <a:cs typeface="+mn-cs"/>
              </a:rPr>
              <a:t>параметризуются</a:t>
            </a:r>
            <a:r>
              <a:rPr lang="ru-RU" sz="2400" dirty="0" smtClean="0">
                <a:cs typeface="+mn-cs"/>
              </a:rPr>
              <a:t> при помощи</a:t>
            </a:r>
            <a:r>
              <a:rPr lang="en-US" sz="2400" dirty="0" smtClean="0">
                <a:cs typeface="+mn-cs"/>
              </a:rPr>
              <a:t> </a:t>
            </a:r>
            <a:r>
              <a:rPr lang="en-US" sz="2400" dirty="0" err="1" smtClean="0">
                <a:cs typeface="+mn-cs"/>
              </a:rPr>
              <a:t>MegaWizard</a:t>
            </a:r>
            <a:r>
              <a:rPr lang="en-US" sz="2400" dirty="0" smtClean="0">
                <a:cs typeface="+mn-cs"/>
              </a:rPr>
              <a:t> plug-in manager</a:t>
            </a:r>
          </a:p>
        </p:txBody>
      </p:sp>
      <p:pic>
        <p:nvPicPr>
          <p:cNvPr id="308228" name="Picture 4" descr="98 AMPPCvr"/>
          <p:cNvPicPr>
            <a:picLocks noChangeAspect="1" noChangeArrowheads="1"/>
          </p:cNvPicPr>
          <p:nvPr/>
        </p:nvPicPr>
        <p:blipFill>
          <a:blip r:embed="rId3">
            <a:extLst>
              <a:ext uri="{28A0092B-C50C-407E-A947-70E740481C1C}">
                <a14:useLocalDpi xmlns:a14="http://schemas.microsoft.com/office/drawing/2010/main" val="0"/>
              </a:ext>
            </a:extLst>
          </a:blip>
          <a:srcRect l="14307" t="14812" r="10712" b="13905"/>
          <a:stretch>
            <a:fillRect/>
          </a:stretch>
        </p:blipFill>
        <p:spPr bwMode="auto">
          <a:xfrm>
            <a:off x="5278438" y="1143000"/>
            <a:ext cx="3865562"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3" name="Slide Number Placeholder 4"/>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2849794" name="Rectangle 2"/>
          <p:cNvSpPr>
            <a:spLocks noGrp="1" noChangeArrowheads="1"/>
          </p:cNvSpPr>
          <p:nvPr>
            <p:ph type="title" idx="4294967295"/>
          </p:nvPr>
        </p:nvSpPr>
        <p:spPr/>
        <p:txBody>
          <a:bodyPr/>
          <a:lstStyle/>
          <a:p>
            <a:pPr>
              <a:defRPr/>
            </a:pPr>
            <a:r>
              <a:rPr lang="ru-RU" altLang="en-US" dirty="0" smtClean="0">
                <a:cs typeface="+mj-cs"/>
              </a:rPr>
              <a:t>Преимущества </a:t>
            </a:r>
            <a:r>
              <a:rPr lang="en-US" altLang="en-US" dirty="0" smtClean="0">
                <a:cs typeface="+mj-cs"/>
              </a:rPr>
              <a:t>IP</a:t>
            </a:r>
            <a:endParaRPr lang="en-US" altLang="en-US" dirty="0">
              <a:cs typeface="+mj-cs"/>
            </a:endParaRPr>
          </a:p>
        </p:txBody>
      </p:sp>
      <p:sp>
        <p:nvSpPr>
          <p:cNvPr id="310275" name="Text Box 3"/>
          <p:cNvSpPr txBox="1">
            <a:spLocks noChangeArrowheads="1"/>
          </p:cNvSpPr>
          <p:nvPr/>
        </p:nvSpPr>
        <p:spPr bwMode="auto">
          <a:xfrm>
            <a:off x="682688" y="993766"/>
            <a:ext cx="311773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ru-RU" sz="2800" b="1" dirty="0" smtClean="0"/>
              <a:t>Проблемы</a:t>
            </a:r>
          </a:p>
          <a:p>
            <a:pPr algn="ctr"/>
            <a:r>
              <a:rPr lang="ru-RU" sz="2800" b="1" dirty="0" smtClean="0"/>
              <a:t>проектирования</a:t>
            </a:r>
            <a:endParaRPr lang="en-US" sz="2800" b="1" dirty="0"/>
          </a:p>
        </p:txBody>
      </p:sp>
      <p:sp>
        <p:nvSpPr>
          <p:cNvPr id="2849796" name="Oval 4"/>
          <p:cNvSpPr>
            <a:spLocks noChangeArrowheads="1"/>
          </p:cNvSpPr>
          <p:nvPr/>
        </p:nvSpPr>
        <p:spPr bwMode="auto">
          <a:xfrm>
            <a:off x="809625" y="2033588"/>
            <a:ext cx="2771775" cy="1166812"/>
          </a:xfrm>
          <a:prstGeom prst="ellipse">
            <a:avLst/>
          </a:prstGeom>
          <a:solidFill>
            <a:srgbClr val="99CC0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pPr algn="ctr" eaLnBrk="0" hangingPunct="0"/>
            <a:r>
              <a:rPr lang="ru-RU" b="1" dirty="0" smtClean="0"/>
              <a:t>Критично время </a:t>
            </a:r>
          </a:p>
          <a:p>
            <a:pPr algn="ctr" eaLnBrk="0" hangingPunct="0"/>
            <a:r>
              <a:rPr lang="en-US" b="1" dirty="0" smtClean="0"/>
              <a:t>Time</a:t>
            </a:r>
            <a:r>
              <a:rPr lang="en-US" b="1" dirty="0"/>
              <a:t>-to-</a:t>
            </a:r>
          </a:p>
          <a:p>
            <a:pPr algn="ctr" eaLnBrk="0" hangingPunct="0"/>
            <a:r>
              <a:rPr lang="en-US" b="1" dirty="0" smtClean="0"/>
              <a:t>Market</a:t>
            </a:r>
            <a:endParaRPr lang="en-US" b="1" dirty="0"/>
          </a:p>
        </p:txBody>
      </p:sp>
      <p:sp>
        <p:nvSpPr>
          <p:cNvPr id="2849797" name="Oval 5"/>
          <p:cNvSpPr>
            <a:spLocks noChangeArrowheads="1"/>
          </p:cNvSpPr>
          <p:nvPr/>
        </p:nvSpPr>
        <p:spPr bwMode="auto">
          <a:xfrm>
            <a:off x="809625" y="3367088"/>
            <a:ext cx="2771775" cy="1128712"/>
          </a:xfrm>
          <a:prstGeom prst="ellipse">
            <a:avLst/>
          </a:prstGeom>
          <a:solidFill>
            <a:srgbClr val="99CC0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pPr algn="ctr" eaLnBrk="0" hangingPunct="0"/>
            <a:r>
              <a:rPr lang="ru-RU" b="1" dirty="0" smtClean="0"/>
              <a:t>Ограниченные ресурсы</a:t>
            </a:r>
          </a:p>
          <a:p>
            <a:pPr algn="ctr" eaLnBrk="0" hangingPunct="0"/>
            <a:r>
              <a:rPr lang="en-US" b="1" dirty="0" err="1" smtClean="0"/>
              <a:t>И</a:t>
            </a:r>
            <a:r>
              <a:rPr lang="ru-RU" b="1" dirty="0" smtClean="0"/>
              <a:t> время разработки</a:t>
            </a:r>
            <a:endParaRPr lang="en-US" b="1" dirty="0"/>
          </a:p>
        </p:txBody>
      </p:sp>
      <p:sp>
        <p:nvSpPr>
          <p:cNvPr id="2849798" name="Oval 6"/>
          <p:cNvSpPr>
            <a:spLocks noChangeArrowheads="1"/>
          </p:cNvSpPr>
          <p:nvPr/>
        </p:nvSpPr>
        <p:spPr bwMode="auto">
          <a:xfrm>
            <a:off x="762000" y="4700588"/>
            <a:ext cx="2789238" cy="1166812"/>
          </a:xfrm>
          <a:prstGeom prst="ellipse">
            <a:avLst/>
          </a:prstGeom>
          <a:solidFill>
            <a:srgbClr val="99CC0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pPr algn="ctr" eaLnBrk="0" hangingPunct="0"/>
            <a:r>
              <a:rPr lang="ru-RU" b="1" dirty="0" smtClean="0"/>
              <a:t>Нет времени на развитие</a:t>
            </a:r>
          </a:p>
          <a:p>
            <a:pPr algn="ctr" eaLnBrk="0" hangingPunct="0"/>
            <a:r>
              <a:rPr lang="en-US" b="1" dirty="0" err="1" smtClean="0"/>
              <a:t>Д</a:t>
            </a:r>
            <a:r>
              <a:rPr lang="ru-RU" b="1" dirty="0" smtClean="0"/>
              <a:t>оп. </a:t>
            </a:r>
            <a:r>
              <a:rPr lang="ru-RU" b="1" dirty="0" err="1" smtClean="0"/>
              <a:t>наывков</a:t>
            </a:r>
            <a:endParaRPr lang="en-US" b="1" dirty="0"/>
          </a:p>
        </p:txBody>
      </p:sp>
      <p:sp>
        <p:nvSpPr>
          <p:cNvPr id="2849800" name="Text Box 8"/>
          <p:cNvSpPr txBox="1">
            <a:spLocks noChangeArrowheads="1"/>
          </p:cNvSpPr>
          <p:nvPr/>
        </p:nvSpPr>
        <p:spPr bwMode="auto">
          <a:xfrm>
            <a:off x="4268788" y="2111375"/>
            <a:ext cx="4098925" cy="1004888"/>
          </a:xfrm>
          <a:prstGeom prst="rect">
            <a:avLst/>
          </a:prstGeom>
          <a:gradFill rotWithShape="0">
            <a:gsLst>
              <a:gs pos="0">
                <a:schemeClr val="hlink"/>
              </a:gs>
              <a:gs pos="100000">
                <a:schemeClr val="hlink">
                  <a:gamma/>
                  <a:tint val="29412"/>
                  <a:invGamma/>
                </a:schemeClr>
              </a:gs>
            </a:gsLst>
            <a:lin ang="18900000" scaled="1"/>
          </a:gradFill>
          <a:ln w="12700">
            <a:noFill/>
            <a:miter lim="800000"/>
            <a:headEnd/>
            <a:tailEnd/>
          </a:ln>
          <a:effectLst/>
        </p:spPr>
        <p:txBody>
          <a:bodyPr wrap="none" anchor="ctr"/>
          <a:lstStyle/>
          <a:p>
            <a:pPr algn="ctr" eaLnBrk="0" hangingPunct="0">
              <a:defRPr/>
            </a:pPr>
            <a:r>
              <a:rPr lang="ru-RU" sz="2000" b="1" dirty="0" smtClean="0">
                <a:ea typeface="+mn-ea"/>
                <a:cs typeface="+mn-cs"/>
              </a:rPr>
              <a:t>Использование</a:t>
            </a:r>
            <a:r>
              <a:rPr lang="en-US" sz="2000" b="1" dirty="0" smtClean="0">
                <a:ea typeface="+mn-ea"/>
                <a:cs typeface="+mn-cs"/>
              </a:rPr>
              <a:t> </a:t>
            </a:r>
            <a:r>
              <a:rPr lang="ru-RU" sz="2000" b="1" dirty="0" smtClean="0">
                <a:ea typeface="+mn-ea"/>
                <a:cs typeface="+mn-cs"/>
              </a:rPr>
              <a:t>оттестированных</a:t>
            </a:r>
          </a:p>
          <a:p>
            <a:pPr algn="ctr" eaLnBrk="0" hangingPunct="0">
              <a:defRPr/>
            </a:pPr>
            <a:r>
              <a:rPr lang="ru-RU" sz="2000" b="1" dirty="0" smtClean="0">
                <a:ea typeface="+mn-ea"/>
                <a:cs typeface="+mn-cs"/>
              </a:rPr>
              <a:t>и оптимизированных </a:t>
            </a:r>
          </a:p>
          <a:p>
            <a:pPr algn="ctr" eaLnBrk="0" hangingPunct="0">
              <a:defRPr/>
            </a:pPr>
            <a:r>
              <a:rPr lang="ru-RU" sz="2000" b="1" dirty="0">
                <a:ea typeface="+mn-ea"/>
                <a:cs typeface="+mn-cs"/>
              </a:rPr>
              <a:t>ф</a:t>
            </a:r>
            <a:r>
              <a:rPr lang="ru-RU" sz="2000" b="1" dirty="0" smtClean="0">
                <a:ea typeface="+mn-ea"/>
                <a:cs typeface="+mn-cs"/>
              </a:rPr>
              <a:t>ункций</a:t>
            </a:r>
            <a:endParaRPr lang="en-US" sz="2000" b="1" dirty="0">
              <a:ea typeface="+mn-ea"/>
              <a:cs typeface="+mn-cs"/>
            </a:endParaRPr>
          </a:p>
        </p:txBody>
      </p:sp>
      <p:sp>
        <p:nvSpPr>
          <p:cNvPr id="2849801" name="Text Box 9"/>
          <p:cNvSpPr txBox="1">
            <a:spLocks noChangeArrowheads="1"/>
          </p:cNvSpPr>
          <p:nvPr/>
        </p:nvSpPr>
        <p:spPr bwMode="auto">
          <a:xfrm>
            <a:off x="4268788" y="3438525"/>
            <a:ext cx="4098925" cy="1004888"/>
          </a:xfrm>
          <a:prstGeom prst="rect">
            <a:avLst/>
          </a:prstGeom>
          <a:gradFill rotWithShape="0">
            <a:gsLst>
              <a:gs pos="0">
                <a:schemeClr val="hlink"/>
              </a:gs>
              <a:gs pos="100000">
                <a:schemeClr val="hlink">
                  <a:gamma/>
                  <a:tint val="29412"/>
                  <a:invGamma/>
                </a:schemeClr>
              </a:gs>
            </a:gsLst>
            <a:lin ang="18900000" scaled="1"/>
          </a:gradFill>
          <a:ln w="12700">
            <a:noFill/>
            <a:miter lim="800000"/>
            <a:headEnd/>
            <a:tailEnd/>
          </a:ln>
          <a:effectLst/>
        </p:spPr>
        <p:txBody>
          <a:bodyPr wrap="none" anchor="ctr"/>
          <a:lstStyle/>
          <a:p>
            <a:pPr algn="ctr" eaLnBrk="0" hangingPunct="0">
              <a:defRPr/>
            </a:pPr>
            <a:r>
              <a:rPr lang="ru-RU" sz="2000" b="1" dirty="0" smtClean="0">
                <a:ea typeface="+mn-ea"/>
                <a:cs typeface="+mn-cs"/>
              </a:rPr>
              <a:t>Покупка стандартных функций</a:t>
            </a:r>
          </a:p>
          <a:p>
            <a:pPr algn="ctr" eaLnBrk="0" hangingPunct="0">
              <a:defRPr/>
            </a:pPr>
            <a:r>
              <a:rPr lang="ru-RU" sz="2000" b="1" dirty="0" smtClean="0">
                <a:ea typeface="+mn-ea"/>
                <a:cs typeface="+mn-cs"/>
              </a:rPr>
              <a:t>Создание на их основе своих</a:t>
            </a:r>
            <a:endParaRPr lang="en-US" sz="2000" b="1" dirty="0">
              <a:ea typeface="+mn-ea"/>
              <a:cs typeface="+mn-cs"/>
            </a:endParaRPr>
          </a:p>
        </p:txBody>
      </p:sp>
      <p:sp>
        <p:nvSpPr>
          <p:cNvPr id="2849802" name="Text Box 10"/>
          <p:cNvSpPr txBox="1">
            <a:spLocks noChangeArrowheads="1"/>
          </p:cNvSpPr>
          <p:nvPr/>
        </p:nvSpPr>
        <p:spPr bwMode="auto">
          <a:xfrm>
            <a:off x="4268788" y="4765675"/>
            <a:ext cx="4098925" cy="1004888"/>
          </a:xfrm>
          <a:prstGeom prst="rect">
            <a:avLst/>
          </a:prstGeom>
          <a:gradFill rotWithShape="0">
            <a:gsLst>
              <a:gs pos="0">
                <a:schemeClr val="hlink"/>
              </a:gs>
              <a:gs pos="100000">
                <a:schemeClr val="hlink">
                  <a:gamma/>
                  <a:tint val="29412"/>
                  <a:invGamma/>
                </a:schemeClr>
              </a:gs>
            </a:gsLst>
            <a:lin ang="18900000" scaled="1"/>
          </a:gradFill>
          <a:ln w="12700">
            <a:noFill/>
            <a:miter lim="800000"/>
            <a:headEnd/>
            <a:tailEnd/>
          </a:ln>
          <a:effectLst/>
        </p:spPr>
        <p:txBody>
          <a:bodyPr wrap="none" anchor="ctr"/>
          <a:lstStyle/>
          <a:p>
            <a:pPr algn="ctr" eaLnBrk="0" hangingPunct="0">
              <a:defRPr/>
            </a:pPr>
            <a:r>
              <a:rPr lang="ru-RU" sz="2000" b="1" dirty="0" smtClean="0">
                <a:ea typeface="+mn-ea"/>
                <a:cs typeface="+mn-cs"/>
              </a:rPr>
              <a:t>Купите внешних экспертов</a:t>
            </a:r>
            <a:endParaRPr lang="en-US" sz="2000" b="1" dirty="0">
              <a:ea typeface="+mn-ea"/>
              <a:cs typeface="+mn-cs"/>
            </a:endParaRPr>
          </a:p>
        </p:txBody>
      </p:sp>
      <p:sp>
        <p:nvSpPr>
          <p:cNvPr id="2849803" name="Text Box 11"/>
          <p:cNvSpPr txBox="1">
            <a:spLocks noChangeArrowheads="1"/>
          </p:cNvSpPr>
          <p:nvPr/>
        </p:nvSpPr>
        <p:spPr bwMode="auto">
          <a:xfrm>
            <a:off x="5069063" y="1209209"/>
            <a:ext cx="219357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ru-RU" sz="2800" b="1" dirty="0" smtClean="0"/>
              <a:t>Решения</a:t>
            </a:r>
            <a:r>
              <a:rPr lang="en-US" sz="2800" b="1" dirty="0" smtClean="0"/>
              <a:t> IP</a:t>
            </a:r>
            <a:endParaRPr lang="en-US" sz="2800" b="1"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497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4980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84979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84980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84979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84980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849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9796" grpId="0" animBg="1" autoUpdateAnimBg="0"/>
      <p:bldP spid="2849797" grpId="0" animBg="1" autoUpdateAnimBg="0"/>
      <p:bldP spid="2849798" grpId="0" animBg="1" autoUpdateAnimBg="0"/>
      <p:bldP spid="2849800" grpId="0" animBg="1" autoUpdateAnimBg="0"/>
      <p:bldP spid="2849801" grpId="0" animBg="1" autoUpdateAnimBg="0"/>
      <p:bldP spid="2849802" grpId="0" animBg="1" autoUpdateAnimBg="0"/>
      <p:bldP spid="2849803" grpId="0" autoUpdateAnimBg="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1" name="Slide Number Placeholder 6"/>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2851842" name="AutoShape 2"/>
          <p:cNvSpPr>
            <a:spLocks noChangeArrowheads="1"/>
          </p:cNvSpPr>
          <p:nvPr/>
        </p:nvSpPr>
        <p:spPr bwMode="auto">
          <a:xfrm>
            <a:off x="5486400" y="1116013"/>
            <a:ext cx="2024063" cy="5305425"/>
          </a:xfrm>
          <a:prstGeom prst="downArrow">
            <a:avLst>
              <a:gd name="adj1" fmla="val 64444"/>
              <a:gd name="adj2" fmla="val 53649"/>
            </a:avLst>
          </a:prstGeom>
          <a:gradFill rotWithShape="0">
            <a:gsLst>
              <a:gs pos="0">
                <a:schemeClr val="hlink">
                  <a:gamma/>
                  <a:shade val="46275"/>
                  <a:invGamma/>
                </a:schemeClr>
              </a:gs>
              <a:gs pos="100000">
                <a:schemeClr val="hlink"/>
              </a:gs>
            </a:gsLst>
            <a:lin ang="5400000" scaled="1"/>
          </a:gradFill>
          <a:ln w="38100">
            <a:noFill/>
            <a:miter lim="800000"/>
            <a:headEnd type="none" w="sm" len="sm"/>
            <a:tailEnd type="none" w="sm" len="sm"/>
          </a:ln>
          <a:effectLst/>
          <a:scene3d>
            <a:camera prst="legacyPerspectiveBottom"/>
            <a:lightRig rig="legacyFlat3" dir="l"/>
          </a:scene3d>
          <a:sp3d extrusionH="887400" prstMaterial="legacyMatte">
            <a:bevelT w="13500" h="13500" prst="angle"/>
            <a:bevelB w="13500" h="13500" prst="angle"/>
            <a:extrusionClr>
              <a:schemeClr val="hlink"/>
            </a:extrusionClr>
          </a:sp3d>
        </p:spPr>
        <p:txBody>
          <a:bodyPr wrap="none" anchor="ctr">
            <a:flatTx/>
          </a:bodyPr>
          <a:lstStyle/>
          <a:p>
            <a:pPr eaLnBrk="0" hangingPunct="0">
              <a:defRPr/>
            </a:pPr>
            <a:endParaRPr lang="en-US">
              <a:ea typeface="+mn-ea"/>
              <a:cs typeface="+mn-cs"/>
            </a:endParaRPr>
          </a:p>
        </p:txBody>
      </p:sp>
      <p:sp>
        <p:nvSpPr>
          <p:cNvPr id="2851843" name="Rectangle 3"/>
          <p:cNvSpPr>
            <a:spLocks noGrp="1" noChangeArrowheads="1"/>
          </p:cNvSpPr>
          <p:nvPr>
            <p:ph type="title" sz="quarter" idx="4294967295"/>
          </p:nvPr>
        </p:nvSpPr>
        <p:spPr/>
        <p:txBody>
          <a:bodyPr/>
          <a:lstStyle/>
          <a:p>
            <a:pPr>
              <a:defRPr/>
            </a:pPr>
            <a:r>
              <a:rPr lang="ru-RU" dirty="0" smtClean="0">
                <a:cs typeface="+mj-cs"/>
              </a:rPr>
              <a:t>Маршрут интеграции </a:t>
            </a:r>
            <a:r>
              <a:rPr lang="en-US" dirty="0" smtClean="0">
                <a:cs typeface="+mj-cs"/>
              </a:rPr>
              <a:t>IP</a:t>
            </a:r>
            <a:endParaRPr lang="en-US" dirty="0">
              <a:cs typeface="+mj-cs"/>
            </a:endParaRPr>
          </a:p>
        </p:txBody>
      </p:sp>
      <p:pic>
        <p:nvPicPr>
          <p:cNvPr id="2828292" name="Picture 4" descr="megawzd"/>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3881438" y="2401888"/>
            <a:ext cx="958850" cy="1135062"/>
          </a:xfrm>
        </p:spPr>
      </p:pic>
      <p:sp>
        <p:nvSpPr>
          <p:cNvPr id="312325" name="Text Box 5"/>
          <p:cNvSpPr txBox="1">
            <a:spLocks noChangeArrowheads="1"/>
          </p:cNvSpPr>
          <p:nvPr/>
        </p:nvSpPr>
        <p:spPr bwMode="auto">
          <a:xfrm>
            <a:off x="584200" y="2566988"/>
            <a:ext cx="2459038" cy="97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0" tIns="50800" rIns="0" bIns="508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2000" b="1">
                <a:latin typeface="Tahoma" charset="0"/>
              </a:rPr>
              <a:t>Megawizard</a:t>
            </a:r>
            <a:r>
              <a:rPr lang="en-US" sz="2000" b="1" baseline="30000">
                <a:latin typeface="Tahoma" charset="0"/>
              </a:rPr>
              <a:t>™</a:t>
            </a:r>
            <a:r>
              <a:rPr lang="en-US" sz="2000" b="1">
                <a:latin typeface="Tahoma" charset="0"/>
              </a:rPr>
              <a:t/>
            </a:r>
            <a:br>
              <a:rPr lang="en-US" sz="2000" b="1">
                <a:latin typeface="Tahoma" charset="0"/>
              </a:rPr>
            </a:br>
            <a:r>
              <a:rPr lang="en-US" sz="2000" b="1">
                <a:latin typeface="Tahoma" charset="0"/>
              </a:rPr>
              <a:t>plug-in</a:t>
            </a:r>
          </a:p>
          <a:p>
            <a:pPr algn="r"/>
            <a:r>
              <a:rPr lang="en-US" sz="2000" b="1">
                <a:latin typeface="Tahoma" charset="0"/>
              </a:rPr>
              <a:t>parameterization</a:t>
            </a:r>
          </a:p>
        </p:txBody>
      </p:sp>
      <p:sp>
        <p:nvSpPr>
          <p:cNvPr id="2851846" name="Text Box 6"/>
          <p:cNvSpPr txBox="1">
            <a:spLocks noChangeArrowheads="1"/>
          </p:cNvSpPr>
          <p:nvPr/>
        </p:nvSpPr>
        <p:spPr bwMode="auto">
          <a:xfrm>
            <a:off x="5743443" y="2852738"/>
            <a:ext cx="1543316" cy="410369"/>
          </a:xfrm>
          <a:prstGeom prst="rect">
            <a:avLst/>
          </a:prstGeom>
          <a:noFill/>
          <a:ln w="12700">
            <a:noFill/>
            <a:miter lim="800000"/>
            <a:headEnd type="none" w="sm" len="sm"/>
            <a:tailEnd type="none" w="sm" len="sm"/>
          </a:ln>
          <a:effectLst/>
        </p:spPr>
        <p:txBody>
          <a:bodyPr wrap="none" lIns="101600" tIns="50800" rIns="101600" bIns="50800">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ru-RU" sz="2000" b="1" dirty="0" smtClean="0">
                <a:effectLst>
                  <a:outerShdw blurRad="38100" dist="38100" dir="2700000" algn="tl">
                    <a:srgbClr val="DDDDDD"/>
                  </a:outerShdw>
                </a:effectLst>
                <a:latin typeface="+mj-lt"/>
                <a:cs typeface="+mn-cs"/>
              </a:rPr>
              <a:t>Настройка</a:t>
            </a:r>
            <a:endParaRPr lang="en-US" sz="2000" b="1" dirty="0" smtClean="0">
              <a:effectLst>
                <a:outerShdw blurRad="38100" dist="38100" dir="2700000" algn="tl">
                  <a:srgbClr val="DDDDDD"/>
                </a:outerShdw>
              </a:effectLst>
              <a:latin typeface="+mj-lt"/>
              <a:cs typeface="+mn-cs"/>
            </a:endParaRPr>
          </a:p>
        </p:txBody>
      </p:sp>
      <p:sp>
        <p:nvSpPr>
          <p:cNvPr id="312327" name="Text Box 7"/>
          <p:cNvSpPr txBox="1">
            <a:spLocks noChangeArrowheads="1"/>
          </p:cNvSpPr>
          <p:nvPr/>
        </p:nvSpPr>
        <p:spPr bwMode="auto">
          <a:xfrm>
            <a:off x="609600" y="5459413"/>
            <a:ext cx="2433638"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0" tIns="50800" rIns="0" bIns="508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2000" b="1">
                <a:latin typeface="Tahoma" charset="0"/>
              </a:rPr>
              <a:t>Silicon</a:t>
            </a:r>
          </a:p>
        </p:txBody>
      </p:sp>
      <p:sp>
        <p:nvSpPr>
          <p:cNvPr id="2851848" name="Text Box 8"/>
          <p:cNvSpPr txBox="1">
            <a:spLocks noChangeArrowheads="1"/>
          </p:cNvSpPr>
          <p:nvPr/>
        </p:nvSpPr>
        <p:spPr bwMode="auto">
          <a:xfrm>
            <a:off x="5342339" y="5459413"/>
            <a:ext cx="2348700" cy="410369"/>
          </a:xfrm>
          <a:prstGeom prst="rect">
            <a:avLst/>
          </a:prstGeom>
          <a:noFill/>
          <a:ln w="12700">
            <a:noFill/>
            <a:miter lim="800000"/>
            <a:headEnd type="none" w="sm" len="sm"/>
            <a:tailEnd type="none" w="sm" len="sm"/>
          </a:ln>
          <a:effectLst/>
        </p:spPr>
        <p:txBody>
          <a:bodyPr wrap="none" lIns="101600" tIns="50800" rIns="101600" bIns="50800">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ru-RU" sz="2000" b="1" dirty="0" smtClean="0">
                <a:effectLst>
                  <a:outerShdw blurRad="38100" dist="38100" dir="2700000" algn="tl">
                    <a:srgbClr val="DDDDDD"/>
                  </a:outerShdw>
                </a:effectLst>
                <a:latin typeface="+mj-lt"/>
                <a:cs typeface="+mn-cs"/>
              </a:rPr>
              <a:t>Лицензирование</a:t>
            </a:r>
            <a:endParaRPr lang="en-US" sz="2000" b="1" dirty="0" smtClean="0">
              <a:effectLst>
                <a:outerShdw blurRad="38100" dist="38100" dir="2700000" algn="tl">
                  <a:srgbClr val="DDDDDD"/>
                </a:outerShdw>
              </a:effectLst>
              <a:latin typeface="+mj-lt"/>
              <a:cs typeface="+mn-cs"/>
            </a:endParaRPr>
          </a:p>
        </p:txBody>
      </p:sp>
      <p:pic>
        <p:nvPicPr>
          <p:cNvPr id="312329" name="Picture 9" descr="wafer"/>
          <p:cNvPicPr>
            <a:picLocks noChangeAspect="1" noChangeArrowheads="1"/>
          </p:cNvPicPr>
          <p:nvPr/>
        </p:nvPicPr>
        <p:blipFill>
          <a:blip r:embed="rId4">
            <a:clrChange>
              <a:clrFrom>
                <a:srgbClr val="000000"/>
              </a:clrFrom>
              <a:clrTo>
                <a:srgbClr val="000000">
                  <a:alpha val="0"/>
                </a:srgbClr>
              </a:clrTo>
            </a:clrChange>
            <a:lum bright="6000" contrast="6000"/>
            <a:extLst>
              <a:ext uri="{28A0092B-C50C-407E-A947-70E740481C1C}">
                <a14:useLocalDpi xmlns:a14="http://schemas.microsoft.com/office/drawing/2010/main" val="0"/>
              </a:ext>
            </a:extLst>
          </a:blip>
          <a:srcRect/>
          <a:stretch>
            <a:fillRect/>
          </a:stretch>
        </p:blipFill>
        <p:spPr bwMode="auto">
          <a:xfrm>
            <a:off x="3805238" y="5126038"/>
            <a:ext cx="1325562" cy="107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8298" name="Picture 10" descr="m-alt-opencore_plus_logo"/>
          <p:cNvPicPr>
            <a:picLocks noGrp="1" noChangeAspect="1" noChangeArrowheads="1"/>
          </p:cNvPicPr>
          <p:nvPr>
            <p:ph sz="quarter" idx="4294967295"/>
          </p:nvPr>
        </p:nvPicPr>
        <p:blipFill>
          <a:blip r:embed="rId5">
            <a:extLst>
              <a:ext uri="{28A0092B-C50C-407E-A947-70E740481C1C}">
                <a14:useLocalDpi xmlns:a14="http://schemas.microsoft.com/office/drawing/2010/main" val="0"/>
              </a:ext>
            </a:extLst>
          </a:blip>
          <a:srcRect/>
          <a:stretch>
            <a:fillRect/>
          </a:stretch>
        </p:blipFill>
        <p:spPr>
          <a:xfrm>
            <a:off x="4491038" y="1377950"/>
            <a:ext cx="862012" cy="773113"/>
          </a:xfrm>
        </p:spPr>
      </p:pic>
      <p:sp>
        <p:nvSpPr>
          <p:cNvPr id="312331" name="Text Box 11"/>
          <p:cNvSpPr txBox="1">
            <a:spLocks noChangeArrowheads="1"/>
          </p:cNvSpPr>
          <p:nvPr/>
        </p:nvSpPr>
        <p:spPr bwMode="auto">
          <a:xfrm>
            <a:off x="736600" y="1455738"/>
            <a:ext cx="2306638"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0" tIns="50800" rIns="0" bIns="508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2000" b="1" dirty="0" err="1">
                <a:latin typeface="Tahoma" charset="0"/>
              </a:rPr>
              <a:t>Opencore</a:t>
            </a:r>
            <a:r>
              <a:rPr lang="en-US" sz="2000" b="1" dirty="0">
                <a:latin typeface="Tahoma" charset="0"/>
              </a:rPr>
              <a:t>™</a:t>
            </a:r>
            <a:br>
              <a:rPr lang="en-US" sz="2000" b="1" dirty="0">
                <a:latin typeface="Tahoma" charset="0"/>
              </a:rPr>
            </a:br>
            <a:r>
              <a:rPr lang="en-US" sz="2000" b="1" dirty="0">
                <a:latin typeface="Tahoma" charset="0"/>
              </a:rPr>
              <a:t>download</a:t>
            </a:r>
          </a:p>
        </p:txBody>
      </p:sp>
      <p:sp>
        <p:nvSpPr>
          <p:cNvPr id="2851852" name="Text Box 12"/>
          <p:cNvSpPr txBox="1">
            <a:spLocks noChangeArrowheads="1"/>
          </p:cNvSpPr>
          <p:nvPr/>
        </p:nvSpPr>
        <p:spPr bwMode="auto">
          <a:xfrm>
            <a:off x="5720713" y="1589088"/>
            <a:ext cx="1588776" cy="410369"/>
          </a:xfrm>
          <a:prstGeom prst="rect">
            <a:avLst/>
          </a:prstGeom>
          <a:noFill/>
          <a:ln w="12700">
            <a:noFill/>
            <a:miter lim="800000"/>
            <a:headEnd type="none" w="sm" len="sm"/>
            <a:tailEnd type="none" w="sm" len="sm"/>
          </a:ln>
          <a:effectLst/>
        </p:spPr>
        <p:txBody>
          <a:bodyPr wrap="none" lIns="101600" tIns="50800" rIns="101600" bIns="50800">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ru-RU" sz="2000" b="1" dirty="0" smtClean="0">
                <a:effectLst>
                  <a:outerShdw blurRad="38100" dist="38100" dir="2700000" algn="tl">
                    <a:srgbClr val="DDDDDD"/>
                  </a:outerShdw>
                </a:effectLst>
                <a:latin typeface="+mj-lt"/>
                <a:cs typeface="+mn-cs"/>
              </a:rPr>
              <a:t>Получение</a:t>
            </a:r>
            <a:endParaRPr lang="en-US" sz="2000" b="1" dirty="0" smtClean="0">
              <a:effectLst>
                <a:outerShdw blurRad="38100" dist="38100" dir="2700000" algn="tl">
                  <a:srgbClr val="DDDDDD"/>
                </a:outerShdw>
              </a:effectLst>
              <a:latin typeface="+mj-lt"/>
              <a:cs typeface="+mn-cs"/>
            </a:endParaRPr>
          </a:p>
        </p:txBody>
      </p:sp>
      <p:pic>
        <p:nvPicPr>
          <p:cNvPr id="2828301" name="Picture 13" descr="opencore-med"/>
          <p:cNvPicPr>
            <a:picLocks noGrp="1" noChangeAspect="1" noChangeArrowheads="1"/>
          </p:cNvPicPr>
          <p:nvPr>
            <p:ph sz="quarter" idx="4294967295"/>
          </p:nvPr>
        </p:nvPicPr>
        <p:blipFill>
          <a:blip r:embed="rId6">
            <a:extLst>
              <a:ext uri="{28A0092B-C50C-407E-A947-70E740481C1C}">
                <a14:useLocalDpi xmlns:a14="http://schemas.microsoft.com/office/drawing/2010/main" val="0"/>
              </a:ext>
            </a:extLst>
          </a:blip>
          <a:srcRect/>
          <a:stretch>
            <a:fillRect/>
          </a:stretch>
        </p:blipFill>
        <p:spPr>
          <a:xfrm>
            <a:off x="3408363" y="1423988"/>
            <a:ext cx="885825" cy="681037"/>
          </a:xfrm>
        </p:spPr>
      </p:pic>
      <p:pic>
        <p:nvPicPr>
          <p:cNvPr id="2828302" name="Picture 14" descr="quartus"/>
          <p:cNvPicPr>
            <a:picLocks noGrp="1" noChangeAspect="1" noChangeArrowheads="1"/>
          </p:cNvPicPr>
          <p:nvPr>
            <p:ph sz="quarter" idx="4294967295"/>
          </p:nvPr>
        </p:nvPicPr>
        <p:blipFill>
          <a:blip r:embed="rId7">
            <a:extLst>
              <a:ext uri="{28A0092B-C50C-407E-A947-70E740481C1C}">
                <a14:useLocalDpi xmlns:a14="http://schemas.microsoft.com/office/drawing/2010/main" val="0"/>
              </a:ext>
            </a:extLst>
          </a:blip>
          <a:srcRect/>
          <a:stretch>
            <a:fillRect/>
          </a:stretch>
        </p:blipFill>
        <p:spPr>
          <a:xfrm>
            <a:off x="3832225" y="3816350"/>
            <a:ext cx="1274763" cy="849313"/>
          </a:xfrm>
        </p:spPr>
      </p:pic>
      <p:sp>
        <p:nvSpPr>
          <p:cNvPr id="312335" name="Text Box 15"/>
          <p:cNvSpPr txBox="1">
            <a:spLocks noChangeArrowheads="1"/>
          </p:cNvSpPr>
          <p:nvPr/>
        </p:nvSpPr>
        <p:spPr bwMode="auto">
          <a:xfrm>
            <a:off x="512763" y="4027488"/>
            <a:ext cx="2533650"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0" tIns="50800" rIns="0" bIns="508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2000" b="1">
                <a:latin typeface="Tahoma" charset="0"/>
              </a:rPr>
              <a:t>Quartus</a:t>
            </a:r>
            <a:r>
              <a:rPr lang="en-US" sz="2000" b="1" baseline="30000">
                <a:latin typeface="Tahoma" charset="0"/>
              </a:rPr>
              <a:t>®</a:t>
            </a:r>
            <a:r>
              <a:rPr lang="en-US" sz="2000" b="1">
                <a:latin typeface="Tahoma" charset="0"/>
              </a:rPr>
              <a:t> II</a:t>
            </a:r>
            <a:br>
              <a:rPr lang="en-US" sz="2000" b="1">
                <a:latin typeface="Tahoma" charset="0"/>
              </a:rPr>
            </a:br>
            <a:r>
              <a:rPr lang="en-US" sz="2000" b="1">
                <a:latin typeface="Tahoma" charset="0"/>
              </a:rPr>
              <a:t>software</a:t>
            </a:r>
          </a:p>
        </p:txBody>
      </p:sp>
      <p:sp>
        <p:nvSpPr>
          <p:cNvPr id="2851856" name="Text Box 16"/>
          <p:cNvSpPr txBox="1">
            <a:spLocks noChangeArrowheads="1"/>
          </p:cNvSpPr>
          <p:nvPr/>
        </p:nvSpPr>
        <p:spPr bwMode="auto">
          <a:xfrm>
            <a:off x="5951837" y="4184650"/>
            <a:ext cx="1136053" cy="410369"/>
          </a:xfrm>
          <a:prstGeom prst="rect">
            <a:avLst/>
          </a:prstGeom>
          <a:noFill/>
          <a:ln w="12700">
            <a:noFill/>
            <a:miter lim="800000"/>
            <a:headEnd type="none" w="sm" len="sm"/>
            <a:tailEnd type="none" w="sm" len="sm"/>
          </a:ln>
          <a:effectLst/>
        </p:spPr>
        <p:txBody>
          <a:bodyPr wrap="none" lIns="101600" tIns="50800" rIns="101600" bIns="50800">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ru-RU" sz="2000" b="1" dirty="0" smtClean="0">
                <a:effectLst>
                  <a:outerShdw blurRad="38100" dist="38100" dir="2700000" algn="tl">
                    <a:srgbClr val="DDDDDD"/>
                  </a:outerShdw>
                </a:effectLst>
                <a:latin typeface="+mj-lt"/>
                <a:cs typeface="+mn-cs"/>
              </a:rPr>
              <a:t>Анализ</a:t>
            </a:r>
            <a:endParaRPr lang="en-US" sz="2000" b="1" dirty="0" smtClean="0">
              <a:effectLst>
                <a:outerShdw blurRad="38100" dist="38100" dir="2700000" algn="tl">
                  <a:srgbClr val="DDDDDD"/>
                </a:outerShdw>
              </a:effectLst>
              <a:latin typeface="+mj-lt"/>
              <a:cs typeface="+mn-cs"/>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69" name="Slide Number Placeholder 4"/>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2853890" name="Rectangle 2"/>
          <p:cNvSpPr>
            <a:spLocks noGrp="1" noChangeArrowheads="1"/>
          </p:cNvSpPr>
          <p:nvPr>
            <p:ph type="title" idx="4294967295"/>
          </p:nvPr>
        </p:nvSpPr>
        <p:spPr/>
        <p:txBody>
          <a:bodyPr/>
          <a:lstStyle/>
          <a:p>
            <a:pPr>
              <a:defRPr/>
            </a:pPr>
            <a:r>
              <a:rPr lang="en-US" dirty="0" err="1">
                <a:cs typeface="+mj-cs"/>
              </a:rPr>
              <a:t>OpenCore</a:t>
            </a:r>
            <a:r>
              <a:rPr lang="en-US" dirty="0">
                <a:cs typeface="+mj-cs"/>
              </a:rPr>
              <a:t> IP Evaluation</a:t>
            </a:r>
          </a:p>
        </p:txBody>
      </p:sp>
      <p:sp>
        <p:nvSpPr>
          <p:cNvPr id="2830339" name="Rectangle 3"/>
          <p:cNvSpPr>
            <a:spLocks noGrp="1" noChangeArrowheads="1"/>
          </p:cNvSpPr>
          <p:nvPr>
            <p:ph type="body" sz="half" idx="4294967295"/>
          </p:nvPr>
        </p:nvSpPr>
        <p:spPr>
          <a:xfrm>
            <a:off x="350838" y="1187450"/>
            <a:ext cx="6872287" cy="4679950"/>
          </a:xfrm>
        </p:spPr>
        <p:txBody>
          <a:bodyPr/>
          <a:lstStyle/>
          <a:p>
            <a:pPr>
              <a:defRPr/>
            </a:pPr>
            <a:r>
              <a:rPr lang="en-US" sz="2000" dirty="0" err="1" smtClean="0">
                <a:cs typeface="+mn-cs"/>
              </a:rPr>
              <a:t>OpenCore</a:t>
            </a:r>
            <a:r>
              <a:rPr lang="en-US" sz="2000" dirty="0" smtClean="0">
                <a:cs typeface="+mn-cs"/>
              </a:rPr>
              <a:t> – </a:t>
            </a:r>
            <a:r>
              <a:rPr lang="ja-JP" altLang="en-US" sz="2000" dirty="0" smtClean="0">
                <a:latin typeface="Arial"/>
                <a:cs typeface="+mn-cs"/>
              </a:rPr>
              <a:t>“</a:t>
            </a:r>
            <a:r>
              <a:rPr lang="ru-RU" sz="2000" dirty="0" smtClean="0">
                <a:cs typeface="+mn-cs"/>
              </a:rPr>
              <a:t>попробуй перед покупкой</a:t>
            </a:r>
            <a:r>
              <a:rPr lang="ja-JP" altLang="en-US" sz="2000" dirty="0" smtClean="0">
                <a:latin typeface="Arial"/>
                <a:cs typeface="+mn-cs"/>
              </a:rPr>
              <a:t>”</a:t>
            </a:r>
            <a:endParaRPr lang="en-US" sz="2000" dirty="0" smtClean="0">
              <a:cs typeface="+mn-cs"/>
            </a:endParaRPr>
          </a:p>
          <a:p>
            <a:pPr lvl="1">
              <a:defRPr/>
            </a:pPr>
            <a:r>
              <a:rPr lang="ru-RU" sz="1600" dirty="0" err="1" smtClean="0"/>
              <a:t>Безрисковая</a:t>
            </a:r>
            <a:r>
              <a:rPr lang="ru-RU" sz="1600" dirty="0" smtClean="0"/>
              <a:t> оценка </a:t>
            </a:r>
            <a:r>
              <a:rPr lang="en-US" sz="1600" dirty="0" smtClean="0"/>
              <a:t>IP</a:t>
            </a:r>
          </a:p>
          <a:p>
            <a:pPr>
              <a:defRPr/>
            </a:pPr>
            <a:r>
              <a:rPr lang="ru-RU" sz="2000" dirty="0" smtClean="0">
                <a:cs typeface="+mn-cs"/>
              </a:rPr>
              <a:t>Технология </a:t>
            </a:r>
            <a:r>
              <a:rPr lang="en-US" sz="2000" dirty="0" smtClean="0">
                <a:cs typeface="+mn-cs"/>
              </a:rPr>
              <a:t>Altera </a:t>
            </a:r>
            <a:r>
              <a:rPr lang="en-US" sz="2000" dirty="0" err="1" smtClean="0">
                <a:cs typeface="+mn-cs"/>
              </a:rPr>
              <a:t>OpenCore</a:t>
            </a:r>
            <a:r>
              <a:rPr lang="en-US" sz="2000" dirty="0" smtClean="0">
                <a:cs typeface="+mn-cs"/>
              </a:rPr>
              <a:t> </a:t>
            </a:r>
            <a:r>
              <a:rPr lang="ru-RU" sz="2000" dirty="0" smtClean="0">
                <a:cs typeface="+mn-cs"/>
              </a:rPr>
              <a:t>позволяет оценить</a:t>
            </a:r>
            <a:r>
              <a:rPr lang="en-US" sz="2000" dirty="0" smtClean="0">
                <a:cs typeface="+mn-cs"/>
              </a:rPr>
              <a:t> </a:t>
            </a:r>
            <a:r>
              <a:rPr lang="ru-RU" sz="2000" dirty="0" smtClean="0">
                <a:cs typeface="+mn-cs"/>
              </a:rPr>
              <a:t>проект </a:t>
            </a:r>
            <a:r>
              <a:rPr lang="en-US" sz="2000" dirty="0" smtClean="0">
                <a:cs typeface="+mn-cs"/>
              </a:rPr>
              <a:t>SOPC </a:t>
            </a:r>
            <a:r>
              <a:rPr lang="ru-RU" sz="2000" dirty="0" smtClean="0">
                <a:cs typeface="+mn-cs"/>
              </a:rPr>
              <a:t>с модулями </a:t>
            </a:r>
            <a:r>
              <a:rPr lang="en-US" sz="2000" dirty="0" smtClean="0">
                <a:cs typeface="+mn-cs"/>
              </a:rPr>
              <a:t>IP</a:t>
            </a:r>
            <a:r>
              <a:rPr lang="ru-RU" sz="2000" dirty="0">
                <a:cs typeface="+mn-cs"/>
              </a:rPr>
              <a:t> </a:t>
            </a:r>
            <a:r>
              <a:rPr lang="ru-RU" sz="2000" dirty="0" smtClean="0">
                <a:cs typeface="+mn-cs"/>
              </a:rPr>
              <a:t>до покупки </a:t>
            </a:r>
            <a:r>
              <a:rPr lang="en-US" sz="2000" dirty="0" smtClean="0">
                <a:cs typeface="+mn-cs"/>
              </a:rPr>
              <a:t>IP</a:t>
            </a:r>
          </a:p>
          <a:p>
            <a:pPr lvl="1">
              <a:defRPr/>
            </a:pPr>
            <a:r>
              <a:rPr lang="en-US" sz="1600" dirty="0" err="1" smtClean="0"/>
              <a:t>О</a:t>
            </a:r>
            <a:r>
              <a:rPr lang="ru-RU" sz="1600" dirty="0" smtClean="0"/>
              <a:t>цените весь проект, включая </a:t>
            </a:r>
            <a:r>
              <a:rPr lang="en-US" sz="1600" dirty="0" smtClean="0"/>
              <a:t>IP</a:t>
            </a:r>
          </a:p>
          <a:p>
            <a:pPr lvl="1">
              <a:defRPr/>
            </a:pPr>
            <a:r>
              <a:rPr lang="ru-RU" sz="1600" dirty="0" smtClean="0"/>
              <a:t>Полнофункциональное </a:t>
            </a:r>
            <a:r>
              <a:rPr lang="en-US" sz="1600" dirty="0" smtClean="0"/>
              <a:t>IP</a:t>
            </a:r>
          </a:p>
          <a:p>
            <a:pPr lvl="1">
              <a:defRPr/>
            </a:pPr>
            <a:r>
              <a:rPr lang="ru-RU" sz="1600" dirty="0" smtClean="0"/>
              <a:t>Полная поддержка компиляции</a:t>
            </a:r>
            <a:endParaRPr lang="en-US" sz="1600" dirty="0" smtClean="0"/>
          </a:p>
          <a:p>
            <a:pPr lvl="1">
              <a:defRPr/>
            </a:pPr>
            <a:r>
              <a:rPr lang="ru-RU" sz="1600" dirty="0" smtClean="0"/>
              <a:t>Моделирование только средствами</a:t>
            </a:r>
            <a:r>
              <a:rPr lang="en-US" sz="1600" dirty="0" smtClean="0"/>
              <a:t> </a:t>
            </a:r>
            <a:r>
              <a:rPr lang="en-US" sz="1600" dirty="0" err="1" smtClean="0"/>
              <a:t>altera</a:t>
            </a:r>
            <a:endParaRPr lang="en-US" sz="1600" dirty="0" smtClean="0"/>
          </a:p>
          <a:p>
            <a:pPr lvl="1">
              <a:defRPr/>
            </a:pPr>
            <a:r>
              <a:rPr lang="ru-RU" sz="1600" dirty="0" smtClean="0"/>
              <a:t>Аппаратная оценка не поддерживается</a:t>
            </a:r>
            <a:endParaRPr lang="en-US" sz="1600" dirty="0" smtClean="0"/>
          </a:p>
          <a:p>
            <a:pPr>
              <a:defRPr/>
            </a:pPr>
            <a:r>
              <a:rPr lang="ru-RU" sz="2000" dirty="0" smtClean="0">
                <a:cs typeface="+mn-cs"/>
              </a:rPr>
              <a:t>Доступно для все</a:t>
            </a:r>
            <a:r>
              <a:rPr lang="en-US" sz="2000" dirty="0" smtClean="0">
                <a:cs typeface="+mn-cs"/>
              </a:rPr>
              <a:t> Altera </a:t>
            </a:r>
            <a:r>
              <a:rPr lang="en-US" sz="2000" dirty="0" err="1" smtClean="0">
                <a:cs typeface="+mn-cs"/>
              </a:rPr>
              <a:t>MegaCore</a:t>
            </a:r>
            <a:r>
              <a:rPr lang="en-US" sz="2000" dirty="0" smtClean="0">
                <a:cs typeface="+mn-cs"/>
              </a:rPr>
              <a:t> </a:t>
            </a:r>
            <a:r>
              <a:rPr lang="ru-RU" sz="2000" dirty="0" smtClean="0">
                <a:cs typeface="+mn-cs"/>
              </a:rPr>
              <a:t>функций</a:t>
            </a:r>
            <a:endParaRPr lang="en-US" sz="2000" dirty="0" smtClean="0">
              <a:cs typeface="+mn-cs"/>
            </a:endParaRPr>
          </a:p>
        </p:txBody>
      </p:sp>
      <p:pic>
        <p:nvPicPr>
          <p:cNvPr id="2830340" name="Picture 4" descr="opencore-med"/>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7086600" y="2590800"/>
            <a:ext cx="1366838" cy="1103313"/>
          </a:xfrm>
        </p:spPr>
      </p:pic>
    </p:spTree>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7" name="Slide Number Placeholder 4"/>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2855938" name="Rectangle 2"/>
          <p:cNvSpPr>
            <a:spLocks noGrp="1" noChangeArrowheads="1"/>
          </p:cNvSpPr>
          <p:nvPr>
            <p:ph type="title" idx="4294967295"/>
          </p:nvPr>
        </p:nvSpPr>
        <p:spPr/>
        <p:txBody>
          <a:bodyPr/>
          <a:lstStyle/>
          <a:p>
            <a:pPr>
              <a:defRPr/>
            </a:pPr>
            <a:r>
              <a:rPr lang="en-US" dirty="0" err="1">
                <a:cs typeface="+mj-cs"/>
              </a:rPr>
              <a:t>OpenCore</a:t>
            </a:r>
            <a:r>
              <a:rPr lang="en-US" dirty="0">
                <a:cs typeface="+mj-cs"/>
              </a:rPr>
              <a:t> Plus IP Evaluation</a:t>
            </a:r>
          </a:p>
        </p:txBody>
      </p:sp>
      <p:sp>
        <p:nvSpPr>
          <p:cNvPr id="2832387" name="Rectangle 3"/>
          <p:cNvSpPr>
            <a:spLocks noGrp="1" noChangeArrowheads="1"/>
          </p:cNvSpPr>
          <p:nvPr>
            <p:ph type="body" sz="half" idx="4294967295"/>
          </p:nvPr>
        </p:nvSpPr>
        <p:spPr>
          <a:xfrm>
            <a:off x="344488" y="1273175"/>
            <a:ext cx="6777037" cy="4906963"/>
          </a:xfrm>
        </p:spPr>
        <p:txBody>
          <a:bodyPr/>
          <a:lstStyle/>
          <a:p>
            <a:pPr>
              <a:defRPr/>
            </a:pPr>
            <a:r>
              <a:rPr lang="ru-RU" sz="2400" dirty="0" err="1" smtClean="0">
                <a:cs typeface="+mn-cs"/>
              </a:rPr>
              <a:t>Безрисковая</a:t>
            </a:r>
            <a:r>
              <a:rPr lang="ru-RU" sz="2400" dirty="0" smtClean="0">
                <a:cs typeface="+mn-cs"/>
              </a:rPr>
              <a:t> оценка </a:t>
            </a:r>
            <a:r>
              <a:rPr lang="en-US" sz="2400" dirty="0" smtClean="0">
                <a:cs typeface="+mn-cs"/>
              </a:rPr>
              <a:t>IP</a:t>
            </a:r>
          </a:p>
          <a:p>
            <a:pPr>
              <a:defRPr/>
            </a:pPr>
            <a:r>
              <a:rPr lang="ru-RU" sz="2400" b="1" dirty="0" smtClean="0">
                <a:cs typeface="+mn-cs"/>
              </a:rPr>
              <a:t>Поддержка аппаратной оценки</a:t>
            </a:r>
            <a:endParaRPr lang="en-US" sz="2400" b="1" dirty="0" smtClean="0">
              <a:cs typeface="+mn-cs"/>
            </a:endParaRPr>
          </a:p>
          <a:p>
            <a:pPr lvl="1">
              <a:defRPr/>
            </a:pPr>
            <a:r>
              <a:rPr lang="ru-RU" sz="1800" dirty="0" smtClean="0"/>
              <a:t>Ограниченная по времени работа на любой плате</a:t>
            </a:r>
            <a:endParaRPr lang="en-US" sz="1800" dirty="0" smtClean="0"/>
          </a:p>
          <a:p>
            <a:pPr>
              <a:defRPr/>
            </a:pPr>
            <a:r>
              <a:rPr lang="ru-RU" sz="2400" dirty="0" smtClean="0">
                <a:cs typeface="+mn-cs"/>
              </a:rPr>
              <a:t>Свободное </a:t>
            </a:r>
            <a:r>
              <a:rPr lang="en-US" sz="2400" dirty="0" smtClean="0">
                <a:cs typeface="+mn-cs"/>
              </a:rPr>
              <a:t>RTL </a:t>
            </a:r>
            <a:r>
              <a:rPr lang="ru-RU" sz="2400" dirty="0" smtClean="0">
                <a:cs typeface="+mn-cs"/>
              </a:rPr>
              <a:t>моделирование</a:t>
            </a:r>
            <a:endParaRPr lang="en-US" sz="2400" dirty="0" smtClean="0">
              <a:cs typeface="+mn-cs"/>
            </a:endParaRPr>
          </a:p>
          <a:p>
            <a:pPr lvl="1">
              <a:defRPr/>
            </a:pPr>
            <a:r>
              <a:rPr lang="ru-RU" sz="1800" dirty="0" smtClean="0"/>
              <a:t>Зашифрованные модулю поддерживают все популярные</a:t>
            </a:r>
            <a:r>
              <a:rPr lang="en-US" sz="1800" dirty="0" smtClean="0"/>
              <a:t> VHDL &amp; </a:t>
            </a:r>
            <a:r>
              <a:rPr lang="en-US" sz="1800" dirty="0" err="1" smtClean="0"/>
              <a:t>verilog</a:t>
            </a:r>
            <a:r>
              <a:rPr lang="en-US" sz="1800" dirty="0" smtClean="0"/>
              <a:t> HDL </a:t>
            </a:r>
            <a:r>
              <a:rPr lang="ru-RU" sz="1800" dirty="0" smtClean="0"/>
              <a:t>симуляторы</a:t>
            </a:r>
            <a:endParaRPr lang="en-US" sz="1800" dirty="0" smtClean="0"/>
          </a:p>
          <a:p>
            <a:pPr>
              <a:defRPr/>
            </a:pPr>
            <a:r>
              <a:rPr lang="ru-RU" sz="2400" dirty="0" smtClean="0">
                <a:cs typeface="+mn-cs"/>
              </a:rPr>
              <a:t>Бесшовный переход от оценки к полноценному использованию в проекте</a:t>
            </a:r>
            <a:endParaRPr lang="en-US" sz="2400" dirty="0" smtClean="0">
              <a:cs typeface="+mn-cs"/>
            </a:endParaRPr>
          </a:p>
        </p:txBody>
      </p:sp>
      <p:pic>
        <p:nvPicPr>
          <p:cNvPr id="2832388" name="Picture 4" descr="m-alt-opencore_plus_logo"/>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7064375" y="1103313"/>
            <a:ext cx="1325563" cy="1244600"/>
          </a:xfrm>
        </p:spPr>
      </p:pic>
    </p:spTree>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5" name="Slide Number Placeholder 4"/>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2857986" name="Rectangle 2"/>
          <p:cNvSpPr>
            <a:spLocks noGrp="1" noChangeArrowheads="1"/>
          </p:cNvSpPr>
          <p:nvPr>
            <p:ph type="title" idx="4294967295"/>
          </p:nvPr>
        </p:nvSpPr>
        <p:spPr>
          <a:xfrm>
            <a:off x="228600" y="76200"/>
            <a:ext cx="8331200" cy="914400"/>
          </a:xfrm>
        </p:spPr>
        <p:txBody>
          <a:bodyPr/>
          <a:lstStyle/>
          <a:p>
            <a:pPr>
              <a:defRPr/>
            </a:pPr>
            <a:r>
              <a:rPr lang="en-US" sz="2800" smtClean="0">
                <a:cs typeface="+mj-cs"/>
              </a:rPr>
              <a:t>IP Design Flow – IP Megastore</a:t>
            </a:r>
            <a:endParaRPr lang="en-US" sz="3000" smtClean="0">
              <a:cs typeface="+mj-cs"/>
            </a:endParaRPr>
          </a:p>
        </p:txBody>
      </p:sp>
      <p:pic>
        <p:nvPicPr>
          <p:cNvPr id="3184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838200"/>
            <a:ext cx="4803775" cy="533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Number Placeholder 3"/>
          <p:cNvSpPr txBox="1">
            <a:spLocks noGrp="1"/>
          </p:cNvSpPr>
          <p:nvPr/>
        </p:nvSpPr>
        <p:spPr bwMode="auto">
          <a:xfrm>
            <a:off x="304800" y="6588125"/>
            <a:ext cx="698500"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2627586" name="Rectangle 2"/>
          <p:cNvSpPr>
            <a:spLocks noGrp="1" noChangeArrowheads="1"/>
          </p:cNvSpPr>
          <p:nvPr>
            <p:ph type="title" idx="4294967295"/>
          </p:nvPr>
        </p:nvSpPr>
        <p:spPr/>
        <p:txBody>
          <a:bodyPr/>
          <a:lstStyle/>
          <a:p>
            <a:pPr>
              <a:defRPr/>
            </a:pPr>
            <a:r>
              <a:rPr lang="ru-RU" dirty="0" smtClean="0">
                <a:cs typeface="+mj-cs"/>
              </a:rPr>
              <a:t>Когда использовать стандартный набор</a:t>
            </a:r>
            <a:endParaRPr lang="en-US" dirty="0">
              <a:cs typeface="+mj-cs"/>
            </a:endParaRPr>
          </a:p>
        </p:txBody>
      </p:sp>
      <p:sp>
        <p:nvSpPr>
          <p:cNvPr id="3209220" name="Rectangle 3"/>
          <p:cNvSpPr>
            <a:spLocks noGrp="1" noChangeArrowheads="1"/>
          </p:cNvSpPr>
          <p:nvPr>
            <p:ph type="body" idx="4294967295"/>
          </p:nvPr>
        </p:nvSpPr>
        <p:spPr>
          <a:xfrm>
            <a:off x="304800" y="762000"/>
            <a:ext cx="8382000" cy="4953000"/>
          </a:xfrm>
        </p:spPr>
        <p:txBody>
          <a:bodyPr/>
          <a:lstStyle/>
          <a:p>
            <a:pPr>
              <a:buFont typeface="Wingdings" charset="0"/>
              <a:buNone/>
              <a:defRPr/>
            </a:pPr>
            <a:endParaRPr lang="en-US" sz="2400" b="1" dirty="0" smtClean="0">
              <a:cs typeface="+mn-cs"/>
            </a:endParaRPr>
          </a:p>
          <a:p>
            <a:pPr>
              <a:defRPr/>
            </a:pPr>
            <a:r>
              <a:rPr lang="ru-RU" sz="2400" dirty="0" smtClean="0">
                <a:cs typeface="+mn-cs"/>
              </a:rPr>
              <a:t>Есть необходимость в точной </a:t>
            </a:r>
            <a:r>
              <a:rPr lang="ru-RU" sz="2400" dirty="0" err="1" smtClean="0">
                <a:cs typeface="+mn-cs"/>
              </a:rPr>
              <a:t>потактной</a:t>
            </a:r>
            <a:r>
              <a:rPr lang="ru-RU" sz="2400" dirty="0" smtClean="0">
                <a:cs typeface="+mn-cs"/>
              </a:rPr>
              <a:t> предсказуемости </a:t>
            </a:r>
            <a:r>
              <a:rPr lang="en-US" sz="2400" dirty="0" smtClean="0">
                <a:cs typeface="+mn-cs"/>
              </a:rPr>
              <a:t>(</a:t>
            </a:r>
            <a:r>
              <a:rPr lang="ru-RU" sz="2400" dirty="0" smtClean="0">
                <a:cs typeface="+mn-cs"/>
              </a:rPr>
              <a:t>не можем использовать автоматизированную конвейеризацию</a:t>
            </a:r>
            <a:r>
              <a:rPr lang="en-US" sz="2400" dirty="0" smtClean="0">
                <a:cs typeface="+mn-cs"/>
              </a:rPr>
              <a:t>)</a:t>
            </a:r>
          </a:p>
          <a:p>
            <a:pPr>
              <a:defRPr/>
            </a:pPr>
            <a:r>
              <a:rPr lang="ru-RU" sz="2400" dirty="0" smtClean="0">
                <a:cs typeface="+mn-cs"/>
              </a:rPr>
              <a:t>Если вы хотите использовать </a:t>
            </a:r>
            <a:r>
              <a:rPr lang="en-US" sz="2400" dirty="0" smtClean="0">
                <a:cs typeface="+mn-cs"/>
              </a:rPr>
              <a:t>Altera </a:t>
            </a:r>
            <a:r>
              <a:rPr lang="en-US" sz="2400" dirty="0" err="1" smtClean="0">
                <a:cs typeface="+mn-cs"/>
              </a:rPr>
              <a:t>Megacore</a:t>
            </a:r>
            <a:r>
              <a:rPr lang="en-US" sz="2400" dirty="0" smtClean="0">
                <a:cs typeface="+mn-cs"/>
              </a:rPr>
              <a:t> IPs </a:t>
            </a:r>
            <a:r>
              <a:rPr lang="ru-RU" sz="2400" dirty="0" smtClean="0">
                <a:cs typeface="+mn-cs"/>
              </a:rPr>
              <a:t>в среде </a:t>
            </a:r>
            <a:r>
              <a:rPr lang="en-US" sz="2400" dirty="0" smtClean="0">
                <a:cs typeface="+mn-cs"/>
              </a:rPr>
              <a:t>Simulink</a:t>
            </a:r>
          </a:p>
          <a:p>
            <a:pPr>
              <a:defRPr/>
            </a:pPr>
            <a:r>
              <a:rPr lang="ru-RU" sz="2400" dirty="0" smtClean="0">
                <a:cs typeface="+mn-cs"/>
              </a:rPr>
              <a:t>Вы очень хорошо знакомы с архитектурой устройства и хотите получить доступ к особенным характеристикам устройства</a:t>
            </a:r>
            <a:endParaRPr lang="en-US" sz="2400" dirty="0" smtClean="0">
              <a:cs typeface="+mn-cs"/>
            </a:endParaRPr>
          </a:p>
          <a:p>
            <a:pPr>
              <a:defRPr/>
            </a:pPr>
            <a:r>
              <a:rPr lang="ru-RU" sz="2400" dirty="0" smtClean="0">
                <a:cs typeface="+mn-cs"/>
              </a:rPr>
              <a:t>Ваш проект очень «богат» на управление при помощи конечных автоматов</a:t>
            </a:r>
            <a:endParaRPr lang="en-US" sz="2400" dirty="0" smtClean="0">
              <a:cs typeface="+mn-cs"/>
            </a:endParaRPr>
          </a:p>
          <a:p>
            <a:pPr>
              <a:defRPr/>
            </a:pPr>
            <a:r>
              <a:rPr lang="ru-RU" sz="2400" dirty="0" smtClean="0">
                <a:cs typeface="+mn-cs"/>
              </a:rPr>
              <a:t>Необходимо иметь поддержку интерфейса </a:t>
            </a:r>
            <a:r>
              <a:rPr lang="en-US" sz="2400" dirty="0" smtClean="0">
                <a:cs typeface="+mn-cs"/>
              </a:rPr>
              <a:t>Avalon</a:t>
            </a:r>
          </a:p>
          <a:p>
            <a:pPr>
              <a:defRPr/>
            </a:pPr>
            <a:endParaRPr lang="en-US" sz="2400" dirty="0" smtClean="0">
              <a:cs typeface="+mn-cs"/>
            </a:endParaRPr>
          </a:p>
        </p:txBody>
      </p:sp>
    </p:spTree>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3" name="Slide Number Placeholder 4"/>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2860034" name="Rectangle 2"/>
          <p:cNvSpPr>
            <a:spLocks noGrp="1" noChangeArrowheads="1"/>
          </p:cNvSpPr>
          <p:nvPr>
            <p:ph type="title" idx="4294967295"/>
          </p:nvPr>
        </p:nvSpPr>
        <p:spPr>
          <a:xfrm>
            <a:off x="350838" y="152400"/>
            <a:ext cx="8331200" cy="914400"/>
          </a:xfrm>
        </p:spPr>
        <p:txBody>
          <a:bodyPr/>
          <a:lstStyle/>
          <a:p>
            <a:pPr>
              <a:defRPr/>
            </a:pPr>
            <a:r>
              <a:rPr lang="ru-RU" sz="2800" dirty="0" smtClean="0">
                <a:cs typeface="+mj-cs"/>
              </a:rPr>
              <a:t>Скачайте</a:t>
            </a:r>
            <a:r>
              <a:rPr lang="en-US" sz="2800" dirty="0" smtClean="0">
                <a:cs typeface="+mj-cs"/>
              </a:rPr>
              <a:t> </a:t>
            </a:r>
            <a:r>
              <a:rPr lang="en-US" sz="2800" dirty="0">
                <a:cs typeface="+mj-cs"/>
              </a:rPr>
              <a:t>DSP </a:t>
            </a:r>
            <a:r>
              <a:rPr lang="en-US" sz="2800" dirty="0" err="1">
                <a:cs typeface="+mj-cs"/>
              </a:rPr>
              <a:t>MegaCore</a:t>
            </a:r>
            <a:endParaRPr lang="en-US" sz="3000" dirty="0">
              <a:cs typeface="+mj-cs"/>
            </a:endParaRPr>
          </a:p>
        </p:txBody>
      </p:sp>
      <p:sp>
        <p:nvSpPr>
          <p:cNvPr id="320515" name="Oval 3"/>
          <p:cNvSpPr>
            <a:spLocks noChangeArrowheads="1"/>
          </p:cNvSpPr>
          <p:nvPr/>
        </p:nvSpPr>
        <p:spPr bwMode="auto">
          <a:xfrm>
            <a:off x="3879850" y="1870075"/>
            <a:ext cx="2755900" cy="65087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endParaRPr lang="en-US"/>
          </a:p>
        </p:txBody>
      </p:sp>
      <p:pic>
        <p:nvPicPr>
          <p:cNvPr id="3205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685800"/>
            <a:ext cx="6477000" cy="545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0517" name="Rectangle 5"/>
          <p:cNvSpPr>
            <a:spLocks noChangeArrowheads="1"/>
          </p:cNvSpPr>
          <p:nvPr/>
        </p:nvSpPr>
        <p:spPr bwMode="auto">
          <a:xfrm>
            <a:off x="2362200" y="2057400"/>
            <a:ext cx="1295400" cy="1752600"/>
          </a:xfrm>
          <a:prstGeom prst="rect">
            <a:avLst/>
          </a:prstGeom>
          <a:noFill/>
          <a:ln w="38100">
            <a:solidFill>
              <a:schemeClr val="folHlink"/>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eaLnBrk="0" hangingPunct="0"/>
            <a:endParaRPr lang="en-US"/>
          </a:p>
        </p:txBody>
      </p:sp>
      <p:sp>
        <p:nvSpPr>
          <p:cNvPr id="320518" name="Text Box 6"/>
          <p:cNvSpPr txBox="1">
            <a:spLocks noChangeArrowheads="1"/>
          </p:cNvSpPr>
          <p:nvPr/>
        </p:nvSpPr>
        <p:spPr bwMode="auto">
          <a:xfrm>
            <a:off x="457200" y="2286000"/>
            <a:ext cx="16002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ru-RU" sz="1800" dirty="0" smtClean="0"/>
              <a:t>Выберите </a:t>
            </a:r>
            <a:r>
              <a:rPr lang="en-US" sz="1800" dirty="0" smtClean="0"/>
              <a:t>IP </a:t>
            </a:r>
            <a:r>
              <a:rPr lang="ru-RU" sz="1800" dirty="0" smtClean="0"/>
              <a:t>и следуйте</a:t>
            </a:r>
            <a:r>
              <a:rPr lang="en-US" sz="1800" dirty="0" smtClean="0"/>
              <a:t> </a:t>
            </a:r>
            <a:r>
              <a:rPr lang="ru-RU" sz="1800" dirty="0" smtClean="0"/>
              <a:t>инструкциям</a:t>
            </a:r>
            <a:endParaRPr lang="en-US" sz="1800" dirty="0"/>
          </a:p>
        </p:txBody>
      </p:sp>
      <p:sp>
        <p:nvSpPr>
          <p:cNvPr id="320519" name="Line 7"/>
          <p:cNvSpPr>
            <a:spLocks noChangeShapeType="1"/>
          </p:cNvSpPr>
          <p:nvPr/>
        </p:nvSpPr>
        <p:spPr bwMode="auto">
          <a:xfrm flipH="1">
            <a:off x="1676400" y="2286000"/>
            <a:ext cx="685800" cy="457200"/>
          </a:xfrm>
          <a:prstGeom prst="line">
            <a:avLst/>
          </a:prstGeom>
          <a:noFill/>
          <a:ln w="19050">
            <a:solidFill>
              <a:schemeClr val="folHlink"/>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1" name="Slide Number Placeholder 4"/>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3095554" name="Rectangle 2"/>
          <p:cNvSpPr>
            <a:spLocks noGrp="1" noChangeArrowheads="1"/>
          </p:cNvSpPr>
          <p:nvPr>
            <p:ph type="title" idx="4294967295"/>
          </p:nvPr>
        </p:nvSpPr>
        <p:spPr>
          <a:xfrm>
            <a:off x="304800" y="76200"/>
            <a:ext cx="8331200" cy="914400"/>
          </a:xfrm>
        </p:spPr>
        <p:txBody>
          <a:bodyPr/>
          <a:lstStyle/>
          <a:p>
            <a:pPr>
              <a:defRPr/>
            </a:pPr>
            <a:r>
              <a:rPr lang="en-US" sz="2800" dirty="0" smtClean="0">
                <a:cs typeface="+mj-cs"/>
              </a:rPr>
              <a:t>IP Design Flow – </a:t>
            </a:r>
            <a:r>
              <a:rPr lang="ru-RU" sz="2800" dirty="0" smtClean="0">
                <a:cs typeface="+mj-cs"/>
              </a:rPr>
              <a:t>Создание и параметризация</a:t>
            </a:r>
            <a:endParaRPr lang="en-US" sz="2800" dirty="0" smtClean="0">
              <a:cs typeface="+mj-cs"/>
            </a:endParaRPr>
          </a:p>
        </p:txBody>
      </p:sp>
      <p:pic>
        <p:nvPicPr>
          <p:cNvPr id="3225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3276600"/>
            <a:ext cx="3276600"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256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561975"/>
            <a:ext cx="3019425" cy="263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256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914400"/>
            <a:ext cx="4265613"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09"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3097602" name="Rectangle 2"/>
          <p:cNvSpPr>
            <a:spLocks noGrp="1" noChangeArrowheads="1"/>
          </p:cNvSpPr>
          <p:nvPr>
            <p:ph type="title" idx="4294967295"/>
          </p:nvPr>
        </p:nvSpPr>
        <p:spPr>
          <a:xfrm>
            <a:off x="350838" y="76200"/>
            <a:ext cx="8331200" cy="914400"/>
          </a:xfrm>
        </p:spPr>
        <p:txBody>
          <a:bodyPr/>
          <a:lstStyle/>
          <a:p>
            <a:pPr>
              <a:defRPr/>
            </a:pPr>
            <a:r>
              <a:rPr lang="en-US" sz="2800" dirty="0" smtClean="0">
                <a:cs typeface="+mj-cs"/>
              </a:rPr>
              <a:t>IP Design Flow – </a:t>
            </a:r>
            <a:r>
              <a:rPr lang="ru-RU" sz="2800" dirty="0" smtClean="0">
                <a:cs typeface="+mj-cs"/>
              </a:rPr>
              <a:t>Моделирование в </a:t>
            </a:r>
            <a:r>
              <a:rPr lang="en-US" sz="2800" dirty="0" smtClean="0">
                <a:cs typeface="+mj-cs"/>
              </a:rPr>
              <a:t>Simulink</a:t>
            </a:r>
          </a:p>
        </p:txBody>
      </p:sp>
      <p:pic>
        <p:nvPicPr>
          <p:cNvPr id="3246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685800"/>
            <a:ext cx="7315200" cy="551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7" name="Rectangle 2"/>
          <p:cNvSpPr>
            <a:spLocks noGrp="1" noChangeArrowheads="1"/>
          </p:cNvSpPr>
          <p:nvPr>
            <p:ph type="subTitle" idx="1"/>
          </p:nvPr>
        </p:nvSpPr>
        <p:spPr>
          <a:xfrm>
            <a:off x="381000" y="2895600"/>
            <a:ext cx="8382000" cy="2590800"/>
          </a:xfrm>
        </p:spPr>
        <p:txBody>
          <a:bodyPr/>
          <a:lstStyle/>
          <a:p>
            <a:pPr>
              <a:buFont typeface="Wingdings" charset="0"/>
              <a:buNone/>
            </a:pPr>
            <a:r>
              <a:rPr lang="en-US">
                <a:ea typeface="ＭＳ Ｐゴシック" charset="0"/>
              </a:rPr>
              <a:t>IP implementation</a:t>
            </a:r>
          </a:p>
          <a:p>
            <a:pPr>
              <a:buFont typeface="Wingdings" charset="0"/>
              <a:buNone/>
            </a:pPr>
            <a:endParaRPr lang="en-US" i="0">
              <a:ea typeface="ＭＳ Ｐゴシック" charset="0"/>
            </a:endParaRPr>
          </a:p>
          <a:p>
            <a:pPr>
              <a:buFont typeface="Wingdings" charset="0"/>
              <a:buNone/>
            </a:pPr>
            <a:r>
              <a:rPr lang="en-US" i="0">
                <a:ea typeface="ＭＳ Ｐゴシック" charset="0"/>
              </a:rPr>
              <a:t>1- IP Overview</a:t>
            </a:r>
            <a:br>
              <a:rPr lang="en-US" i="0">
                <a:ea typeface="ＭＳ Ｐゴシック" charset="0"/>
              </a:rPr>
            </a:br>
            <a:r>
              <a:rPr lang="en-US" i="0">
                <a:ea typeface="ＭＳ Ｐゴシック" charset="0"/>
              </a:rPr>
              <a:t>2- </a:t>
            </a:r>
            <a:r>
              <a:rPr lang="en-US" b="1" i="0" u="sng">
                <a:solidFill>
                  <a:schemeClr val="folHlink"/>
                </a:solidFill>
                <a:ea typeface="ＭＳ Ｐゴシック" charset="0"/>
              </a:rPr>
              <a:t>DSP IP Portfolio</a:t>
            </a:r>
            <a:r>
              <a:rPr lang="en-US" i="0">
                <a:ea typeface="ＭＳ Ｐゴシック" charset="0"/>
              </a:rPr>
              <a:t/>
            </a:r>
            <a:br>
              <a:rPr lang="en-US" i="0">
                <a:ea typeface="ＭＳ Ｐゴシック" charset="0"/>
              </a:rPr>
            </a:br>
            <a:r>
              <a:rPr lang="en-US" i="0">
                <a:ea typeface="ＭＳ Ｐゴシック" charset="0"/>
              </a:rPr>
              <a:t>3- Avalon Streaming Interface</a:t>
            </a:r>
          </a:p>
        </p:txBody>
      </p:sp>
      <p:sp>
        <p:nvSpPr>
          <p:cNvPr id="3091459" name="Rectangle 3"/>
          <p:cNvSpPr>
            <a:spLocks noGrp="1" noChangeArrowheads="1"/>
          </p:cNvSpPr>
          <p:nvPr>
            <p:ph type="ctrTitle"/>
          </p:nvPr>
        </p:nvSpPr>
        <p:spPr>
          <a:xfrm>
            <a:off x="381000" y="2209800"/>
            <a:ext cx="8610600" cy="762000"/>
          </a:xfrm>
          <a:effectLst>
            <a:outerShdw blurRad="63500" dist="17961" dir="2700000" algn="ctr" rotWithShape="0">
              <a:srgbClr val="DDDDDD"/>
            </a:outerShdw>
          </a:effectLst>
        </p:spPr>
        <p:txBody>
          <a:bodyPr/>
          <a:lstStyle/>
          <a:p>
            <a:pPr>
              <a:defRPr/>
            </a:pPr>
            <a:r>
              <a:rPr lang="en-US">
                <a:cs typeface="+mj-cs"/>
              </a:rPr>
              <a:t>Designing with DSP Builder</a:t>
            </a:r>
          </a:p>
        </p:txBody>
      </p:sp>
    </p:spTree>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5"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328706" name="Rectangle 2"/>
          <p:cNvSpPr>
            <a:spLocks noChangeArrowheads="1"/>
          </p:cNvSpPr>
          <p:nvPr/>
        </p:nvSpPr>
        <p:spPr bwMode="auto">
          <a:xfrm>
            <a:off x="508000" y="1549400"/>
            <a:ext cx="1841500" cy="59213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p>
        </p:txBody>
      </p:sp>
      <p:sp>
        <p:nvSpPr>
          <p:cNvPr id="328707" name="Rectangle 3"/>
          <p:cNvSpPr>
            <a:spLocks noChangeArrowheads="1"/>
          </p:cNvSpPr>
          <p:nvPr/>
        </p:nvSpPr>
        <p:spPr bwMode="auto">
          <a:xfrm>
            <a:off x="2573338" y="1549400"/>
            <a:ext cx="1841500" cy="59213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p>
        </p:txBody>
      </p:sp>
      <p:sp>
        <p:nvSpPr>
          <p:cNvPr id="328708" name="Rectangle 4"/>
          <p:cNvSpPr>
            <a:spLocks noChangeArrowheads="1"/>
          </p:cNvSpPr>
          <p:nvPr/>
        </p:nvSpPr>
        <p:spPr bwMode="auto">
          <a:xfrm>
            <a:off x="4638675" y="1549400"/>
            <a:ext cx="1841500" cy="59213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p>
        </p:txBody>
      </p:sp>
      <p:sp>
        <p:nvSpPr>
          <p:cNvPr id="328709" name="Rectangle 5"/>
          <p:cNvSpPr>
            <a:spLocks noChangeArrowheads="1"/>
          </p:cNvSpPr>
          <p:nvPr/>
        </p:nvSpPr>
        <p:spPr bwMode="auto">
          <a:xfrm>
            <a:off x="6705600" y="1549400"/>
            <a:ext cx="1841500" cy="59213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p>
        </p:txBody>
      </p:sp>
      <p:sp>
        <p:nvSpPr>
          <p:cNvPr id="328710" name="Text Box 6"/>
          <p:cNvSpPr txBox="1">
            <a:spLocks noChangeArrowheads="1"/>
          </p:cNvSpPr>
          <p:nvPr/>
        </p:nvSpPr>
        <p:spPr bwMode="auto">
          <a:xfrm>
            <a:off x="1117600" y="1647825"/>
            <a:ext cx="11254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ru-RU" sz="1600" b="1" dirty="0" smtClean="0">
                <a:solidFill>
                  <a:schemeClr val="bg1"/>
                </a:solidFill>
              </a:rPr>
              <a:t>Фильтры</a:t>
            </a:r>
            <a:endParaRPr lang="en-US" sz="1600" b="1" dirty="0">
              <a:solidFill>
                <a:schemeClr val="bg1"/>
              </a:solidFill>
            </a:endParaRPr>
          </a:p>
        </p:txBody>
      </p:sp>
      <p:sp>
        <p:nvSpPr>
          <p:cNvPr id="328711" name="Rectangle 7"/>
          <p:cNvSpPr>
            <a:spLocks noChangeArrowheads="1"/>
          </p:cNvSpPr>
          <p:nvPr/>
        </p:nvSpPr>
        <p:spPr bwMode="auto">
          <a:xfrm>
            <a:off x="508000" y="2239963"/>
            <a:ext cx="1844675" cy="1443037"/>
          </a:xfrm>
          <a:prstGeom prst="rect">
            <a:avLst/>
          </a:prstGeom>
          <a:noFill/>
          <a:ln w="1905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328712" name="Rectangle 8"/>
          <p:cNvSpPr>
            <a:spLocks noChangeArrowheads="1"/>
          </p:cNvSpPr>
          <p:nvPr/>
        </p:nvSpPr>
        <p:spPr bwMode="auto">
          <a:xfrm>
            <a:off x="611188" y="2325688"/>
            <a:ext cx="1649412"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p>
        </p:txBody>
      </p:sp>
      <p:sp>
        <p:nvSpPr>
          <p:cNvPr id="328713" name="Text Box 9"/>
          <p:cNvSpPr txBox="1">
            <a:spLocks noChangeArrowheads="1"/>
          </p:cNvSpPr>
          <p:nvPr/>
        </p:nvSpPr>
        <p:spPr bwMode="auto">
          <a:xfrm>
            <a:off x="706438" y="2463800"/>
            <a:ext cx="1416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600" b="1">
                <a:solidFill>
                  <a:srgbClr val="FFFFFF"/>
                </a:solidFill>
              </a:rPr>
              <a:t>FIR compiler</a:t>
            </a:r>
          </a:p>
        </p:txBody>
      </p:sp>
      <p:sp>
        <p:nvSpPr>
          <p:cNvPr id="328714" name="Rectangle 10"/>
          <p:cNvSpPr>
            <a:spLocks noChangeArrowheads="1"/>
          </p:cNvSpPr>
          <p:nvPr/>
        </p:nvSpPr>
        <p:spPr bwMode="auto">
          <a:xfrm>
            <a:off x="611188" y="2971800"/>
            <a:ext cx="1649412"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p>
        </p:txBody>
      </p:sp>
      <p:sp>
        <p:nvSpPr>
          <p:cNvPr id="328715" name="Text Box 11"/>
          <p:cNvSpPr txBox="1">
            <a:spLocks noChangeArrowheads="1"/>
          </p:cNvSpPr>
          <p:nvPr/>
        </p:nvSpPr>
        <p:spPr bwMode="auto">
          <a:xfrm>
            <a:off x="692150" y="3130550"/>
            <a:ext cx="1438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600" b="1">
                <a:solidFill>
                  <a:srgbClr val="FFFFFF"/>
                </a:solidFill>
              </a:rPr>
              <a:t>CIC compiler</a:t>
            </a:r>
          </a:p>
        </p:txBody>
      </p:sp>
      <p:sp>
        <p:nvSpPr>
          <p:cNvPr id="328716" name="Text Box 12"/>
          <p:cNvSpPr txBox="1">
            <a:spLocks noChangeArrowheads="1"/>
          </p:cNvSpPr>
          <p:nvPr/>
        </p:nvSpPr>
        <p:spPr bwMode="auto">
          <a:xfrm>
            <a:off x="2590800" y="1647825"/>
            <a:ext cx="189517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ru-RU" sz="1600" b="1" dirty="0" smtClean="0">
                <a:solidFill>
                  <a:schemeClr val="bg1"/>
                </a:solidFill>
              </a:rPr>
              <a:t>Преобразования</a:t>
            </a:r>
            <a:endParaRPr lang="en-US" sz="1600" b="1" dirty="0">
              <a:solidFill>
                <a:schemeClr val="bg1"/>
              </a:solidFill>
            </a:endParaRPr>
          </a:p>
        </p:txBody>
      </p:sp>
      <p:sp>
        <p:nvSpPr>
          <p:cNvPr id="328717" name="Rectangle 13"/>
          <p:cNvSpPr>
            <a:spLocks noChangeArrowheads="1"/>
          </p:cNvSpPr>
          <p:nvPr/>
        </p:nvSpPr>
        <p:spPr bwMode="auto">
          <a:xfrm>
            <a:off x="2671763" y="2351088"/>
            <a:ext cx="1647825"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p>
        </p:txBody>
      </p:sp>
      <p:sp>
        <p:nvSpPr>
          <p:cNvPr id="328718" name="Text Box 14"/>
          <p:cNvSpPr txBox="1">
            <a:spLocks noChangeArrowheads="1"/>
          </p:cNvSpPr>
          <p:nvPr/>
        </p:nvSpPr>
        <p:spPr bwMode="auto">
          <a:xfrm>
            <a:off x="2957513" y="2352675"/>
            <a:ext cx="106521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600" b="1">
                <a:solidFill>
                  <a:srgbClr val="FFFFFF"/>
                </a:solidFill>
              </a:rPr>
              <a:t>FFT/IFFT</a:t>
            </a:r>
          </a:p>
          <a:p>
            <a:r>
              <a:rPr lang="en-US" sz="1600" b="1">
                <a:solidFill>
                  <a:srgbClr val="FFFFFF"/>
                </a:solidFill>
              </a:rPr>
              <a:t>Compiler</a:t>
            </a:r>
          </a:p>
        </p:txBody>
      </p:sp>
      <p:sp>
        <p:nvSpPr>
          <p:cNvPr id="328719" name="Text Box 15"/>
          <p:cNvSpPr txBox="1">
            <a:spLocks noChangeArrowheads="1"/>
          </p:cNvSpPr>
          <p:nvPr/>
        </p:nvSpPr>
        <p:spPr bwMode="auto">
          <a:xfrm>
            <a:off x="4788337" y="1547813"/>
            <a:ext cx="1539003"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ru-RU" sz="1600" b="1" dirty="0" smtClean="0">
                <a:solidFill>
                  <a:schemeClr val="bg1"/>
                </a:solidFill>
              </a:rPr>
              <a:t>Исправление</a:t>
            </a:r>
          </a:p>
          <a:p>
            <a:pPr algn="ctr"/>
            <a:r>
              <a:rPr lang="ru-RU" sz="1600" b="1" dirty="0" smtClean="0">
                <a:solidFill>
                  <a:schemeClr val="bg1"/>
                </a:solidFill>
              </a:rPr>
              <a:t>ошибок</a:t>
            </a:r>
            <a:endParaRPr lang="en-US" sz="1600" b="1" dirty="0">
              <a:solidFill>
                <a:schemeClr val="bg1"/>
              </a:solidFill>
            </a:endParaRPr>
          </a:p>
        </p:txBody>
      </p:sp>
      <p:sp>
        <p:nvSpPr>
          <p:cNvPr id="328720" name="Rectangle 16"/>
          <p:cNvSpPr>
            <a:spLocks noChangeArrowheads="1"/>
          </p:cNvSpPr>
          <p:nvPr/>
        </p:nvSpPr>
        <p:spPr bwMode="auto">
          <a:xfrm>
            <a:off x="4732338" y="2325688"/>
            <a:ext cx="1647825"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p>
        </p:txBody>
      </p:sp>
      <p:sp>
        <p:nvSpPr>
          <p:cNvPr id="328721" name="Text Box 17"/>
          <p:cNvSpPr txBox="1">
            <a:spLocks noChangeArrowheads="1"/>
          </p:cNvSpPr>
          <p:nvPr/>
        </p:nvSpPr>
        <p:spPr bwMode="auto">
          <a:xfrm>
            <a:off x="4776788" y="2349500"/>
            <a:ext cx="16160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600" b="1">
                <a:solidFill>
                  <a:srgbClr val="FFFFFF"/>
                </a:solidFill>
              </a:rPr>
              <a:t>Reed-Solomon</a:t>
            </a:r>
          </a:p>
          <a:p>
            <a:pPr algn="ctr"/>
            <a:r>
              <a:rPr lang="en-US" sz="1200" b="1" i="1">
                <a:solidFill>
                  <a:srgbClr val="FFFFFF"/>
                </a:solidFill>
              </a:rPr>
              <a:t>Encoder c</a:t>
            </a:r>
            <a:r>
              <a:rPr lang="en-US" sz="1200" b="1">
                <a:solidFill>
                  <a:srgbClr val="FFFFFF"/>
                </a:solidFill>
              </a:rPr>
              <a:t>ompiler</a:t>
            </a:r>
          </a:p>
        </p:txBody>
      </p:sp>
      <p:sp>
        <p:nvSpPr>
          <p:cNvPr id="328722" name="Rectangle 18"/>
          <p:cNvSpPr>
            <a:spLocks noChangeArrowheads="1"/>
          </p:cNvSpPr>
          <p:nvPr/>
        </p:nvSpPr>
        <p:spPr bwMode="auto">
          <a:xfrm>
            <a:off x="4746625" y="3022600"/>
            <a:ext cx="1647825"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p>
        </p:txBody>
      </p:sp>
      <p:sp>
        <p:nvSpPr>
          <p:cNvPr id="328723" name="Text Box 19"/>
          <p:cNvSpPr txBox="1">
            <a:spLocks noChangeArrowheads="1"/>
          </p:cNvSpPr>
          <p:nvPr/>
        </p:nvSpPr>
        <p:spPr bwMode="auto">
          <a:xfrm>
            <a:off x="6935766" y="1547813"/>
            <a:ext cx="1254169"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ru-RU" sz="1600" b="1" dirty="0" smtClean="0">
                <a:solidFill>
                  <a:schemeClr val="bg1"/>
                </a:solidFill>
              </a:rPr>
              <a:t>Генерация </a:t>
            </a:r>
          </a:p>
          <a:p>
            <a:pPr algn="ctr"/>
            <a:r>
              <a:rPr lang="ru-RU" sz="1600" b="1" dirty="0" smtClean="0">
                <a:solidFill>
                  <a:schemeClr val="bg1"/>
                </a:solidFill>
              </a:rPr>
              <a:t>сигналов</a:t>
            </a:r>
            <a:endParaRPr lang="en-US" sz="1600" b="1" dirty="0">
              <a:solidFill>
                <a:schemeClr val="bg1"/>
              </a:solidFill>
            </a:endParaRPr>
          </a:p>
        </p:txBody>
      </p:sp>
      <p:sp>
        <p:nvSpPr>
          <p:cNvPr id="328724" name="Rectangle 20"/>
          <p:cNvSpPr>
            <a:spLocks noChangeArrowheads="1"/>
          </p:cNvSpPr>
          <p:nvPr/>
        </p:nvSpPr>
        <p:spPr bwMode="auto">
          <a:xfrm>
            <a:off x="6818313" y="2376488"/>
            <a:ext cx="1647825" cy="5842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p>
        </p:txBody>
      </p:sp>
      <p:sp>
        <p:nvSpPr>
          <p:cNvPr id="328725" name="Text Box 21"/>
          <p:cNvSpPr txBox="1">
            <a:spLocks noChangeArrowheads="1"/>
          </p:cNvSpPr>
          <p:nvPr/>
        </p:nvSpPr>
        <p:spPr bwMode="auto">
          <a:xfrm>
            <a:off x="7107238" y="2374900"/>
            <a:ext cx="106521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600" b="1">
                <a:solidFill>
                  <a:srgbClr val="FFFFFF"/>
                </a:solidFill>
              </a:rPr>
              <a:t>NCO</a:t>
            </a:r>
          </a:p>
          <a:p>
            <a:pPr algn="ctr"/>
            <a:r>
              <a:rPr lang="en-US" sz="1600" b="1">
                <a:solidFill>
                  <a:srgbClr val="FFFFFF"/>
                </a:solidFill>
              </a:rPr>
              <a:t>Compiler</a:t>
            </a:r>
          </a:p>
        </p:txBody>
      </p:sp>
      <p:sp>
        <p:nvSpPr>
          <p:cNvPr id="328726" name="Rectangle 22"/>
          <p:cNvSpPr>
            <a:spLocks noChangeArrowheads="1"/>
          </p:cNvSpPr>
          <p:nvPr/>
        </p:nvSpPr>
        <p:spPr bwMode="auto">
          <a:xfrm>
            <a:off x="4760913" y="3721100"/>
            <a:ext cx="1647825"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p>
        </p:txBody>
      </p:sp>
      <p:sp>
        <p:nvSpPr>
          <p:cNvPr id="328727" name="Rectangle 23"/>
          <p:cNvSpPr>
            <a:spLocks noChangeArrowheads="1"/>
          </p:cNvSpPr>
          <p:nvPr/>
        </p:nvSpPr>
        <p:spPr bwMode="auto">
          <a:xfrm>
            <a:off x="4760913" y="4419600"/>
            <a:ext cx="1647825" cy="609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p>
        </p:txBody>
      </p:sp>
      <p:sp>
        <p:nvSpPr>
          <p:cNvPr id="328728" name="Text Box 24"/>
          <p:cNvSpPr txBox="1">
            <a:spLocks noChangeArrowheads="1"/>
          </p:cNvSpPr>
          <p:nvPr/>
        </p:nvSpPr>
        <p:spPr bwMode="auto">
          <a:xfrm>
            <a:off x="4776788" y="3041650"/>
            <a:ext cx="16160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600" b="1">
                <a:solidFill>
                  <a:srgbClr val="FFFFFF"/>
                </a:solidFill>
              </a:rPr>
              <a:t>Reed-Solomon</a:t>
            </a:r>
          </a:p>
          <a:p>
            <a:pPr algn="ctr"/>
            <a:r>
              <a:rPr lang="en-US" sz="1200" b="1" i="1">
                <a:solidFill>
                  <a:srgbClr val="FFFFFF"/>
                </a:solidFill>
              </a:rPr>
              <a:t>Decoder c</a:t>
            </a:r>
            <a:r>
              <a:rPr lang="en-US" sz="1200" b="1">
                <a:solidFill>
                  <a:srgbClr val="FFFFFF"/>
                </a:solidFill>
              </a:rPr>
              <a:t>ompiler</a:t>
            </a:r>
          </a:p>
        </p:txBody>
      </p:sp>
      <p:sp>
        <p:nvSpPr>
          <p:cNvPr id="328729" name="Text Box 25"/>
          <p:cNvSpPr txBox="1">
            <a:spLocks noChangeArrowheads="1"/>
          </p:cNvSpPr>
          <p:nvPr/>
        </p:nvSpPr>
        <p:spPr bwMode="auto">
          <a:xfrm>
            <a:off x="4903788" y="3752850"/>
            <a:ext cx="13604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600" b="1">
                <a:solidFill>
                  <a:srgbClr val="FFFFFF"/>
                </a:solidFill>
              </a:rPr>
              <a:t>Viterbi</a:t>
            </a:r>
          </a:p>
          <a:p>
            <a:pPr algn="ctr"/>
            <a:r>
              <a:rPr lang="en-US" sz="1200" b="1" i="1">
                <a:solidFill>
                  <a:srgbClr val="FFFFFF"/>
                </a:solidFill>
              </a:rPr>
              <a:t>Parallel decoder</a:t>
            </a:r>
          </a:p>
        </p:txBody>
      </p:sp>
      <p:sp>
        <p:nvSpPr>
          <p:cNvPr id="328730" name="Text Box 26"/>
          <p:cNvSpPr txBox="1">
            <a:spLocks noChangeArrowheads="1"/>
          </p:cNvSpPr>
          <p:nvPr/>
        </p:nvSpPr>
        <p:spPr bwMode="auto">
          <a:xfrm>
            <a:off x="4967288" y="4470400"/>
            <a:ext cx="12334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600" b="1">
                <a:solidFill>
                  <a:srgbClr val="FFFFFF"/>
                </a:solidFill>
              </a:rPr>
              <a:t>Viterbi</a:t>
            </a:r>
          </a:p>
          <a:p>
            <a:pPr algn="ctr"/>
            <a:r>
              <a:rPr lang="en-US" sz="1200" b="1" i="1">
                <a:solidFill>
                  <a:srgbClr val="FFFFFF"/>
                </a:solidFill>
              </a:rPr>
              <a:t>Serial decoder</a:t>
            </a:r>
          </a:p>
        </p:txBody>
      </p:sp>
      <p:sp>
        <p:nvSpPr>
          <p:cNvPr id="2866203" name="Rectangle 27"/>
          <p:cNvSpPr>
            <a:spLocks noGrp="1" noChangeArrowheads="1"/>
          </p:cNvSpPr>
          <p:nvPr>
            <p:ph type="title" idx="4294967295"/>
          </p:nvPr>
        </p:nvSpPr>
        <p:spPr>
          <a:xfrm>
            <a:off x="304800" y="273050"/>
            <a:ext cx="8331200" cy="914400"/>
          </a:xfrm>
        </p:spPr>
        <p:txBody>
          <a:bodyPr/>
          <a:lstStyle/>
          <a:p>
            <a:pPr>
              <a:defRPr/>
            </a:pPr>
            <a:r>
              <a:rPr lang="ru-RU" dirty="0" smtClean="0">
                <a:cs typeface="+mj-cs"/>
              </a:rPr>
              <a:t>Наборы блоков </a:t>
            </a:r>
            <a:r>
              <a:rPr lang="en-US" dirty="0" smtClean="0">
                <a:cs typeface="+mj-cs"/>
              </a:rPr>
              <a:t>Altera DSP IP</a:t>
            </a:r>
            <a:endParaRPr lang="en-US" dirty="0">
              <a:cs typeface="+mj-cs"/>
            </a:endParaRPr>
          </a:p>
        </p:txBody>
      </p:sp>
      <p:sp>
        <p:nvSpPr>
          <p:cNvPr id="328732" name="Rectangle 28"/>
          <p:cNvSpPr>
            <a:spLocks noChangeArrowheads="1"/>
          </p:cNvSpPr>
          <p:nvPr/>
        </p:nvSpPr>
        <p:spPr bwMode="auto">
          <a:xfrm>
            <a:off x="2570163" y="2239963"/>
            <a:ext cx="1844675" cy="820737"/>
          </a:xfrm>
          <a:prstGeom prst="rect">
            <a:avLst/>
          </a:prstGeom>
          <a:noFill/>
          <a:ln w="1905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328733" name="Rectangle 29"/>
          <p:cNvSpPr>
            <a:spLocks noChangeArrowheads="1"/>
          </p:cNvSpPr>
          <p:nvPr/>
        </p:nvSpPr>
        <p:spPr bwMode="auto">
          <a:xfrm>
            <a:off x="4638675" y="2239963"/>
            <a:ext cx="1844675" cy="2890837"/>
          </a:xfrm>
          <a:prstGeom prst="rect">
            <a:avLst/>
          </a:prstGeom>
          <a:noFill/>
          <a:ln w="1905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328734" name="Rectangle 30"/>
          <p:cNvSpPr>
            <a:spLocks noChangeArrowheads="1"/>
          </p:cNvSpPr>
          <p:nvPr/>
        </p:nvSpPr>
        <p:spPr bwMode="auto">
          <a:xfrm>
            <a:off x="6723063" y="2239963"/>
            <a:ext cx="1844675" cy="820737"/>
          </a:xfrm>
          <a:prstGeom prst="rect">
            <a:avLst/>
          </a:prstGeom>
          <a:noFill/>
          <a:ln w="1905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328735" name="Rectangle 31"/>
          <p:cNvSpPr>
            <a:spLocks noChangeArrowheads="1"/>
          </p:cNvSpPr>
          <p:nvPr/>
        </p:nvSpPr>
        <p:spPr bwMode="auto">
          <a:xfrm>
            <a:off x="493713" y="5743575"/>
            <a:ext cx="152400" cy="1524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p>
        </p:txBody>
      </p:sp>
      <p:sp>
        <p:nvSpPr>
          <p:cNvPr id="328736" name="Text Box 32"/>
          <p:cNvSpPr txBox="1">
            <a:spLocks noChangeArrowheads="1"/>
          </p:cNvSpPr>
          <p:nvPr/>
        </p:nvSpPr>
        <p:spPr bwMode="auto">
          <a:xfrm>
            <a:off x="609600" y="5638800"/>
            <a:ext cx="415099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ru-RU" sz="1600" b="1" dirty="0" smtClean="0"/>
              <a:t>Блоки для систем обработки сигналов</a:t>
            </a:r>
            <a:endParaRPr lang="en-US" sz="1600" b="1" dirty="0"/>
          </a:p>
        </p:txBody>
      </p:sp>
    </p:spTree>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3" name="Rectangle 2"/>
          <p:cNvSpPr>
            <a:spLocks noGrp="1" noChangeArrowheads="1"/>
          </p:cNvSpPr>
          <p:nvPr>
            <p:ph type="subTitle" idx="1"/>
          </p:nvPr>
        </p:nvSpPr>
        <p:spPr>
          <a:xfrm>
            <a:off x="381000" y="2895600"/>
            <a:ext cx="8382000" cy="2590800"/>
          </a:xfrm>
        </p:spPr>
        <p:txBody>
          <a:bodyPr/>
          <a:lstStyle/>
          <a:p>
            <a:pPr>
              <a:buFont typeface="Wingdings" charset="0"/>
              <a:buNone/>
            </a:pPr>
            <a:r>
              <a:rPr lang="en-US">
                <a:ea typeface="ＭＳ Ｐゴシック" charset="0"/>
              </a:rPr>
              <a:t>IP implementation</a:t>
            </a:r>
          </a:p>
          <a:p>
            <a:pPr>
              <a:buFont typeface="Wingdings" charset="0"/>
              <a:buNone/>
            </a:pPr>
            <a:endParaRPr lang="en-US" i="0">
              <a:ea typeface="ＭＳ Ｐゴシック" charset="0"/>
            </a:endParaRPr>
          </a:p>
          <a:p>
            <a:pPr>
              <a:buFont typeface="Wingdings" charset="0"/>
              <a:buNone/>
            </a:pPr>
            <a:r>
              <a:rPr lang="en-US" i="0">
                <a:ea typeface="ＭＳ Ｐゴシック" charset="0"/>
              </a:rPr>
              <a:t>1- IP Overview</a:t>
            </a:r>
            <a:br>
              <a:rPr lang="en-US" i="0">
                <a:ea typeface="ＭＳ Ｐゴシック" charset="0"/>
              </a:rPr>
            </a:br>
            <a:r>
              <a:rPr lang="en-US" i="0">
                <a:ea typeface="ＭＳ Ｐゴシック" charset="0"/>
              </a:rPr>
              <a:t>2- DSP IP Portfolio</a:t>
            </a:r>
            <a:br>
              <a:rPr lang="en-US" i="0">
                <a:ea typeface="ＭＳ Ｐゴシック" charset="0"/>
              </a:rPr>
            </a:br>
            <a:r>
              <a:rPr lang="en-US" i="0">
                <a:ea typeface="ＭＳ Ｐゴシック" charset="0"/>
              </a:rPr>
              <a:t>3- </a:t>
            </a:r>
            <a:r>
              <a:rPr lang="en-US" b="1" i="0" u="sng">
                <a:solidFill>
                  <a:schemeClr val="folHlink"/>
                </a:solidFill>
                <a:ea typeface="ＭＳ Ｐゴシック" charset="0"/>
              </a:rPr>
              <a:t>Avalon Streaming Interface</a:t>
            </a:r>
          </a:p>
        </p:txBody>
      </p:sp>
      <p:sp>
        <p:nvSpPr>
          <p:cNvPr id="3093507" name="Rectangle 3"/>
          <p:cNvSpPr>
            <a:spLocks noGrp="1" noChangeArrowheads="1"/>
          </p:cNvSpPr>
          <p:nvPr>
            <p:ph type="ctrTitle"/>
          </p:nvPr>
        </p:nvSpPr>
        <p:spPr>
          <a:xfrm>
            <a:off x="381000" y="2209800"/>
            <a:ext cx="8610600" cy="762000"/>
          </a:xfrm>
          <a:effectLst>
            <a:outerShdw blurRad="63500" dist="17961" dir="2700000" algn="ctr" rotWithShape="0">
              <a:srgbClr val="DDDDDD"/>
            </a:outerShdw>
          </a:effectLst>
        </p:spPr>
        <p:txBody>
          <a:bodyPr/>
          <a:lstStyle/>
          <a:p>
            <a:pPr>
              <a:defRPr/>
            </a:pPr>
            <a:r>
              <a:rPr lang="en-US">
                <a:cs typeface="+mj-cs"/>
              </a:rPr>
              <a:t>Designing with DSP Builder</a:t>
            </a:r>
          </a:p>
        </p:txBody>
      </p:sp>
    </p:spTree>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1"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3229698" name="Rectangle 2"/>
          <p:cNvSpPr>
            <a:spLocks noGrp="1" noChangeArrowheads="1"/>
          </p:cNvSpPr>
          <p:nvPr>
            <p:ph type="title" idx="4294967295"/>
          </p:nvPr>
        </p:nvSpPr>
        <p:spPr/>
        <p:txBody>
          <a:bodyPr/>
          <a:lstStyle/>
          <a:p>
            <a:pPr>
              <a:defRPr/>
            </a:pPr>
            <a:r>
              <a:rPr lang="ru-RU" dirty="0" smtClean="0">
                <a:cs typeface="+mj-cs"/>
              </a:rPr>
              <a:t>Обзор интерфейса </a:t>
            </a:r>
            <a:r>
              <a:rPr lang="en-US" dirty="0" smtClean="0">
                <a:cs typeface="+mj-cs"/>
              </a:rPr>
              <a:t>Avalon Streaming</a:t>
            </a:r>
            <a:endParaRPr lang="en-US" dirty="0">
              <a:cs typeface="+mj-cs"/>
            </a:endParaRPr>
          </a:p>
        </p:txBody>
      </p:sp>
      <p:sp>
        <p:nvSpPr>
          <p:cNvPr id="2850819" name="Rectangle 3"/>
          <p:cNvSpPr>
            <a:spLocks noGrp="1" noChangeArrowheads="1"/>
          </p:cNvSpPr>
          <p:nvPr>
            <p:ph type="body" idx="4294967295"/>
          </p:nvPr>
        </p:nvSpPr>
        <p:spPr>
          <a:xfrm>
            <a:off x="350838" y="1187450"/>
            <a:ext cx="8331200" cy="5137150"/>
          </a:xfrm>
        </p:spPr>
        <p:txBody>
          <a:bodyPr/>
          <a:lstStyle/>
          <a:p>
            <a:pPr>
              <a:defRPr/>
            </a:pPr>
            <a:r>
              <a:rPr lang="ru-RU" sz="2400" dirty="0" smtClean="0">
                <a:cs typeface="+mn-cs"/>
              </a:rPr>
              <a:t>С</a:t>
            </a:r>
            <a:r>
              <a:rPr lang="en-US" sz="2400" dirty="0" err="1" smtClean="0">
                <a:cs typeface="+mn-cs"/>
              </a:rPr>
              <a:t>и</a:t>
            </a:r>
            <a:r>
              <a:rPr lang="ru-RU" sz="2400" dirty="0" err="1" smtClean="0">
                <a:cs typeface="+mn-cs"/>
              </a:rPr>
              <a:t>гналы</a:t>
            </a:r>
            <a:r>
              <a:rPr lang="ru-RU" sz="2400" dirty="0" smtClean="0">
                <a:cs typeface="+mn-cs"/>
              </a:rPr>
              <a:t> интерфейса </a:t>
            </a:r>
            <a:r>
              <a:rPr lang="en-US" sz="2400" dirty="0" smtClean="0">
                <a:cs typeface="+mn-cs"/>
              </a:rPr>
              <a:t>Avalon-ST </a:t>
            </a:r>
            <a:r>
              <a:rPr lang="ru-RU" sz="2400" dirty="0" smtClean="0">
                <a:cs typeface="+mn-cs"/>
              </a:rPr>
              <a:t>поддерживают</a:t>
            </a:r>
            <a:r>
              <a:rPr lang="en-US" sz="2400" dirty="0" smtClean="0">
                <a:cs typeface="+mn-cs"/>
              </a:rPr>
              <a:t>: </a:t>
            </a:r>
          </a:p>
          <a:p>
            <a:pPr lvl="1">
              <a:defRPr/>
            </a:pPr>
            <a:r>
              <a:rPr lang="en-US" sz="1800" dirty="0" err="1" smtClean="0"/>
              <a:t>Т</a:t>
            </a:r>
            <a:r>
              <a:rPr lang="ru-RU" sz="1800" dirty="0" err="1" smtClean="0"/>
              <a:t>радиционный</a:t>
            </a:r>
            <a:r>
              <a:rPr lang="ru-RU" sz="1800" dirty="0"/>
              <a:t> </a:t>
            </a:r>
            <a:r>
              <a:rPr lang="ru-RU" sz="1800" dirty="0" smtClean="0"/>
              <a:t>потоковый интерфейс поддерживает один поток данных без знаний о границах каналов или пакетов</a:t>
            </a:r>
            <a:endParaRPr lang="en-US" sz="1800" dirty="0" smtClean="0"/>
          </a:p>
          <a:p>
            <a:pPr lvl="1">
              <a:defRPr/>
            </a:pPr>
            <a:r>
              <a:rPr lang="en-US" sz="1800" dirty="0" err="1" smtClean="0"/>
              <a:t>Б</a:t>
            </a:r>
            <a:r>
              <a:rPr lang="ru-RU" sz="1800" dirty="0" err="1" smtClean="0"/>
              <a:t>олее</a:t>
            </a:r>
            <a:r>
              <a:rPr lang="ru-RU" sz="1800" dirty="0" smtClean="0"/>
              <a:t> сложные протоколы импульсной и пакетной передачи с чередованием пакетов по нескольким каналам</a:t>
            </a:r>
            <a:endParaRPr lang="en-US" sz="1800" dirty="0" smtClean="0"/>
          </a:p>
          <a:p>
            <a:pPr>
              <a:defRPr/>
            </a:pPr>
            <a:r>
              <a:rPr lang="ru-RU" sz="2400" dirty="0" smtClean="0">
                <a:cs typeface="+mn-cs"/>
              </a:rPr>
              <a:t>Некоторые характерные особенности интерфейса</a:t>
            </a:r>
            <a:r>
              <a:rPr lang="en-US" sz="2400" dirty="0" smtClean="0">
                <a:cs typeface="+mn-cs"/>
              </a:rPr>
              <a:t> Avalon-ST :</a:t>
            </a:r>
          </a:p>
          <a:p>
            <a:pPr lvl="1">
              <a:defRPr/>
            </a:pPr>
            <a:r>
              <a:rPr lang="ru-RU" sz="1800" dirty="0" smtClean="0"/>
              <a:t>Низкие задержки, высокая пропускная способность при передаче данных типа точка-точка</a:t>
            </a:r>
          </a:p>
          <a:p>
            <a:pPr lvl="1">
              <a:defRPr/>
            </a:pPr>
            <a:r>
              <a:rPr lang="ru-RU" sz="1800" dirty="0" smtClean="0"/>
              <a:t>Поддержка многоканальности с гибким чередованием пакетов</a:t>
            </a:r>
            <a:endParaRPr lang="en-US" sz="1800" dirty="0" smtClean="0"/>
          </a:p>
          <a:p>
            <a:pPr lvl="1">
              <a:defRPr/>
            </a:pPr>
            <a:r>
              <a:rPr lang="en-US" sz="1800" dirty="0" smtClean="0"/>
              <a:t>Sideband </a:t>
            </a:r>
            <a:r>
              <a:rPr lang="ru-RU" sz="1800" dirty="0" smtClean="0"/>
              <a:t>сигнализация номера канала, ошибки, начала и конца границ пакета</a:t>
            </a:r>
            <a:endParaRPr lang="en-US" sz="1800" dirty="0" smtClean="0"/>
          </a:p>
          <a:p>
            <a:pPr lvl="1">
              <a:defRPr/>
            </a:pPr>
            <a:r>
              <a:rPr lang="ru-RU" sz="1800" dirty="0" smtClean="0"/>
              <a:t>Поддержка импульсной передачи</a:t>
            </a:r>
            <a:r>
              <a:rPr lang="en-US" sz="1800" dirty="0" smtClean="0"/>
              <a:t> </a:t>
            </a:r>
            <a:r>
              <a:rPr lang="ru-RU" sz="1800" dirty="0" smtClean="0"/>
              <a:t>«</a:t>
            </a:r>
            <a:r>
              <a:rPr lang="en-US" sz="1800" dirty="0" smtClean="0"/>
              <a:t>data bursting</a:t>
            </a:r>
            <a:r>
              <a:rPr lang="ru-RU" sz="1800" dirty="0" smtClean="0"/>
              <a:t>»</a:t>
            </a:r>
            <a:endParaRPr lang="en-US" sz="1800" dirty="0" smtClean="0"/>
          </a:p>
          <a:p>
            <a:pPr>
              <a:defRPr/>
            </a:pPr>
            <a:r>
              <a:rPr lang="ru-RU" sz="2400" dirty="0" smtClean="0">
                <a:cs typeface="+mn-cs"/>
              </a:rPr>
              <a:t>Используется для всех </a:t>
            </a:r>
            <a:r>
              <a:rPr lang="en-US" sz="2400" dirty="0" smtClean="0">
                <a:cs typeface="+mn-cs"/>
              </a:rPr>
              <a:t>DSP </a:t>
            </a:r>
            <a:r>
              <a:rPr lang="ru-RU" sz="2400" dirty="0" smtClean="0">
                <a:cs typeface="+mn-cs"/>
              </a:rPr>
              <a:t>и </a:t>
            </a:r>
            <a:r>
              <a:rPr lang="en-US" sz="2400" dirty="0" smtClean="0">
                <a:cs typeface="+mn-cs"/>
              </a:rPr>
              <a:t>VIP </a:t>
            </a:r>
            <a:r>
              <a:rPr lang="ru-RU" sz="2400" dirty="0" smtClean="0">
                <a:cs typeface="+mn-cs"/>
              </a:rPr>
              <a:t>ядер</a:t>
            </a:r>
            <a:endParaRPr lang="en-US" sz="2400" dirty="0" smtClean="0">
              <a:cs typeface="+mn-cs"/>
            </a:endParaRPr>
          </a:p>
          <a:p>
            <a:pPr lvl="1">
              <a:defRPr/>
            </a:pPr>
            <a:r>
              <a:rPr lang="ru-RU" sz="1800" dirty="0" smtClean="0"/>
              <a:t>Легкая интеграция с </a:t>
            </a:r>
            <a:r>
              <a:rPr lang="en-US" sz="1800" dirty="0" smtClean="0"/>
              <a:t> SOPC Builder</a:t>
            </a:r>
          </a:p>
        </p:txBody>
      </p:sp>
    </p:spTree>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49"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334850" name="Rectangle 29"/>
          <p:cNvSpPr>
            <a:spLocks noChangeArrowheads="1"/>
          </p:cNvSpPr>
          <p:nvPr/>
        </p:nvSpPr>
        <p:spPr bwMode="auto">
          <a:xfrm>
            <a:off x="3098800" y="3429000"/>
            <a:ext cx="2362200" cy="915988"/>
          </a:xfrm>
          <a:prstGeom prst="rect">
            <a:avLst/>
          </a:prstGeom>
          <a:gradFill rotWithShape="1">
            <a:gsLst>
              <a:gs pos="0">
                <a:schemeClr val="bg1">
                  <a:alpha val="50000"/>
                </a:schemeClr>
              </a:gs>
              <a:gs pos="100000">
                <a:srgbClr val="0000FF">
                  <a:alpha val="50000"/>
                </a:srgbClr>
              </a:gs>
            </a:gsLst>
            <a:lin ang="0" scaled="1"/>
          </a:gra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p>
            <a:pPr algn="ctr" eaLnBrk="0" hangingPunct="0"/>
            <a:endParaRPr lang="en-US"/>
          </a:p>
          <a:p>
            <a:pPr algn="ctr" eaLnBrk="0" hangingPunct="0"/>
            <a:r>
              <a:rPr lang="en-US"/>
              <a:t>CONNECTION</a:t>
            </a:r>
          </a:p>
          <a:p>
            <a:pPr algn="ctr" eaLnBrk="0" hangingPunct="0"/>
            <a:endParaRPr lang="en-US"/>
          </a:p>
        </p:txBody>
      </p:sp>
      <p:sp>
        <p:nvSpPr>
          <p:cNvPr id="3233794" name="Rectangle 2"/>
          <p:cNvSpPr>
            <a:spLocks noGrp="1" noChangeArrowheads="1"/>
          </p:cNvSpPr>
          <p:nvPr>
            <p:ph type="title" idx="4294967295"/>
          </p:nvPr>
        </p:nvSpPr>
        <p:spPr/>
        <p:txBody>
          <a:bodyPr/>
          <a:lstStyle/>
          <a:p>
            <a:pPr>
              <a:defRPr/>
            </a:pPr>
            <a:r>
              <a:rPr lang="ru-RU" sz="2800" dirty="0" smtClean="0">
                <a:cs typeface="+mj-cs"/>
              </a:rPr>
              <a:t>Интерфейс </a:t>
            </a:r>
            <a:r>
              <a:rPr lang="en-US" sz="2800" dirty="0" smtClean="0">
                <a:cs typeface="+mj-cs"/>
              </a:rPr>
              <a:t>Avalon </a:t>
            </a:r>
            <a:r>
              <a:rPr lang="en-US" sz="2800" dirty="0">
                <a:cs typeface="+mj-cs"/>
              </a:rPr>
              <a:t>Streaming </a:t>
            </a:r>
            <a:r>
              <a:rPr lang="en-US" sz="2800" dirty="0" smtClean="0">
                <a:cs typeface="+mj-cs"/>
              </a:rPr>
              <a:t>– </a:t>
            </a:r>
            <a:br>
              <a:rPr lang="en-US" sz="2800" dirty="0" smtClean="0">
                <a:cs typeface="+mj-cs"/>
              </a:rPr>
            </a:br>
            <a:r>
              <a:rPr lang="ru-RU" sz="2400" i="1" dirty="0" smtClean="0">
                <a:cs typeface="+mj-cs"/>
              </a:rPr>
              <a:t>Интерфейсы источника и приемника и соединения</a:t>
            </a:r>
            <a:endParaRPr lang="en-US" sz="2400" i="1" dirty="0">
              <a:cs typeface="+mj-cs"/>
            </a:endParaRPr>
          </a:p>
        </p:txBody>
      </p:sp>
      <p:sp>
        <p:nvSpPr>
          <p:cNvPr id="2852868" name="Rectangle 3"/>
          <p:cNvSpPr>
            <a:spLocks noGrp="1" noChangeArrowheads="1"/>
          </p:cNvSpPr>
          <p:nvPr>
            <p:ph type="body" idx="4294967295"/>
          </p:nvPr>
        </p:nvSpPr>
        <p:spPr>
          <a:xfrm>
            <a:off x="350838" y="1187450"/>
            <a:ext cx="8331200" cy="869950"/>
          </a:xfrm>
        </p:spPr>
        <p:txBody>
          <a:bodyPr/>
          <a:lstStyle/>
          <a:p>
            <a:pPr>
              <a:defRPr/>
            </a:pPr>
            <a:r>
              <a:rPr lang="ru-RU" sz="2000" dirty="0" smtClean="0">
                <a:cs typeface="+mn-cs"/>
              </a:rPr>
              <a:t>Данные поступают из источника в приемник</a:t>
            </a:r>
            <a:endParaRPr lang="en-US" sz="2000" dirty="0" smtClean="0">
              <a:cs typeface="+mn-cs"/>
            </a:endParaRPr>
          </a:p>
          <a:p>
            <a:pPr>
              <a:defRPr/>
            </a:pPr>
            <a:r>
              <a:rPr lang="ru-RU" sz="2000" dirty="0" smtClean="0">
                <a:cs typeface="+mn-cs"/>
              </a:rPr>
              <a:t>Комбинация двух интерфейсов есть соединение</a:t>
            </a:r>
            <a:endParaRPr lang="en-US" sz="2000" dirty="0" smtClean="0">
              <a:cs typeface="+mn-cs"/>
            </a:endParaRPr>
          </a:p>
          <a:p>
            <a:pPr lvl="1">
              <a:defRPr/>
            </a:pPr>
            <a:endParaRPr lang="en-US" sz="1600" dirty="0" smtClean="0"/>
          </a:p>
        </p:txBody>
      </p:sp>
      <p:grpSp>
        <p:nvGrpSpPr>
          <p:cNvPr id="334853" name="Group 14"/>
          <p:cNvGrpSpPr>
            <a:grpSpLocks/>
          </p:cNvGrpSpPr>
          <p:nvPr/>
        </p:nvGrpSpPr>
        <p:grpSpPr bwMode="auto">
          <a:xfrm>
            <a:off x="1304925" y="2743200"/>
            <a:ext cx="1752600" cy="2209800"/>
            <a:chOff x="720" y="1728"/>
            <a:chExt cx="1104" cy="1392"/>
          </a:xfrm>
        </p:grpSpPr>
        <p:sp>
          <p:nvSpPr>
            <p:cNvPr id="334861" name="Rectangle 4"/>
            <p:cNvSpPr>
              <a:spLocks noChangeArrowheads="1"/>
            </p:cNvSpPr>
            <p:nvPr/>
          </p:nvSpPr>
          <p:spPr bwMode="auto">
            <a:xfrm>
              <a:off x="720" y="1824"/>
              <a:ext cx="1104" cy="1296"/>
            </a:xfrm>
            <a:prstGeom prst="rect">
              <a:avLst/>
            </a:prstGeom>
            <a:solidFill>
              <a:srgbClr val="0000FF"/>
            </a:solidFill>
            <a:ln w="38100">
              <a:solidFill>
                <a:schemeClr val="tx1"/>
              </a:solidFill>
              <a:miter lim="800000"/>
              <a:headEnd/>
              <a:tailEnd/>
            </a:ln>
          </p:spPr>
          <p:txBody>
            <a:bodyPr anchor="ctr">
              <a:spAutoFit/>
            </a:bodyPr>
            <a:lstStyle/>
            <a:p>
              <a:pPr eaLnBrk="0" hangingPunct="0"/>
              <a:endParaRPr lang="en-US"/>
            </a:p>
          </p:txBody>
        </p:sp>
        <p:sp>
          <p:nvSpPr>
            <p:cNvPr id="334862" name="Rectangle 5"/>
            <p:cNvSpPr>
              <a:spLocks noChangeArrowheads="1"/>
            </p:cNvSpPr>
            <p:nvPr/>
          </p:nvSpPr>
          <p:spPr bwMode="auto">
            <a:xfrm>
              <a:off x="1008" y="1824"/>
              <a:ext cx="480" cy="1296"/>
            </a:xfrm>
            <a:prstGeom prst="rect">
              <a:avLst/>
            </a:prstGeom>
            <a:solidFill>
              <a:srgbClr val="000066"/>
            </a:solidFill>
            <a:ln w="38100">
              <a:solidFill>
                <a:schemeClr val="tx1"/>
              </a:solidFill>
              <a:miter lim="800000"/>
              <a:headEnd/>
              <a:tailEnd/>
            </a:ln>
          </p:spPr>
          <p:txBody>
            <a:bodyPr anchor="ctr">
              <a:spAutoFit/>
            </a:bodyPr>
            <a:lstStyle/>
            <a:p>
              <a:pPr eaLnBrk="0" hangingPunct="0"/>
              <a:endParaRPr lang="en-US"/>
            </a:p>
          </p:txBody>
        </p:sp>
        <p:sp>
          <p:nvSpPr>
            <p:cNvPr id="334863" name="Text Box 6"/>
            <p:cNvSpPr txBox="1">
              <a:spLocks noChangeArrowheads="1"/>
            </p:cNvSpPr>
            <p:nvPr/>
          </p:nvSpPr>
          <p:spPr bwMode="auto">
            <a:xfrm rot="-5400000">
              <a:off x="836" y="2284"/>
              <a:ext cx="8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US" sz="1800" b="1">
                  <a:solidFill>
                    <a:schemeClr val="bg1"/>
                  </a:solidFill>
                </a:rPr>
                <a:t>CORE A</a:t>
              </a:r>
            </a:p>
          </p:txBody>
        </p:sp>
        <p:sp>
          <p:nvSpPr>
            <p:cNvPr id="334864" name="Text Box 7"/>
            <p:cNvSpPr txBox="1">
              <a:spLocks noChangeArrowheads="1"/>
            </p:cNvSpPr>
            <p:nvPr/>
          </p:nvSpPr>
          <p:spPr bwMode="auto">
            <a:xfrm rot="-5400000">
              <a:off x="1014" y="2260"/>
              <a:ext cx="12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US" sz="1800" b="1">
                  <a:solidFill>
                    <a:schemeClr val="bg1"/>
                  </a:solidFill>
                </a:rPr>
                <a:t>SOURCE SIDE</a:t>
              </a:r>
            </a:p>
          </p:txBody>
        </p:sp>
        <p:sp>
          <p:nvSpPr>
            <p:cNvPr id="334865" name="Text Box 8"/>
            <p:cNvSpPr txBox="1">
              <a:spLocks noChangeArrowheads="1"/>
            </p:cNvSpPr>
            <p:nvPr/>
          </p:nvSpPr>
          <p:spPr bwMode="auto">
            <a:xfrm rot="-5400000">
              <a:off x="356" y="2284"/>
              <a:ext cx="9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US" sz="1800" b="1">
                  <a:solidFill>
                    <a:schemeClr val="bg1"/>
                  </a:solidFill>
                </a:rPr>
                <a:t>SINK SIDE</a:t>
              </a:r>
            </a:p>
          </p:txBody>
        </p:sp>
      </p:grpSp>
      <p:grpSp>
        <p:nvGrpSpPr>
          <p:cNvPr id="334854" name="Group 15"/>
          <p:cNvGrpSpPr>
            <a:grpSpLocks/>
          </p:cNvGrpSpPr>
          <p:nvPr/>
        </p:nvGrpSpPr>
        <p:grpSpPr bwMode="auto">
          <a:xfrm>
            <a:off x="5495925" y="2743200"/>
            <a:ext cx="1752600" cy="2209800"/>
            <a:chOff x="720" y="1728"/>
            <a:chExt cx="1104" cy="1392"/>
          </a:xfrm>
        </p:grpSpPr>
        <p:sp>
          <p:nvSpPr>
            <p:cNvPr id="334856" name="Rectangle 16"/>
            <p:cNvSpPr>
              <a:spLocks noChangeArrowheads="1"/>
            </p:cNvSpPr>
            <p:nvPr/>
          </p:nvSpPr>
          <p:spPr bwMode="auto">
            <a:xfrm>
              <a:off x="720" y="1824"/>
              <a:ext cx="1104" cy="1296"/>
            </a:xfrm>
            <a:prstGeom prst="rect">
              <a:avLst/>
            </a:prstGeom>
            <a:solidFill>
              <a:srgbClr val="0000FF"/>
            </a:solidFill>
            <a:ln w="38100">
              <a:solidFill>
                <a:schemeClr val="tx1"/>
              </a:solidFill>
              <a:miter lim="800000"/>
              <a:headEnd/>
              <a:tailEnd/>
            </a:ln>
          </p:spPr>
          <p:txBody>
            <a:bodyPr anchor="ctr">
              <a:spAutoFit/>
            </a:bodyPr>
            <a:lstStyle/>
            <a:p>
              <a:pPr eaLnBrk="0" hangingPunct="0"/>
              <a:endParaRPr lang="en-US"/>
            </a:p>
          </p:txBody>
        </p:sp>
        <p:sp>
          <p:nvSpPr>
            <p:cNvPr id="334857" name="Rectangle 17"/>
            <p:cNvSpPr>
              <a:spLocks noChangeArrowheads="1"/>
            </p:cNvSpPr>
            <p:nvPr/>
          </p:nvSpPr>
          <p:spPr bwMode="auto">
            <a:xfrm>
              <a:off x="1008" y="1824"/>
              <a:ext cx="480" cy="1296"/>
            </a:xfrm>
            <a:prstGeom prst="rect">
              <a:avLst/>
            </a:prstGeom>
            <a:solidFill>
              <a:srgbClr val="000066"/>
            </a:solidFill>
            <a:ln w="38100">
              <a:solidFill>
                <a:schemeClr val="tx1"/>
              </a:solidFill>
              <a:miter lim="800000"/>
              <a:headEnd/>
              <a:tailEnd/>
            </a:ln>
          </p:spPr>
          <p:txBody>
            <a:bodyPr anchor="ctr">
              <a:spAutoFit/>
            </a:bodyPr>
            <a:lstStyle/>
            <a:p>
              <a:pPr eaLnBrk="0" hangingPunct="0"/>
              <a:endParaRPr lang="en-US"/>
            </a:p>
          </p:txBody>
        </p:sp>
        <p:sp>
          <p:nvSpPr>
            <p:cNvPr id="334858" name="Text Box 18"/>
            <p:cNvSpPr txBox="1">
              <a:spLocks noChangeArrowheads="1"/>
            </p:cNvSpPr>
            <p:nvPr/>
          </p:nvSpPr>
          <p:spPr bwMode="auto">
            <a:xfrm rot="-5400000">
              <a:off x="836" y="2284"/>
              <a:ext cx="8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US" sz="1800" b="1">
                  <a:solidFill>
                    <a:schemeClr val="bg1"/>
                  </a:solidFill>
                </a:rPr>
                <a:t>CORE B</a:t>
              </a:r>
            </a:p>
          </p:txBody>
        </p:sp>
        <p:sp>
          <p:nvSpPr>
            <p:cNvPr id="334859" name="Text Box 19"/>
            <p:cNvSpPr txBox="1">
              <a:spLocks noChangeArrowheads="1"/>
            </p:cNvSpPr>
            <p:nvPr/>
          </p:nvSpPr>
          <p:spPr bwMode="auto">
            <a:xfrm rot="-5400000">
              <a:off x="1014" y="2260"/>
              <a:ext cx="12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US" sz="1800" b="1">
                  <a:solidFill>
                    <a:schemeClr val="bg1"/>
                  </a:solidFill>
                </a:rPr>
                <a:t>SOURCE SIDE</a:t>
              </a:r>
            </a:p>
          </p:txBody>
        </p:sp>
        <p:sp>
          <p:nvSpPr>
            <p:cNvPr id="334860" name="Text Box 20"/>
            <p:cNvSpPr txBox="1">
              <a:spLocks noChangeArrowheads="1"/>
            </p:cNvSpPr>
            <p:nvPr/>
          </p:nvSpPr>
          <p:spPr bwMode="auto">
            <a:xfrm rot="-5400000">
              <a:off x="356" y="2284"/>
              <a:ext cx="9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US" sz="1800" b="1">
                  <a:solidFill>
                    <a:schemeClr val="bg1"/>
                  </a:solidFill>
                </a:rPr>
                <a:t>SINK SIDE</a:t>
              </a:r>
            </a:p>
          </p:txBody>
        </p:sp>
      </p:grpSp>
      <p:sp>
        <p:nvSpPr>
          <p:cNvPr id="3233814" name="AutoShape 22"/>
          <p:cNvSpPr>
            <a:spLocks noChangeArrowheads="1"/>
          </p:cNvSpPr>
          <p:nvPr/>
        </p:nvSpPr>
        <p:spPr bwMode="auto">
          <a:xfrm>
            <a:off x="3200400" y="3505200"/>
            <a:ext cx="2130425" cy="679450"/>
          </a:xfrm>
          <a:custGeom>
            <a:avLst/>
            <a:gdLst>
              <a:gd name="T0" fmla="*/ 2147483647 w 21600"/>
              <a:gd name="T1" fmla="*/ 0 h 21600"/>
              <a:gd name="T2" fmla="*/ 0 w 21600"/>
              <a:gd name="T3" fmla="*/ 336151470 h 21600"/>
              <a:gd name="T4" fmla="*/ 2147483647 w 21600"/>
              <a:gd name="T5" fmla="*/ 672302941 h 21600"/>
              <a:gd name="T6" fmla="*/ 2147483647 w 21600"/>
              <a:gd name="T7" fmla="*/ 33615147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000066"/>
          </a:solidFill>
          <a:ln w="38100">
            <a:solidFill>
              <a:schemeClr val="tx1"/>
            </a:solidFill>
            <a:miter lim="800000"/>
            <a:headEnd/>
            <a:tailEnd/>
          </a:ln>
        </p:spPr>
        <p:txBody>
          <a:bodyPr wrap="none" anchor="ctr">
            <a:spAutoFit/>
          </a:bodyPr>
          <a:lstStyle/>
          <a:p>
            <a:pPr algn="ctr" eaLnBrk="0" hangingPunct="0"/>
            <a:r>
              <a:rPr lang="en-US" b="1">
                <a:solidFill>
                  <a:schemeClr val="bg1"/>
                </a:solidFill>
              </a:rPr>
              <a:t>DATA FLOW</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33814"/>
                                        </p:tgtEl>
                                        <p:attrNameLst>
                                          <p:attrName>style.visibility</p:attrName>
                                        </p:attrNameLst>
                                      </p:cBhvr>
                                      <p:to>
                                        <p:strVal val="visible"/>
                                      </p:to>
                                    </p:set>
                                    <p:animEffect transition="in" filter="blinds(horizontal)">
                                      <p:cBhvr>
                                        <p:cTn id="7" dur="500"/>
                                        <p:tgtEl>
                                          <p:spTgt spid="32338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3814"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7"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336898" name="AutoShape 45"/>
          <p:cNvSpPr>
            <a:spLocks noChangeArrowheads="1"/>
          </p:cNvSpPr>
          <p:nvPr/>
        </p:nvSpPr>
        <p:spPr bwMode="auto">
          <a:xfrm>
            <a:off x="990600" y="5334000"/>
            <a:ext cx="1360488" cy="555625"/>
          </a:xfrm>
          <a:prstGeom prst="leftArrow">
            <a:avLst>
              <a:gd name="adj1" fmla="val 50000"/>
              <a:gd name="adj2" fmla="val 61214"/>
            </a:avLst>
          </a:prstGeom>
          <a:solidFill>
            <a:srgbClr val="000066"/>
          </a:solidFill>
          <a:ln w="38100">
            <a:solidFill>
              <a:schemeClr val="tx1"/>
            </a:solidFill>
            <a:miter lim="800000"/>
            <a:headEnd/>
            <a:tailEnd/>
          </a:ln>
        </p:spPr>
        <p:txBody>
          <a:bodyPr anchor="ctr">
            <a:spAutoFit/>
          </a:bodyPr>
          <a:lstStyle/>
          <a:p>
            <a:pPr algn="ctr" eaLnBrk="0" hangingPunct="0"/>
            <a:r>
              <a:rPr lang="en-US" sz="1400" b="1">
                <a:solidFill>
                  <a:schemeClr val="bg1"/>
                </a:solidFill>
              </a:rPr>
              <a:t> READY</a:t>
            </a:r>
          </a:p>
        </p:txBody>
      </p:sp>
      <p:sp>
        <p:nvSpPr>
          <p:cNvPr id="3237890" name="Rectangle 2"/>
          <p:cNvSpPr>
            <a:spLocks noGrp="1" noChangeArrowheads="1"/>
          </p:cNvSpPr>
          <p:nvPr>
            <p:ph type="title" idx="4294967295"/>
          </p:nvPr>
        </p:nvSpPr>
        <p:spPr>
          <a:xfrm>
            <a:off x="350838" y="0"/>
            <a:ext cx="8331200" cy="914400"/>
          </a:xfrm>
        </p:spPr>
        <p:txBody>
          <a:bodyPr/>
          <a:lstStyle/>
          <a:p>
            <a:pPr>
              <a:defRPr/>
            </a:pPr>
            <a:r>
              <a:rPr lang="ru-RU" sz="2800" dirty="0" smtClean="0">
                <a:cs typeface="+mj-cs"/>
              </a:rPr>
              <a:t>Интерфейс </a:t>
            </a:r>
            <a:r>
              <a:rPr lang="en-US" sz="2800" dirty="0" smtClean="0">
                <a:cs typeface="+mj-cs"/>
              </a:rPr>
              <a:t>Avalon </a:t>
            </a:r>
            <a:r>
              <a:rPr lang="en-US" sz="2800" dirty="0">
                <a:cs typeface="+mj-cs"/>
              </a:rPr>
              <a:t>Streaming </a:t>
            </a:r>
            <a:r>
              <a:rPr lang="en-US" sz="2800" dirty="0" smtClean="0">
                <a:cs typeface="+mj-cs"/>
              </a:rPr>
              <a:t>- </a:t>
            </a:r>
            <a:r>
              <a:rPr lang="en-US" sz="2800" dirty="0">
                <a:cs typeface="+mj-cs"/>
              </a:rPr>
              <a:t/>
            </a:r>
            <a:br>
              <a:rPr lang="en-US" sz="2800" dirty="0">
                <a:cs typeface="+mj-cs"/>
              </a:rPr>
            </a:br>
            <a:r>
              <a:rPr lang="ru-RU" sz="2400" i="1" dirty="0" smtClean="0">
                <a:cs typeface="+mj-cs"/>
              </a:rPr>
              <a:t>Обратная блокировка</a:t>
            </a:r>
            <a:endParaRPr lang="en-US" sz="2400" i="1" dirty="0">
              <a:cs typeface="+mj-cs"/>
            </a:endParaRPr>
          </a:p>
        </p:txBody>
      </p:sp>
      <p:sp>
        <p:nvSpPr>
          <p:cNvPr id="2854916" name="Rectangle 3"/>
          <p:cNvSpPr>
            <a:spLocks noGrp="1" noChangeArrowheads="1"/>
          </p:cNvSpPr>
          <p:nvPr>
            <p:ph type="body" idx="4294967295"/>
          </p:nvPr>
        </p:nvSpPr>
        <p:spPr>
          <a:xfrm>
            <a:off x="0" y="914400"/>
            <a:ext cx="8991600" cy="869950"/>
          </a:xfrm>
        </p:spPr>
        <p:txBody>
          <a:bodyPr/>
          <a:lstStyle/>
          <a:p>
            <a:pPr>
              <a:lnSpc>
                <a:spcPct val="90000"/>
              </a:lnSpc>
              <a:defRPr/>
            </a:pPr>
            <a:r>
              <a:rPr lang="ru-RU" sz="2000" dirty="0" smtClean="0">
                <a:cs typeface="+mn-cs"/>
              </a:rPr>
              <a:t>Приемник может сигнализировать передатчику о прекращении передачи данных</a:t>
            </a:r>
            <a:r>
              <a:rPr lang="en-US" sz="2000" dirty="0" smtClean="0">
                <a:cs typeface="+mn-cs"/>
              </a:rPr>
              <a:t> </a:t>
            </a:r>
          </a:p>
          <a:p>
            <a:pPr lvl="1">
              <a:lnSpc>
                <a:spcPct val="90000"/>
              </a:lnSpc>
              <a:defRPr/>
            </a:pPr>
            <a:r>
              <a:rPr lang="ru-RU" sz="1600" dirty="0" smtClean="0"/>
              <a:t>Пример</a:t>
            </a:r>
            <a:r>
              <a:rPr lang="en-US" sz="1600" dirty="0" smtClean="0"/>
              <a:t>: </a:t>
            </a:r>
            <a:r>
              <a:rPr lang="ru-RU" sz="1600" dirty="0" smtClean="0"/>
              <a:t>Остановка передачи при переполнении </a:t>
            </a:r>
            <a:r>
              <a:rPr lang="en-US" sz="1600" dirty="0" smtClean="0"/>
              <a:t>FIFO</a:t>
            </a:r>
            <a:r>
              <a:rPr lang="ru-RU" sz="1600" dirty="0" smtClean="0"/>
              <a:t> приемника</a:t>
            </a:r>
            <a:endParaRPr lang="en-US" sz="1200" dirty="0" smtClean="0"/>
          </a:p>
          <a:p>
            <a:pPr>
              <a:lnSpc>
                <a:spcPct val="90000"/>
              </a:lnSpc>
              <a:defRPr/>
            </a:pPr>
            <a:endParaRPr lang="en-US" sz="1600" dirty="0" smtClean="0">
              <a:cs typeface="+mn-cs"/>
            </a:endParaRPr>
          </a:p>
        </p:txBody>
      </p:sp>
      <p:grpSp>
        <p:nvGrpSpPr>
          <p:cNvPr id="336901" name="Group 4"/>
          <p:cNvGrpSpPr>
            <a:grpSpLocks/>
          </p:cNvGrpSpPr>
          <p:nvPr/>
        </p:nvGrpSpPr>
        <p:grpSpPr bwMode="auto">
          <a:xfrm>
            <a:off x="2590800" y="4038600"/>
            <a:ext cx="1752600" cy="2209800"/>
            <a:chOff x="720" y="1728"/>
            <a:chExt cx="1104" cy="1392"/>
          </a:xfrm>
        </p:grpSpPr>
        <p:sp>
          <p:nvSpPr>
            <p:cNvPr id="336919" name="Rectangle 5"/>
            <p:cNvSpPr>
              <a:spLocks noChangeArrowheads="1"/>
            </p:cNvSpPr>
            <p:nvPr/>
          </p:nvSpPr>
          <p:spPr bwMode="auto">
            <a:xfrm>
              <a:off x="720" y="1824"/>
              <a:ext cx="1104" cy="1296"/>
            </a:xfrm>
            <a:prstGeom prst="rect">
              <a:avLst/>
            </a:prstGeom>
            <a:solidFill>
              <a:srgbClr val="0000FF"/>
            </a:solidFill>
            <a:ln w="38100">
              <a:solidFill>
                <a:schemeClr val="tx1"/>
              </a:solidFill>
              <a:miter lim="800000"/>
              <a:headEnd/>
              <a:tailEnd/>
            </a:ln>
          </p:spPr>
          <p:txBody>
            <a:bodyPr anchor="ctr">
              <a:spAutoFit/>
            </a:bodyPr>
            <a:lstStyle/>
            <a:p>
              <a:pPr eaLnBrk="0" hangingPunct="0"/>
              <a:endParaRPr lang="en-US"/>
            </a:p>
          </p:txBody>
        </p:sp>
        <p:sp>
          <p:nvSpPr>
            <p:cNvPr id="336920" name="Rectangle 6"/>
            <p:cNvSpPr>
              <a:spLocks noChangeArrowheads="1"/>
            </p:cNvSpPr>
            <p:nvPr/>
          </p:nvSpPr>
          <p:spPr bwMode="auto">
            <a:xfrm>
              <a:off x="1008" y="1824"/>
              <a:ext cx="480" cy="1296"/>
            </a:xfrm>
            <a:prstGeom prst="rect">
              <a:avLst/>
            </a:prstGeom>
            <a:solidFill>
              <a:srgbClr val="000066"/>
            </a:solidFill>
            <a:ln w="38100">
              <a:solidFill>
                <a:schemeClr val="tx1"/>
              </a:solidFill>
              <a:miter lim="800000"/>
              <a:headEnd/>
              <a:tailEnd/>
            </a:ln>
          </p:spPr>
          <p:txBody>
            <a:bodyPr anchor="ctr">
              <a:spAutoFit/>
            </a:bodyPr>
            <a:lstStyle/>
            <a:p>
              <a:pPr eaLnBrk="0" hangingPunct="0"/>
              <a:endParaRPr lang="en-US"/>
            </a:p>
          </p:txBody>
        </p:sp>
        <p:sp>
          <p:nvSpPr>
            <p:cNvPr id="336921" name="Text Box 7"/>
            <p:cNvSpPr txBox="1">
              <a:spLocks noChangeArrowheads="1"/>
            </p:cNvSpPr>
            <p:nvPr/>
          </p:nvSpPr>
          <p:spPr bwMode="auto">
            <a:xfrm rot="-5400000">
              <a:off x="836" y="2284"/>
              <a:ext cx="8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US" sz="1800" b="1">
                  <a:solidFill>
                    <a:schemeClr val="bg1"/>
                  </a:solidFill>
                </a:rPr>
                <a:t>CORE A</a:t>
              </a:r>
            </a:p>
          </p:txBody>
        </p:sp>
        <p:sp>
          <p:nvSpPr>
            <p:cNvPr id="336922" name="Text Box 8"/>
            <p:cNvSpPr txBox="1">
              <a:spLocks noChangeArrowheads="1"/>
            </p:cNvSpPr>
            <p:nvPr/>
          </p:nvSpPr>
          <p:spPr bwMode="auto">
            <a:xfrm rot="-5400000">
              <a:off x="1014" y="2260"/>
              <a:ext cx="12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US" sz="1800" b="1">
                  <a:solidFill>
                    <a:schemeClr val="bg1"/>
                  </a:solidFill>
                </a:rPr>
                <a:t>SOURCE SIDE</a:t>
              </a:r>
            </a:p>
          </p:txBody>
        </p:sp>
        <p:sp>
          <p:nvSpPr>
            <p:cNvPr id="336923" name="Text Box 9"/>
            <p:cNvSpPr txBox="1">
              <a:spLocks noChangeArrowheads="1"/>
            </p:cNvSpPr>
            <p:nvPr/>
          </p:nvSpPr>
          <p:spPr bwMode="auto">
            <a:xfrm rot="-5400000">
              <a:off x="356" y="2284"/>
              <a:ext cx="9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US" sz="1800" b="1">
                  <a:solidFill>
                    <a:schemeClr val="bg1"/>
                  </a:solidFill>
                </a:rPr>
                <a:t>SINK SIDE</a:t>
              </a:r>
            </a:p>
          </p:txBody>
        </p:sp>
      </p:grpSp>
      <p:grpSp>
        <p:nvGrpSpPr>
          <p:cNvPr id="336902" name="Group 10"/>
          <p:cNvGrpSpPr>
            <a:grpSpLocks/>
          </p:cNvGrpSpPr>
          <p:nvPr/>
        </p:nvGrpSpPr>
        <p:grpSpPr bwMode="auto">
          <a:xfrm>
            <a:off x="6172200" y="4038600"/>
            <a:ext cx="1752600" cy="2209800"/>
            <a:chOff x="720" y="1728"/>
            <a:chExt cx="1104" cy="1392"/>
          </a:xfrm>
        </p:grpSpPr>
        <p:sp>
          <p:nvSpPr>
            <p:cNvPr id="336914" name="Rectangle 11"/>
            <p:cNvSpPr>
              <a:spLocks noChangeArrowheads="1"/>
            </p:cNvSpPr>
            <p:nvPr/>
          </p:nvSpPr>
          <p:spPr bwMode="auto">
            <a:xfrm>
              <a:off x="720" y="1824"/>
              <a:ext cx="1104" cy="1296"/>
            </a:xfrm>
            <a:prstGeom prst="rect">
              <a:avLst/>
            </a:prstGeom>
            <a:solidFill>
              <a:srgbClr val="0000FF"/>
            </a:solidFill>
            <a:ln w="38100">
              <a:solidFill>
                <a:schemeClr val="tx1"/>
              </a:solidFill>
              <a:miter lim="800000"/>
              <a:headEnd/>
              <a:tailEnd/>
            </a:ln>
          </p:spPr>
          <p:txBody>
            <a:bodyPr anchor="ctr">
              <a:spAutoFit/>
            </a:bodyPr>
            <a:lstStyle/>
            <a:p>
              <a:pPr eaLnBrk="0" hangingPunct="0"/>
              <a:endParaRPr lang="en-US"/>
            </a:p>
          </p:txBody>
        </p:sp>
        <p:sp>
          <p:nvSpPr>
            <p:cNvPr id="336915" name="Rectangle 12"/>
            <p:cNvSpPr>
              <a:spLocks noChangeArrowheads="1"/>
            </p:cNvSpPr>
            <p:nvPr/>
          </p:nvSpPr>
          <p:spPr bwMode="auto">
            <a:xfrm>
              <a:off x="1008" y="1824"/>
              <a:ext cx="480" cy="1296"/>
            </a:xfrm>
            <a:prstGeom prst="rect">
              <a:avLst/>
            </a:prstGeom>
            <a:solidFill>
              <a:srgbClr val="000066"/>
            </a:solidFill>
            <a:ln w="38100">
              <a:solidFill>
                <a:schemeClr val="tx1"/>
              </a:solidFill>
              <a:miter lim="800000"/>
              <a:headEnd/>
              <a:tailEnd/>
            </a:ln>
          </p:spPr>
          <p:txBody>
            <a:bodyPr anchor="ctr">
              <a:spAutoFit/>
            </a:bodyPr>
            <a:lstStyle/>
            <a:p>
              <a:pPr eaLnBrk="0" hangingPunct="0"/>
              <a:endParaRPr lang="en-US"/>
            </a:p>
          </p:txBody>
        </p:sp>
        <p:sp>
          <p:nvSpPr>
            <p:cNvPr id="336916" name="Text Box 13"/>
            <p:cNvSpPr txBox="1">
              <a:spLocks noChangeArrowheads="1"/>
            </p:cNvSpPr>
            <p:nvPr/>
          </p:nvSpPr>
          <p:spPr bwMode="auto">
            <a:xfrm rot="-5400000">
              <a:off x="836" y="2284"/>
              <a:ext cx="8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US" sz="1800" b="1">
                  <a:solidFill>
                    <a:schemeClr val="bg1"/>
                  </a:solidFill>
                </a:rPr>
                <a:t>CORE B</a:t>
              </a:r>
            </a:p>
          </p:txBody>
        </p:sp>
        <p:sp>
          <p:nvSpPr>
            <p:cNvPr id="336917" name="Text Box 14"/>
            <p:cNvSpPr txBox="1">
              <a:spLocks noChangeArrowheads="1"/>
            </p:cNvSpPr>
            <p:nvPr/>
          </p:nvSpPr>
          <p:spPr bwMode="auto">
            <a:xfrm rot="-5400000">
              <a:off x="1014" y="2260"/>
              <a:ext cx="12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US" sz="1800" b="1">
                  <a:solidFill>
                    <a:schemeClr val="bg1"/>
                  </a:solidFill>
                </a:rPr>
                <a:t>SOURCE SIDE</a:t>
              </a:r>
            </a:p>
          </p:txBody>
        </p:sp>
        <p:sp>
          <p:nvSpPr>
            <p:cNvPr id="336918" name="Text Box 15"/>
            <p:cNvSpPr txBox="1">
              <a:spLocks noChangeArrowheads="1"/>
            </p:cNvSpPr>
            <p:nvPr/>
          </p:nvSpPr>
          <p:spPr bwMode="auto">
            <a:xfrm rot="-5400000">
              <a:off x="356" y="2284"/>
              <a:ext cx="9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US" sz="1800" b="1">
                  <a:solidFill>
                    <a:schemeClr val="bg1"/>
                  </a:solidFill>
                </a:rPr>
                <a:t>SINK SIDE</a:t>
              </a:r>
            </a:p>
          </p:txBody>
        </p:sp>
      </p:grpSp>
      <p:sp>
        <p:nvSpPr>
          <p:cNvPr id="336903" name="AutoShape 16"/>
          <p:cNvSpPr>
            <a:spLocks noChangeArrowheads="1"/>
          </p:cNvSpPr>
          <p:nvPr/>
        </p:nvSpPr>
        <p:spPr bwMode="auto">
          <a:xfrm>
            <a:off x="4419600" y="4419600"/>
            <a:ext cx="1704975" cy="555625"/>
          </a:xfrm>
          <a:custGeom>
            <a:avLst/>
            <a:gdLst>
              <a:gd name="T0" fmla="*/ 2147483647 w 21600"/>
              <a:gd name="T1" fmla="*/ 0 h 21600"/>
              <a:gd name="T2" fmla="*/ 0 w 21600"/>
              <a:gd name="T3" fmla="*/ 183826705 h 21600"/>
              <a:gd name="T4" fmla="*/ 2147483647 w 21600"/>
              <a:gd name="T5" fmla="*/ 367652767 h 21600"/>
              <a:gd name="T6" fmla="*/ 2147483647 w 21600"/>
              <a:gd name="T7" fmla="*/ 183826705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000066"/>
          </a:solidFill>
          <a:ln w="38100">
            <a:solidFill>
              <a:schemeClr val="tx1"/>
            </a:solidFill>
            <a:miter lim="800000"/>
            <a:headEnd/>
            <a:tailEnd/>
          </a:ln>
        </p:spPr>
        <p:txBody>
          <a:bodyPr wrap="none" anchor="ctr">
            <a:spAutoFit/>
          </a:bodyPr>
          <a:lstStyle/>
          <a:p>
            <a:pPr algn="ctr" eaLnBrk="0" hangingPunct="0"/>
            <a:r>
              <a:rPr lang="en-US" sz="1400" b="1">
                <a:solidFill>
                  <a:schemeClr val="bg1"/>
                </a:solidFill>
              </a:rPr>
              <a:t>DATA FLOW</a:t>
            </a:r>
          </a:p>
        </p:txBody>
      </p:sp>
      <p:sp>
        <p:nvSpPr>
          <p:cNvPr id="336904" name="AutoShape 28"/>
          <p:cNvSpPr>
            <a:spLocks noChangeArrowheads="1"/>
          </p:cNvSpPr>
          <p:nvPr/>
        </p:nvSpPr>
        <p:spPr bwMode="auto">
          <a:xfrm>
            <a:off x="609600" y="4302125"/>
            <a:ext cx="1860550" cy="555625"/>
          </a:xfrm>
          <a:custGeom>
            <a:avLst/>
            <a:gdLst>
              <a:gd name="T0" fmla="*/ 2147483647 w 21600"/>
              <a:gd name="T1" fmla="*/ 0 h 21600"/>
              <a:gd name="T2" fmla="*/ 0 w 21600"/>
              <a:gd name="T3" fmla="*/ 183826705 h 21600"/>
              <a:gd name="T4" fmla="*/ 2147483647 w 21600"/>
              <a:gd name="T5" fmla="*/ 367652767 h 21600"/>
              <a:gd name="T6" fmla="*/ 2147483647 w 21600"/>
              <a:gd name="T7" fmla="*/ 183826705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000066"/>
          </a:solidFill>
          <a:ln w="38100">
            <a:solidFill>
              <a:schemeClr val="tx1"/>
            </a:solidFill>
            <a:miter lim="800000"/>
            <a:headEnd/>
            <a:tailEnd/>
          </a:ln>
        </p:spPr>
        <p:txBody>
          <a:bodyPr anchor="ctr">
            <a:spAutoFit/>
          </a:bodyPr>
          <a:lstStyle/>
          <a:p>
            <a:pPr algn="ctr" eaLnBrk="0" hangingPunct="0"/>
            <a:r>
              <a:rPr lang="en-US" sz="1400" b="1">
                <a:solidFill>
                  <a:schemeClr val="bg1"/>
                </a:solidFill>
              </a:rPr>
              <a:t>DATA FLOW</a:t>
            </a:r>
          </a:p>
        </p:txBody>
      </p:sp>
      <p:sp>
        <p:nvSpPr>
          <p:cNvPr id="3237921" name="AutoShape 33"/>
          <p:cNvSpPr>
            <a:spLocks noChangeArrowheads="1"/>
          </p:cNvSpPr>
          <p:nvPr/>
        </p:nvSpPr>
        <p:spPr bwMode="auto">
          <a:xfrm>
            <a:off x="6400800" y="2057400"/>
            <a:ext cx="2438400" cy="1828800"/>
          </a:xfrm>
          <a:prstGeom prst="cloudCallout">
            <a:avLst>
              <a:gd name="adj1" fmla="val -43750"/>
              <a:gd name="adj2" fmla="val 70000"/>
            </a:avLst>
          </a:prstGeom>
          <a:solidFill>
            <a:schemeClr val="hlink"/>
          </a:solidFill>
          <a:ln w="38100">
            <a:solidFill>
              <a:schemeClr val="tx1"/>
            </a:solidFill>
            <a:round/>
            <a:headEnd/>
            <a:tailEnd/>
          </a:ln>
        </p:spPr>
        <p:txBody>
          <a:bodyPr/>
          <a:lstStyle/>
          <a:p>
            <a:pPr algn="ctr" eaLnBrk="0" hangingPunct="0"/>
            <a:r>
              <a:rPr lang="en-US" b="1">
                <a:solidFill>
                  <a:schemeClr val="bg1"/>
                </a:solidFill>
              </a:rPr>
              <a:t>Can</a:t>
            </a:r>
            <a:r>
              <a:rPr lang="ja-JP" altLang="en-US" b="1">
                <a:solidFill>
                  <a:schemeClr val="bg1"/>
                </a:solidFill>
              </a:rPr>
              <a:t>’</a:t>
            </a:r>
            <a:r>
              <a:rPr lang="en-US" altLang="ja-JP" b="1">
                <a:solidFill>
                  <a:schemeClr val="bg1"/>
                </a:solidFill>
              </a:rPr>
              <a:t>t handle more data for some reason</a:t>
            </a:r>
            <a:endParaRPr lang="en-US" b="1">
              <a:solidFill>
                <a:schemeClr val="bg1"/>
              </a:solidFill>
            </a:endParaRPr>
          </a:p>
        </p:txBody>
      </p:sp>
      <p:sp>
        <p:nvSpPr>
          <p:cNvPr id="336906" name="AutoShape 36"/>
          <p:cNvSpPr>
            <a:spLocks noChangeArrowheads="1"/>
          </p:cNvSpPr>
          <p:nvPr/>
        </p:nvSpPr>
        <p:spPr bwMode="auto">
          <a:xfrm>
            <a:off x="4430713" y="5410200"/>
            <a:ext cx="1360487" cy="555625"/>
          </a:xfrm>
          <a:prstGeom prst="leftArrow">
            <a:avLst>
              <a:gd name="adj1" fmla="val 50000"/>
              <a:gd name="adj2" fmla="val 61214"/>
            </a:avLst>
          </a:prstGeom>
          <a:solidFill>
            <a:srgbClr val="000066"/>
          </a:solidFill>
          <a:ln w="38100">
            <a:solidFill>
              <a:schemeClr val="tx1"/>
            </a:solidFill>
            <a:miter lim="800000"/>
            <a:headEnd/>
            <a:tailEnd/>
          </a:ln>
        </p:spPr>
        <p:txBody>
          <a:bodyPr anchor="ctr">
            <a:spAutoFit/>
          </a:bodyPr>
          <a:lstStyle/>
          <a:p>
            <a:pPr algn="ctr" eaLnBrk="0" hangingPunct="0"/>
            <a:r>
              <a:rPr lang="en-US" sz="1400" b="1">
                <a:solidFill>
                  <a:schemeClr val="bg1"/>
                </a:solidFill>
              </a:rPr>
              <a:t> READY</a:t>
            </a:r>
          </a:p>
        </p:txBody>
      </p:sp>
      <p:grpSp>
        <p:nvGrpSpPr>
          <p:cNvPr id="3237929" name="Group 41"/>
          <p:cNvGrpSpPr>
            <a:grpSpLocks/>
          </p:cNvGrpSpPr>
          <p:nvPr/>
        </p:nvGrpSpPr>
        <p:grpSpPr bwMode="auto">
          <a:xfrm>
            <a:off x="4354513" y="4191000"/>
            <a:ext cx="1589087" cy="1774825"/>
            <a:chOff x="1831" y="2448"/>
            <a:chExt cx="1001" cy="1118"/>
          </a:xfrm>
        </p:grpSpPr>
        <p:sp>
          <p:nvSpPr>
            <p:cNvPr id="336912" name="AutoShape 37"/>
            <p:cNvSpPr>
              <a:spLocks noChangeArrowheads="1"/>
            </p:cNvSpPr>
            <p:nvPr/>
          </p:nvSpPr>
          <p:spPr bwMode="auto">
            <a:xfrm>
              <a:off x="1831" y="3216"/>
              <a:ext cx="1001" cy="350"/>
            </a:xfrm>
            <a:prstGeom prst="leftArrow">
              <a:avLst>
                <a:gd name="adj1" fmla="val 50000"/>
                <a:gd name="adj2" fmla="val 71500"/>
              </a:avLst>
            </a:prstGeom>
            <a:solidFill>
              <a:srgbClr val="000066"/>
            </a:solidFill>
            <a:ln w="38100">
              <a:solidFill>
                <a:schemeClr val="tx1"/>
              </a:solidFill>
              <a:miter lim="800000"/>
              <a:headEnd/>
              <a:tailEnd/>
            </a:ln>
          </p:spPr>
          <p:txBody>
            <a:bodyPr anchor="ctr">
              <a:spAutoFit/>
            </a:bodyPr>
            <a:lstStyle/>
            <a:p>
              <a:pPr algn="ctr" eaLnBrk="0" hangingPunct="0"/>
              <a:r>
                <a:rPr lang="en-US" sz="1400" b="1">
                  <a:solidFill>
                    <a:schemeClr val="bg1"/>
                  </a:solidFill>
                </a:rPr>
                <a:t> NOT READY</a:t>
              </a:r>
            </a:p>
          </p:txBody>
        </p:sp>
        <p:sp>
          <p:nvSpPr>
            <p:cNvPr id="336913" name="AutoShape 40"/>
            <p:cNvSpPr>
              <a:spLocks noChangeArrowheads="1"/>
            </p:cNvSpPr>
            <p:nvPr/>
          </p:nvSpPr>
          <p:spPr bwMode="auto">
            <a:xfrm>
              <a:off x="2016" y="2448"/>
              <a:ext cx="672" cy="62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1 h 21600"/>
                <a:gd name="T10" fmla="*/ 1 w 21600"/>
                <a:gd name="T11" fmla="*/ 0 h 21600"/>
                <a:gd name="T12" fmla="*/ 1 w 21600"/>
                <a:gd name="T13" fmla="*/ 0 h 21600"/>
                <a:gd name="T14" fmla="*/ 1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C10435"/>
            </a:solidFill>
            <a:ln w="38100">
              <a:solidFill>
                <a:schemeClr val="tx1"/>
              </a:solidFill>
              <a:miter lim="800000"/>
              <a:headEnd/>
              <a:tailEnd/>
            </a:ln>
          </p:spPr>
          <p:txBody>
            <a:bodyPr wrap="none" anchor="ctr">
              <a:spAutoFit/>
            </a:bodyPr>
            <a:lstStyle/>
            <a:p>
              <a:endParaRPr lang="en-US"/>
            </a:p>
          </p:txBody>
        </p:sp>
      </p:grpSp>
      <p:grpSp>
        <p:nvGrpSpPr>
          <p:cNvPr id="3237930" name="Group 42"/>
          <p:cNvGrpSpPr>
            <a:grpSpLocks/>
          </p:cNvGrpSpPr>
          <p:nvPr/>
        </p:nvGrpSpPr>
        <p:grpSpPr bwMode="auto">
          <a:xfrm>
            <a:off x="914400" y="4114800"/>
            <a:ext cx="1589088" cy="1774825"/>
            <a:chOff x="1831" y="2448"/>
            <a:chExt cx="1001" cy="1118"/>
          </a:xfrm>
        </p:grpSpPr>
        <p:sp>
          <p:nvSpPr>
            <p:cNvPr id="336910" name="AutoShape 43"/>
            <p:cNvSpPr>
              <a:spLocks noChangeArrowheads="1"/>
            </p:cNvSpPr>
            <p:nvPr/>
          </p:nvSpPr>
          <p:spPr bwMode="auto">
            <a:xfrm>
              <a:off x="1831" y="3216"/>
              <a:ext cx="1001" cy="350"/>
            </a:xfrm>
            <a:prstGeom prst="leftArrow">
              <a:avLst>
                <a:gd name="adj1" fmla="val 50000"/>
                <a:gd name="adj2" fmla="val 71500"/>
              </a:avLst>
            </a:prstGeom>
            <a:solidFill>
              <a:srgbClr val="000066"/>
            </a:solidFill>
            <a:ln w="38100">
              <a:solidFill>
                <a:schemeClr val="tx1"/>
              </a:solidFill>
              <a:miter lim="800000"/>
              <a:headEnd/>
              <a:tailEnd/>
            </a:ln>
          </p:spPr>
          <p:txBody>
            <a:bodyPr anchor="ctr">
              <a:spAutoFit/>
            </a:bodyPr>
            <a:lstStyle/>
            <a:p>
              <a:pPr algn="ctr" eaLnBrk="0" hangingPunct="0"/>
              <a:r>
                <a:rPr lang="en-US" sz="1400" b="1">
                  <a:solidFill>
                    <a:schemeClr val="bg1"/>
                  </a:solidFill>
                </a:rPr>
                <a:t> NOT READY</a:t>
              </a:r>
            </a:p>
          </p:txBody>
        </p:sp>
        <p:sp>
          <p:nvSpPr>
            <p:cNvPr id="336911" name="AutoShape 44"/>
            <p:cNvSpPr>
              <a:spLocks noChangeArrowheads="1"/>
            </p:cNvSpPr>
            <p:nvPr/>
          </p:nvSpPr>
          <p:spPr bwMode="auto">
            <a:xfrm>
              <a:off x="2016" y="2448"/>
              <a:ext cx="672" cy="62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1 h 21600"/>
                <a:gd name="T10" fmla="*/ 1 w 21600"/>
                <a:gd name="T11" fmla="*/ 0 h 21600"/>
                <a:gd name="T12" fmla="*/ 1 w 21600"/>
                <a:gd name="T13" fmla="*/ 0 h 21600"/>
                <a:gd name="T14" fmla="*/ 1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C10435"/>
            </a:solidFill>
            <a:ln w="38100">
              <a:solidFill>
                <a:schemeClr val="tx1"/>
              </a:solidFill>
              <a:miter lim="800000"/>
              <a:headEnd/>
              <a:tailEnd/>
            </a:ln>
          </p:spPr>
          <p:txBody>
            <a:bodyPr wrap="none" anchor="ctr">
              <a:spAutoFit/>
            </a:bodyPr>
            <a:lstStyle/>
            <a:p>
              <a:endParaRPr lang="en-US"/>
            </a:p>
          </p:txBody>
        </p:sp>
      </p:grpSp>
      <p:sp>
        <p:nvSpPr>
          <p:cNvPr id="3237934" name="AutoShape 46"/>
          <p:cNvSpPr>
            <a:spLocks noChangeArrowheads="1"/>
          </p:cNvSpPr>
          <p:nvPr/>
        </p:nvSpPr>
        <p:spPr bwMode="auto">
          <a:xfrm>
            <a:off x="2895600" y="2057400"/>
            <a:ext cx="2438400" cy="1828800"/>
          </a:xfrm>
          <a:prstGeom prst="cloudCallout">
            <a:avLst>
              <a:gd name="adj1" fmla="val -43750"/>
              <a:gd name="adj2" fmla="val 70000"/>
            </a:avLst>
          </a:prstGeom>
          <a:solidFill>
            <a:schemeClr val="hlink"/>
          </a:solidFill>
          <a:ln w="38100">
            <a:solidFill>
              <a:schemeClr val="tx1"/>
            </a:solidFill>
            <a:round/>
            <a:headEnd/>
            <a:tailEnd/>
          </a:ln>
        </p:spPr>
        <p:txBody>
          <a:bodyPr/>
          <a:lstStyle/>
          <a:p>
            <a:pPr algn="ctr" eaLnBrk="0" hangingPunct="0"/>
            <a:r>
              <a:rPr lang="en-US" b="1">
                <a:solidFill>
                  <a:schemeClr val="bg1"/>
                </a:solidFill>
              </a:rPr>
              <a:t>Source side is about to overflow…</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37921"/>
                                        </p:tgtEl>
                                        <p:attrNameLst>
                                          <p:attrName>style.visibility</p:attrName>
                                        </p:attrNameLst>
                                      </p:cBhvr>
                                      <p:to>
                                        <p:strVal val="visible"/>
                                      </p:to>
                                    </p:set>
                                    <p:animEffect transition="in" filter="blinds(horizontal)">
                                      <p:cBhvr>
                                        <p:cTn id="7" dur="500"/>
                                        <p:tgtEl>
                                          <p:spTgt spid="323792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237929"/>
                                        </p:tgtEl>
                                        <p:attrNameLst>
                                          <p:attrName>style.visibility</p:attrName>
                                        </p:attrNameLst>
                                      </p:cBhvr>
                                      <p:to>
                                        <p:strVal val="visible"/>
                                      </p:to>
                                    </p:set>
                                    <p:animEffect transition="in" filter="blinds(horizontal)">
                                      <p:cBhvr>
                                        <p:cTn id="12" dur="500"/>
                                        <p:tgtEl>
                                          <p:spTgt spid="323792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237934"/>
                                        </p:tgtEl>
                                        <p:attrNameLst>
                                          <p:attrName>style.visibility</p:attrName>
                                        </p:attrNameLst>
                                      </p:cBhvr>
                                      <p:to>
                                        <p:strVal val="visible"/>
                                      </p:to>
                                    </p:set>
                                    <p:animEffect transition="in" filter="blinds(horizontal)">
                                      <p:cBhvr>
                                        <p:cTn id="17" dur="500"/>
                                        <p:tgtEl>
                                          <p:spTgt spid="323793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237930"/>
                                        </p:tgtEl>
                                        <p:attrNameLst>
                                          <p:attrName>style.visibility</p:attrName>
                                        </p:attrNameLst>
                                      </p:cBhvr>
                                      <p:to>
                                        <p:strVal val="visible"/>
                                      </p:to>
                                    </p:set>
                                    <p:animEffect transition="in" filter="blinds(horizontal)">
                                      <p:cBhvr>
                                        <p:cTn id="22" dur="500"/>
                                        <p:tgtEl>
                                          <p:spTgt spid="32379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7921" grpId="0" animBg="1"/>
      <p:bldP spid="3237934"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5"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3257347" name="Rectangle 3"/>
          <p:cNvSpPr>
            <a:spLocks noGrp="1" noChangeArrowheads="1"/>
          </p:cNvSpPr>
          <p:nvPr>
            <p:ph type="title" idx="4294967295"/>
          </p:nvPr>
        </p:nvSpPr>
        <p:spPr/>
        <p:txBody>
          <a:bodyPr/>
          <a:lstStyle/>
          <a:p>
            <a:pPr>
              <a:defRPr/>
            </a:pPr>
            <a:r>
              <a:rPr lang="ru-RU" sz="2800" dirty="0" smtClean="0">
                <a:cs typeface="+mj-cs"/>
              </a:rPr>
              <a:t>Интерфейс </a:t>
            </a:r>
            <a:r>
              <a:rPr lang="en-US" sz="2800" dirty="0" smtClean="0">
                <a:cs typeface="+mj-cs"/>
              </a:rPr>
              <a:t>Avalon </a:t>
            </a:r>
            <a:r>
              <a:rPr lang="en-US" sz="2800" dirty="0">
                <a:cs typeface="+mj-cs"/>
              </a:rPr>
              <a:t>Streaming </a:t>
            </a:r>
            <a:r>
              <a:rPr lang="en-US" sz="2800" dirty="0" smtClean="0">
                <a:cs typeface="+mj-cs"/>
              </a:rPr>
              <a:t>- </a:t>
            </a:r>
            <a:r>
              <a:rPr lang="en-US" sz="2800" dirty="0">
                <a:cs typeface="+mj-cs"/>
              </a:rPr>
              <a:t/>
            </a:r>
            <a:br>
              <a:rPr lang="en-US" sz="2800" dirty="0">
                <a:cs typeface="+mj-cs"/>
              </a:rPr>
            </a:br>
            <a:r>
              <a:rPr lang="en-US" sz="2000" i="1" dirty="0">
                <a:cs typeface="+mj-cs"/>
              </a:rPr>
              <a:t>Forward </a:t>
            </a:r>
            <a:r>
              <a:rPr lang="ru-RU" sz="2000" i="1" dirty="0">
                <a:cs typeface="+mj-cs"/>
              </a:rPr>
              <a:t>у</a:t>
            </a:r>
            <a:r>
              <a:rPr lang="ru-RU" sz="2000" i="1" dirty="0" smtClean="0">
                <a:cs typeface="+mj-cs"/>
              </a:rPr>
              <a:t>правление потоком передачи данных</a:t>
            </a:r>
            <a:endParaRPr lang="en-US" sz="2400" i="1" dirty="0">
              <a:cs typeface="+mj-cs"/>
            </a:endParaRPr>
          </a:p>
        </p:txBody>
      </p:sp>
      <p:sp>
        <p:nvSpPr>
          <p:cNvPr id="2856963" name="Rectangle 4"/>
          <p:cNvSpPr>
            <a:spLocks noGrp="1" noChangeArrowheads="1"/>
          </p:cNvSpPr>
          <p:nvPr>
            <p:ph type="body" idx="4294967295"/>
          </p:nvPr>
        </p:nvSpPr>
        <p:spPr>
          <a:xfrm>
            <a:off x="350838" y="1187450"/>
            <a:ext cx="8331200" cy="2698750"/>
          </a:xfrm>
        </p:spPr>
        <p:txBody>
          <a:bodyPr/>
          <a:lstStyle/>
          <a:p>
            <a:pPr marL="533400" indent="-533400">
              <a:lnSpc>
                <a:spcPct val="90000"/>
              </a:lnSpc>
              <a:defRPr/>
            </a:pPr>
            <a:r>
              <a:rPr lang="ru-RU" sz="2000" dirty="0" smtClean="0">
                <a:cs typeface="+mn-cs"/>
              </a:rPr>
              <a:t>Если нижележащие модули всегда готовы для обработки данных, тогда можно использовать управление потоком данных без обратной блокировки</a:t>
            </a:r>
            <a:r>
              <a:rPr lang="en-US" sz="2000" dirty="0" smtClean="0">
                <a:cs typeface="+mn-cs"/>
              </a:rPr>
              <a:t>:</a:t>
            </a:r>
          </a:p>
          <a:p>
            <a:pPr marL="838200" lvl="1" indent="-381000">
              <a:lnSpc>
                <a:spcPct val="90000"/>
              </a:lnSpc>
              <a:defRPr/>
            </a:pPr>
            <a:r>
              <a:rPr lang="ru-RU" sz="1600" dirty="0" smtClean="0"/>
              <a:t>Указать верхнему модулю что нижний модуль всегда готов обрабатывать данные</a:t>
            </a:r>
            <a:endParaRPr lang="en-US" sz="1600" dirty="0" smtClean="0"/>
          </a:p>
          <a:p>
            <a:pPr marL="838200" lvl="1" indent="-381000">
              <a:lnSpc>
                <a:spcPct val="90000"/>
              </a:lnSpc>
              <a:defRPr/>
            </a:pPr>
            <a:r>
              <a:rPr lang="ru-RU" sz="1600" dirty="0" smtClean="0"/>
              <a:t>Не отправлять сигналы </a:t>
            </a:r>
            <a:r>
              <a:rPr lang="en-US" sz="1600" dirty="0" smtClean="0"/>
              <a:t>ready </a:t>
            </a:r>
            <a:r>
              <a:rPr lang="ru-RU" sz="1600" dirty="0" smtClean="0"/>
              <a:t>вышележащему модулю</a:t>
            </a:r>
            <a:endParaRPr lang="en-US" sz="1600" dirty="0" smtClean="0"/>
          </a:p>
          <a:p>
            <a:pPr marL="838200" lvl="1" indent="-381000">
              <a:lnSpc>
                <a:spcPct val="90000"/>
              </a:lnSpc>
              <a:defRPr/>
            </a:pPr>
            <a:r>
              <a:rPr lang="ru-RU" sz="1600" dirty="0" smtClean="0"/>
              <a:t>Переключать сигнал </a:t>
            </a:r>
            <a:r>
              <a:rPr lang="en-US" sz="1600" dirty="0" smtClean="0"/>
              <a:t>valid</a:t>
            </a:r>
          </a:p>
          <a:p>
            <a:pPr marL="1257300" lvl="2" indent="-342900">
              <a:lnSpc>
                <a:spcPct val="90000"/>
              </a:lnSpc>
              <a:defRPr/>
            </a:pPr>
            <a:r>
              <a:rPr lang="en-US" sz="1000" dirty="0" smtClean="0"/>
              <a:t>C</a:t>
            </a:r>
            <a:r>
              <a:rPr lang="ru-RU" sz="1000" dirty="0" err="1" smtClean="0"/>
              <a:t>нимать</a:t>
            </a:r>
            <a:r>
              <a:rPr lang="ru-RU" sz="1000" dirty="0" smtClean="0"/>
              <a:t> сигнал </a:t>
            </a:r>
            <a:r>
              <a:rPr lang="en-US" sz="1000" dirty="0" smtClean="0"/>
              <a:t>valid</a:t>
            </a:r>
            <a:r>
              <a:rPr lang="ru-RU" sz="1000" dirty="0" smtClean="0"/>
              <a:t> когда поток данных должен быть остановлен</a:t>
            </a:r>
            <a:endParaRPr lang="en-US" sz="800" i="1" dirty="0" smtClean="0"/>
          </a:p>
        </p:txBody>
      </p:sp>
      <p:grpSp>
        <p:nvGrpSpPr>
          <p:cNvPr id="338948" name="Group 5"/>
          <p:cNvGrpSpPr>
            <a:grpSpLocks/>
          </p:cNvGrpSpPr>
          <p:nvPr/>
        </p:nvGrpSpPr>
        <p:grpSpPr bwMode="auto">
          <a:xfrm>
            <a:off x="2590800" y="4038600"/>
            <a:ext cx="1752600" cy="2209800"/>
            <a:chOff x="720" y="1728"/>
            <a:chExt cx="1104" cy="1392"/>
          </a:xfrm>
        </p:grpSpPr>
        <p:sp>
          <p:nvSpPr>
            <p:cNvPr id="338959" name="Rectangle 6"/>
            <p:cNvSpPr>
              <a:spLocks noChangeArrowheads="1"/>
            </p:cNvSpPr>
            <p:nvPr/>
          </p:nvSpPr>
          <p:spPr bwMode="auto">
            <a:xfrm>
              <a:off x="720" y="1824"/>
              <a:ext cx="1104" cy="1296"/>
            </a:xfrm>
            <a:prstGeom prst="rect">
              <a:avLst/>
            </a:prstGeom>
            <a:solidFill>
              <a:srgbClr val="0000FF"/>
            </a:solidFill>
            <a:ln w="38100">
              <a:solidFill>
                <a:schemeClr val="tx1"/>
              </a:solidFill>
              <a:miter lim="800000"/>
              <a:headEnd/>
              <a:tailEnd/>
            </a:ln>
          </p:spPr>
          <p:txBody>
            <a:bodyPr anchor="ctr">
              <a:spAutoFit/>
            </a:bodyPr>
            <a:lstStyle/>
            <a:p>
              <a:pPr eaLnBrk="0" hangingPunct="0"/>
              <a:endParaRPr lang="en-US"/>
            </a:p>
          </p:txBody>
        </p:sp>
        <p:sp>
          <p:nvSpPr>
            <p:cNvPr id="338960" name="Rectangle 7"/>
            <p:cNvSpPr>
              <a:spLocks noChangeArrowheads="1"/>
            </p:cNvSpPr>
            <p:nvPr/>
          </p:nvSpPr>
          <p:spPr bwMode="auto">
            <a:xfrm>
              <a:off x="1008" y="1824"/>
              <a:ext cx="480" cy="1296"/>
            </a:xfrm>
            <a:prstGeom prst="rect">
              <a:avLst/>
            </a:prstGeom>
            <a:solidFill>
              <a:srgbClr val="000066"/>
            </a:solidFill>
            <a:ln w="38100">
              <a:solidFill>
                <a:schemeClr val="tx1"/>
              </a:solidFill>
              <a:miter lim="800000"/>
              <a:headEnd/>
              <a:tailEnd/>
            </a:ln>
          </p:spPr>
          <p:txBody>
            <a:bodyPr anchor="ctr">
              <a:spAutoFit/>
            </a:bodyPr>
            <a:lstStyle/>
            <a:p>
              <a:pPr eaLnBrk="0" hangingPunct="0"/>
              <a:endParaRPr lang="en-US"/>
            </a:p>
          </p:txBody>
        </p:sp>
        <p:sp>
          <p:nvSpPr>
            <p:cNvPr id="338961" name="Text Box 8"/>
            <p:cNvSpPr txBox="1">
              <a:spLocks noChangeArrowheads="1"/>
            </p:cNvSpPr>
            <p:nvPr/>
          </p:nvSpPr>
          <p:spPr bwMode="auto">
            <a:xfrm rot="-5400000">
              <a:off x="836" y="2284"/>
              <a:ext cx="8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US" sz="1800" b="1">
                  <a:solidFill>
                    <a:schemeClr val="bg1"/>
                  </a:solidFill>
                </a:rPr>
                <a:t>CORE A</a:t>
              </a:r>
            </a:p>
          </p:txBody>
        </p:sp>
        <p:sp>
          <p:nvSpPr>
            <p:cNvPr id="338962" name="Text Box 9"/>
            <p:cNvSpPr txBox="1">
              <a:spLocks noChangeArrowheads="1"/>
            </p:cNvSpPr>
            <p:nvPr/>
          </p:nvSpPr>
          <p:spPr bwMode="auto">
            <a:xfrm rot="-5400000">
              <a:off x="1014" y="2260"/>
              <a:ext cx="12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US" sz="1800" b="1">
                  <a:solidFill>
                    <a:schemeClr val="bg1"/>
                  </a:solidFill>
                </a:rPr>
                <a:t>SOURCE SIDE</a:t>
              </a:r>
            </a:p>
          </p:txBody>
        </p:sp>
        <p:sp>
          <p:nvSpPr>
            <p:cNvPr id="338963" name="Text Box 10"/>
            <p:cNvSpPr txBox="1">
              <a:spLocks noChangeArrowheads="1"/>
            </p:cNvSpPr>
            <p:nvPr/>
          </p:nvSpPr>
          <p:spPr bwMode="auto">
            <a:xfrm rot="-5400000">
              <a:off x="356" y="2284"/>
              <a:ext cx="9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US" sz="1800" b="1">
                  <a:solidFill>
                    <a:schemeClr val="bg1"/>
                  </a:solidFill>
                </a:rPr>
                <a:t>SINK SIDE</a:t>
              </a:r>
            </a:p>
          </p:txBody>
        </p:sp>
      </p:grpSp>
      <p:grpSp>
        <p:nvGrpSpPr>
          <p:cNvPr id="338949" name="Group 11"/>
          <p:cNvGrpSpPr>
            <a:grpSpLocks/>
          </p:cNvGrpSpPr>
          <p:nvPr/>
        </p:nvGrpSpPr>
        <p:grpSpPr bwMode="auto">
          <a:xfrm>
            <a:off x="6172200" y="4038600"/>
            <a:ext cx="1752600" cy="2209800"/>
            <a:chOff x="720" y="1728"/>
            <a:chExt cx="1104" cy="1392"/>
          </a:xfrm>
        </p:grpSpPr>
        <p:sp>
          <p:nvSpPr>
            <p:cNvPr id="338954" name="Rectangle 12"/>
            <p:cNvSpPr>
              <a:spLocks noChangeArrowheads="1"/>
            </p:cNvSpPr>
            <p:nvPr/>
          </p:nvSpPr>
          <p:spPr bwMode="auto">
            <a:xfrm>
              <a:off x="720" y="1824"/>
              <a:ext cx="1104" cy="1296"/>
            </a:xfrm>
            <a:prstGeom prst="rect">
              <a:avLst/>
            </a:prstGeom>
            <a:solidFill>
              <a:srgbClr val="0000FF"/>
            </a:solidFill>
            <a:ln w="38100">
              <a:solidFill>
                <a:schemeClr val="tx1"/>
              </a:solidFill>
              <a:miter lim="800000"/>
              <a:headEnd/>
              <a:tailEnd/>
            </a:ln>
          </p:spPr>
          <p:txBody>
            <a:bodyPr anchor="ctr">
              <a:spAutoFit/>
            </a:bodyPr>
            <a:lstStyle/>
            <a:p>
              <a:pPr eaLnBrk="0" hangingPunct="0"/>
              <a:endParaRPr lang="en-US"/>
            </a:p>
          </p:txBody>
        </p:sp>
        <p:sp>
          <p:nvSpPr>
            <p:cNvPr id="338955" name="Rectangle 13"/>
            <p:cNvSpPr>
              <a:spLocks noChangeArrowheads="1"/>
            </p:cNvSpPr>
            <p:nvPr/>
          </p:nvSpPr>
          <p:spPr bwMode="auto">
            <a:xfrm>
              <a:off x="1008" y="1824"/>
              <a:ext cx="480" cy="1296"/>
            </a:xfrm>
            <a:prstGeom prst="rect">
              <a:avLst/>
            </a:prstGeom>
            <a:solidFill>
              <a:srgbClr val="000066"/>
            </a:solidFill>
            <a:ln w="38100">
              <a:solidFill>
                <a:schemeClr val="tx1"/>
              </a:solidFill>
              <a:miter lim="800000"/>
              <a:headEnd/>
              <a:tailEnd/>
            </a:ln>
          </p:spPr>
          <p:txBody>
            <a:bodyPr anchor="ctr">
              <a:spAutoFit/>
            </a:bodyPr>
            <a:lstStyle/>
            <a:p>
              <a:pPr eaLnBrk="0" hangingPunct="0"/>
              <a:endParaRPr lang="en-US"/>
            </a:p>
          </p:txBody>
        </p:sp>
        <p:sp>
          <p:nvSpPr>
            <p:cNvPr id="338956" name="Text Box 14"/>
            <p:cNvSpPr txBox="1">
              <a:spLocks noChangeArrowheads="1"/>
            </p:cNvSpPr>
            <p:nvPr/>
          </p:nvSpPr>
          <p:spPr bwMode="auto">
            <a:xfrm rot="-5400000">
              <a:off x="836" y="2284"/>
              <a:ext cx="8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US" sz="1800" b="1">
                  <a:solidFill>
                    <a:schemeClr val="bg1"/>
                  </a:solidFill>
                </a:rPr>
                <a:t>CORE B</a:t>
              </a:r>
            </a:p>
          </p:txBody>
        </p:sp>
        <p:sp>
          <p:nvSpPr>
            <p:cNvPr id="338957" name="Text Box 15"/>
            <p:cNvSpPr txBox="1">
              <a:spLocks noChangeArrowheads="1"/>
            </p:cNvSpPr>
            <p:nvPr/>
          </p:nvSpPr>
          <p:spPr bwMode="auto">
            <a:xfrm rot="-5400000">
              <a:off x="1014" y="2260"/>
              <a:ext cx="12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US" sz="1800" b="1">
                  <a:solidFill>
                    <a:schemeClr val="bg1"/>
                  </a:solidFill>
                </a:rPr>
                <a:t>SOURCE SIDE</a:t>
              </a:r>
            </a:p>
          </p:txBody>
        </p:sp>
        <p:sp>
          <p:nvSpPr>
            <p:cNvPr id="338958" name="Text Box 16"/>
            <p:cNvSpPr txBox="1">
              <a:spLocks noChangeArrowheads="1"/>
            </p:cNvSpPr>
            <p:nvPr/>
          </p:nvSpPr>
          <p:spPr bwMode="auto">
            <a:xfrm rot="-5400000">
              <a:off x="356" y="2284"/>
              <a:ext cx="9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US" sz="1800" b="1">
                  <a:solidFill>
                    <a:schemeClr val="bg1"/>
                  </a:solidFill>
                </a:rPr>
                <a:t>SINK SIDE</a:t>
              </a:r>
            </a:p>
          </p:txBody>
        </p:sp>
      </p:grpSp>
      <p:sp>
        <p:nvSpPr>
          <p:cNvPr id="338950" name="AutoShape 17"/>
          <p:cNvSpPr>
            <a:spLocks noChangeArrowheads="1"/>
          </p:cNvSpPr>
          <p:nvPr/>
        </p:nvSpPr>
        <p:spPr bwMode="auto">
          <a:xfrm>
            <a:off x="4419600" y="4419600"/>
            <a:ext cx="1704975" cy="555625"/>
          </a:xfrm>
          <a:custGeom>
            <a:avLst/>
            <a:gdLst>
              <a:gd name="T0" fmla="*/ 2147483647 w 21600"/>
              <a:gd name="T1" fmla="*/ 0 h 21600"/>
              <a:gd name="T2" fmla="*/ 0 w 21600"/>
              <a:gd name="T3" fmla="*/ 183826705 h 21600"/>
              <a:gd name="T4" fmla="*/ 2147483647 w 21600"/>
              <a:gd name="T5" fmla="*/ 367652767 h 21600"/>
              <a:gd name="T6" fmla="*/ 2147483647 w 21600"/>
              <a:gd name="T7" fmla="*/ 183826705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000066"/>
          </a:solidFill>
          <a:ln w="38100">
            <a:solidFill>
              <a:schemeClr val="tx1"/>
            </a:solidFill>
            <a:miter lim="800000"/>
            <a:headEnd/>
            <a:tailEnd/>
          </a:ln>
        </p:spPr>
        <p:txBody>
          <a:bodyPr wrap="none" anchor="ctr">
            <a:spAutoFit/>
          </a:bodyPr>
          <a:lstStyle/>
          <a:p>
            <a:pPr algn="ctr" eaLnBrk="0" hangingPunct="0"/>
            <a:r>
              <a:rPr lang="en-US" sz="1400" b="1">
                <a:solidFill>
                  <a:schemeClr val="bg1"/>
                </a:solidFill>
              </a:rPr>
              <a:t>DATA FLOW</a:t>
            </a:r>
          </a:p>
        </p:txBody>
      </p:sp>
      <p:sp>
        <p:nvSpPr>
          <p:cNvPr id="338951" name="AutoShape 18"/>
          <p:cNvSpPr>
            <a:spLocks noChangeArrowheads="1"/>
          </p:cNvSpPr>
          <p:nvPr/>
        </p:nvSpPr>
        <p:spPr bwMode="auto">
          <a:xfrm>
            <a:off x="609600" y="4302125"/>
            <a:ext cx="1860550" cy="555625"/>
          </a:xfrm>
          <a:custGeom>
            <a:avLst/>
            <a:gdLst>
              <a:gd name="T0" fmla="*/ 2147483647 w 21600"/>
              <a:gd name="T1" fmla="*/ 0 h 21600"/>
              <a:gd name="T2" fmla="*/ 0 w 21600"/>
              <a:gd name="T3" fmla="*/ 183826705 h 21600"/>
              <a:gd name="T4" fmla="*/ 2147483647 w 21600"/>
              <a:gd name="T5" fmla="*/ 367652767 h 21600"/>
              <a:gd name="T6" fmla="*/ 2147483647 w 21600"/>
              <a:gd name="T7" fmla="*/ 183826705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000066"/>
          </a:solidFill>
          <a:ln w="38100">
            <a:solidFill>
              <a:schemeClr val="tx1"/>
            </a:solidFill>
            <a:miter lim="800000"/>
            <a:headEnd/>
            <a:tailEnd/>
          </a:ln>
        </p:spPr>
        <p:txBody>
          <a:bodyPr anchor="ctr">
            <a:spAutoFit/>
          </a:bodyPr>
          <a:lstStyle/>
          <a:p>
            <a:pPr algn="ctr" eaLnBrk="0" hangingPunct="0"/>
            <a:r>
              <a:rPr lang="en-US" sz="1400" b="1">
                <a:solidFill>
                  <a:schemeClr val="bg1"/>
                </a:solidFill>
              </a:rPr>
              <a:t>DATA FLOW</a:t>
            </a:r>
          </a:p>
        </p:txBody>
      </p:sp>
      <p:sp>
        <p:nvSpPr>
          <p:cNvPr id="338952" name="AutoShape 28"/>
          <p:cNvSpPr>
            <a:spLocks noChangeArrowheads="1"/>
          </p:cNvSpPr>
          <p:nvPr/>
        </p:nvSpPr>
        <p:spPr bwMode="auto">
          <a:xfrm>
            <a:off x="1270000" y="5284788"/>
            <a:ext cx="831850" cy="555625"/>
          </a:xfrm>
          <a:prstGeom prst="rightArrow">
            <a:avLst>
              <a:gd name="adj1" fmla="val 50000"/>
              <a:gd name="adj2" fmla="val 37429"/>
            </a:avLst>
          </a:prstGeom>
          <a:solidFill>
            <a:srgbClr val="000066"/>
          </a:solidFill>
          <a:ln w="38100">
            <a:solidFill>
              <a:schemeClr val="tx1"/>
            </a:solidFill>
            <a:miter lim="800000"/>
            <a:headEnd/>
            <a:tailEnd/>
          </a:ln>
        </p:spPr>
        <p:txBody>
          <a:bodyPr wrap="none" anchor="ctr">
            <a:spAutoFit/>
          </a:bodyPr>
          <a:lstStyle/>
          <a:p>
            <a:pPr algn="ctr" eaLnBrk="0" hangingPunct="0"/>
            <a:r>
              <a:rPr lang="en-US" sz="1400" b="1">
                <a:solidFill>
                  <a:schemeClr val="bg1"/>
                </a:solidFill>
              </a:rPr>
              <a:t>VALID</a:t>
            </a:r>
          </a:p>
        </p:txBody>
      </p:sp>
      <p:sp>
        <p:nvSpPr>
          <p:cNvPr id="338953" name="AutoShape 29"/>
          <p:cNvSpPr>
            <a:spLocks noChangeArrowheads="1"/>
          </p:cNvSpPr>
          <p:nvPr/>
        </p:nvSpPr>
        <p:spPr bwMode="auto">
          <a:xfrm>
            <a:off x="4927600" y="5257800"/>
            <a:ext cx="831850" cy="555625"/>
          </a:xfrm>
          <a:prstGeom prst="rightArrow">
            <a:avLst>
              <a:gd name="adj1" fmla="val 50000"/>
              <a:gd name="adj2" fmla="val 37429"/>
            </a:avLst>
          </a:prstGeom>
          <a:solidFill>
            <a:srgbClr val="000066"/>
          </a:solidFill>
          <a:ln w="38100">
            <a:solidFill>
              <a:schemeClr val="tx1"/>
            </a:solidFill>
            <a:miter lim="800000"/>
            <a:headEnd/>
            <a:tailEnd/>
          </a:ln>
        </p:spPr>
        <p:txBody>
          <a:bodyPr wrap="none" anchor="ctr">
            <a:spAutoFit/>
          </a:bodyPr>
          <a:lstStyle/>
          <a:p>
            <a:pPr algn="ctr" eaLnBrk="0" hangingPunct="0"/>
            <a:r>
              <a:rPr lang="en-US" sz="1400" b="1">
                <a:solidFill>
                  <a:schemeClr val="bg1"/>
                </a:solidFill>
              </a:rPr>
              <a:t>VALID</a:t>
            </a:r>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Number Placeholder 3"/>
          <p:cNvSpPr txBox="1">
            <a:spLocks noGrp="1"/>
          </p:cNvSpPr>
          <p:nvPr/>
        </p:nvSpPr>
        <p:spPr bwMode="auto">
          <a:xfrm>
            <a:off x="304800" y="6588125"/>
            <a:ext cx="698500"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2621442" name="Rectangle 2"/>
          <p:cNvSpPr>
            <a:spLocks noGrp="1" noChangeArrowheads="1"/>
          </p:cNvSpPr>
          <p:nvPr>
            <p:ph type="title" idx="4294967295"/>
          </p:nvPr>
        </p:nvSpPr>
        <p:spPr/>
        <p:txBody>
          <a:bodyPr/>
          <a:lstStyle/>
          <a:p>
            <a:pPr>
              <a:defRPr/>
            </a:pPr>
            <a:r>
              <a:rPr lang="ru-RU" dirty="0" smtClean="0">
                <a:cs typeface="+mj-cs"/>
              </a:rPr>
              <a:t>Когда использовать </a:t>
            </a:r>
            <a:r>
              <a:rPr lang="en-US" dirty="0" smtClean="0">
                <a:cs typeface="+mj-cs"/>
              </a:rPr>
              <a:t>Advanced </a:t>
            </a:r>
            <a:r>
              <a:rPr lang="en-US" dirty="0" err="1">
                <a:cs typeface="+mj-cs"/>
              </a:rPr>
              <a:t>Blockset</a:t>
            </a:r>
            <a:r>
              <a:rPr lang="en-US" dirty="0">
                <a:cs typeface="+mj-cs"/>
              </a:rPr>
              <a:t/>
            </a:r>
            <a:br>
              <a:rPr lang="en-US" dirty="0">
                <a:cs typeface="+mj-cs"/>
              </a:rPr>
            </a:br>
            <a:endParaRPr lang="en-US" dirty="0">
              <a:cs typeface="+mj-cs"/>
            </a:endParaRPr>
          </a:p>
        </p:txBody>
      </p:sp>
      <p:sp>
        <p:nvSpPr>
          <p:cNvPr id="3213316" name="Rectangle 3"/>
          <p:cNvSpPr>
            <a:spLocks noGrp="1" noChangeArrowheads="1"/>
          </p:cNvSpPr>
          <p:nvPr>
            <p:ph type="body" idx="4294967295"/>
          </p:nvPr>
        </p:nvSpPr>
        <p:spPr>
          <a:xfrm>
            <a:off x="381000" y="990600"/>
            <a:ext cx="8331200" cy="4679950"/>
          </a:xfrm>
        </p:spPr>
        <p:txBody>
          <a:bodyPr/>
          <a:lstStyle/>
          <a:p>
            <a:pPr>
              <a:lnSpc>
                <a:spcPct val="90000"/>
              </a:lnSpc>
              <a:defRPr/>
            </a:pPr>
            <a:r>
              <a:rPr lang="ru-RU" sz="2400" dirty="0" smtClean="0">
                <a:cs typeface="+mn-cs"/>
              </a:rPr>
              <a:t>Есть необходимость в высоких тактовых частотах</a:t>
            </a:r>
            <a:endParaRPr lang="en-US" sz="2400" dirty="0" smtClean="0">
              <a:cs typeface="+mn-cs"/>
            </a:endParaRPr>
          </a:p>
          <a:p>
            <a:pPr lvl="1">
              <a:lnSpc>
                <a:spcPct val="90000"/>
              </a:lnSpc>
              <a:defRPr/>
            </a:pPr>
            <a:r>
              <a:rPr lang="en-US" sz="2400" dirty="0" smtClean="0"/>
              <a:t>DSPB- AB </a:t>
            </a:r>
            <a:r>
              <a:rPr lang="ru-RU" sz="2400" dirty="0" smtClean="0"/>
              <a:t>реализует необходимое количество ступеней конвейера для достижения временных характеристик</a:t>
            </a:r>
            <a:endParaRPr lang="en-US" sz="2400" dirty="0" smtClean="0"/>
          </a:p>
          <a:p>
            <a:pPr>
              <a:lnSpc>
                <a:spcPct val="90000"/>
              </a:lnSpc>
              <a:defRPr/>
            </a:pPr>
            <a:r>
              <a:rPr lang="ru-RU" sz="2400" dirty="0" smtClean="0">
                <a:cs typeface="+mn-cs"/>
              </a:rPr>
              <a:t>У вас есть потоковый алгоритм, характеризующийся непрерывными потоками данных</a:t>
            </a:r>
            <a:endParaRPr lang="en-US" sz="2400" dirty="0" smtClean="0">
              <a:cs typeface="+mn-cs"/>
            </a:endParaRPr>
          </a:p>
          <a:p>
            <a:pPr lvl="1">
              <a:lnSpc>
                <a:spcPct val="90000"/>
              </a:lnSpc>
              <a:defRPr/>
            </a:pPr>
            <a:r>
              <a:rPr lang="ru-RU" sz="2400" dirty="0" smtClean="0"/>
              <a:t>Цифровые фильтры</a:t>
            </a:r>
            <a:endParaRPr lang="en-US" sz="2400" dirty="0" smtClean="0"/>
          </a:p>
          <a:p>
            <a:pPr lvl="1">
              <a:lnSpc>
                <a:spcPct val="90000"/>
              </a:lnSpc>
              <a:defRPr/>
            </a:pPr>
            <a:r>
              <a:rPr lang="ru-RU" sz="2400" dirty="0" smtClean="0"/>
              <a:t>Цифровые </a:t>
            </a:r>
            <a:r>
              <a:rPr lang="en-US" sz="2400" dirty="0" smtClean="0"/>
              <a:t>up </a:t>
            </a:r>
            <a:r>
              <a:rPr lang="ru-RU" sz="2400" dirty="0" smtClean="0"/>
              <a:t>и</a:t>
            </a:r>
            <a:r>
              <a:rPr lang="en-US" sz="2400" dirty="0" smtClean="0"/>
              <a:t> down </a:t>
            </a:r>
            <a:r>
              <a:rPr lang="ru-RU" sz="2400" dirty="0" smtClean="0"/>
              <a:t>конверторы</a:t>
            </a:r>
            <a:r>
              <a:rPr lang="en-US" sz="2400" dirty="0" smtClean="0"/>
              <a:t> </a:t>
            </a:r>
          </a:p>
          <a:p>
            <a:pPr lvl="1">
              <a:lnSpc>
                <a:spcPct val="90000"/>
              </a:lnSpc>
              <a:defRPr/>
            </a:pPr>
            <a:r>
              <a:rPr lang="en-US" sz="2400" dirty="0" smtClean="0"/>
              <a:t>FFTs</a:t>
            </a:r>
          </a:p>
          <a:p>
            <a:pPr lvl="1">
              <a:lnSpc>
                <a:spcPct val="90000"/>
              </a:lnSpc>
              <a:defRPr/>
            </a:pPr>
            <a:r>
              <a:rPr lang="en-US" sz="2400" dirty="0" smtClean="0"/>
              <a:t>DSP </a:t>
            </a:r>
            <a:r>
              <a:rPr lang="ru-RU" sz="2400" dirty="0" smtClean="0"/>
              <a:t>алгоритмы с обратными связями</a:t>
            </a:r>
            <a:endParaRPr lang="en-US" sz="2400" dirty="0" smtClean="0"/>
          </a:p>
          <a:p>
            <a:pPr>
              <a:lnSpc>
                <a:spcPct val="90000"/>
              </a:lnSpc>
              <a:defRPr/>
            </a:pPr>
            <a:r>
              <a:rPr lang="ru-RU" sz="2400" dirty="0" smtClean="0">
                <a:cs typeface="+mn-cs"/>
              </a:rPr>
              <a:t>Необходима гибкость в количестве каналов пути обработки данных</a:t>
            </a:r>
            <a:endParaRPr lang="en-US" sz="2400" dirty="0" smtClean="0">
              <a:cs typeface="+mn-cs"/>
            </a:endParaRPr>
          </a:p>
          <a:p>
            <a:pPr>
              <a:lnSpc>
                <a:spcPct val="90000"/>
              </a:lnSpc>
              <a:defRPr/>
            </a:pPr>
            <a:r>
              <a:rPr lang="ru-RU" sz="2400" dirty="0" smtClean="0">
                <a:cs typeface="+mn-cs"/>
              </a:rPr>
              <a:t>Необходима высокая степень переносимости между разными семействами микросхем</a:t>
            </a:r>
            <a:endParaRPr lang="en-US" sz="2400" dirty="0" smtClean="0">
              <a:cs typeface="+mn-cs"/>
            </a:endParaRPr>
          </a:p>
        </p:txBody>
      </p:sp>
    </p:spTree>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3"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2859010" name="Rectangle 3"/>
          <p:cNvSpPr>
            <a:spLocks noGrp="1" noChangeArrowheads="1"/>
          </p:cNvSpPr>
          <p:nvPr>
            <p:ph type="body" idx="4294967295"/>
          </p:nvPr>
        </p:nvSpPr>
        <p:spPr/>
        <p:txBody>
          <a:bodyPr/>
          <a:lstStyle/>
          <a:p>
            <a:pPr>
              <a:lnSpc>
                <a:spcPct val="80000"/>
              </a:lnSpc>
              <a:defRPr/>
            </a:pPr>
            <a:endParaRPr lang="en-US" sz="2000" dirty="0" smtClean="0">
              <a:cs typeface="+mn-cs"/>
            </a:endParaRPr>
          </a:p>
          <a:p>
            <a:pPr>
              <a:lnSpc>
                <a:spcPct val="80000"/>
              </a:lnSpc>
              <a:defRPr/>
            </a:pPr>
            <a:r>
              <a:rPr lang="ru-RU" sz="2000" dirty="0" smtClean="0">
                <a:cs typeface="+mn-cs"/>
              </a:rPr>
              <a:t>Передача данных и циклы готовности</a:t>
            </a:r>
            <a:r>
              <a:rPr lang="en-US" sz="2000" dirty="0" smtClean="0">
                <a:cs typeface="+mn-cs"/>
              </a:rPr>
              <a:t>:</a:t>
            </a:r>
          </a:p>
          <a:p>
            <a:pPr lvl="1">
              <a:lnSpc>
                <a:spcPct val="80000"/>
              </a:lnSpc>
              <a:defRPr/>
            </a:pPr>
            <a:r>
              <a:rPr lang="ru-RU" sz="1600" dirty="0" smtClean="0"/>
              <a:t>Передача это операция при которой данные и управление передаются от передатчика к приемнику</a:t>
            </a:r>
            <a:endParaRPr lang="en-US" sz="1600" dirty="0" smtClean="0"/>
          </a:p>
          <a:p>
            <a:pPr lvl="1">
              <a:lnSpc>
                <a:spcPct val="80000"/>
              </a:lnSpc>
              <a:defRPr/>
            </a:pPr>
            <a:r>
              <a:rPr lang="ru-RU" sz="1600" dirty="0" smtClean="0"/>
              <a:t>Цикл готовности это цикл в течении которого приемник готов совершить передачу</a:t>
            </a:r>
            <a:endParaRPr lang="en-US" sz="1600" dirty="0" smtClean="0"/>
          </a:p>
          <a:p>
            <a:pPr>
              <a:lnSpc>
                <a:spcPct val="80000"/>
              </a:lnSpc>
              <a:defRPr/>
            </a:pPr>
            <a:r>
              <a:rPr lang="ru-RU" sz="2000" dirty="0" smtClean="0">
                <a:cs typeface="+mn-cs"/>
              </a:rPr>
              <a:t>Символ</a:t>
            </a:r>
            <a:r>
              <a:rPr lang="en-US" sz="2000" dirty="0" smtClean="0">
                <a:cs typeface="+mn-cs"/>
              </a:rPr>
              <a:t>:  </a:t>
            </a:r>
          </a:p>
          <a:p>
            <a:pPr lvl="1">
              <a:lnSpc>
                <a:spcPct val="80000"/>
              </a:lnSpc>
              <a:defRPr/>
            </a:pPr>
            <a:r>
              <a:rPr lang="ru-RU" sz="1600" dirty="0" smtClean="0"/>
              <a:t>Минимальный элемент данных</a:t>
            </a:r>
            <a:r>
              <a:rPr lang="en-US" sz="1600" dirty="0" smtClean="0"/>
              <a:t> </a:t>
            </a:r>
          </a:p>
          <a:p>
            <a:pPr lvl="1">
              <a:lnSpc>
                <a:spcPct val="80000"/>
              </a:lnSpc>
              <a:defRPr/>
            </a:pPr>
            <a:r>
              <a:rPr lang="ru-RU" sz="1600" dirty="0"/>
              <a:t>Один или более символов составляют единый блок данных, передаваемых в цикле</a:t>
            </a:r>
            <a:endParaRPr lang="en-US" sz="1600" dirty="0" smtClean="0"/>
          </a:p>
          <a:p>
            <a:pPr>
              <a:lnSpc>
                <a:spcPct val="80000"/>
              </a:lnSpc>
              <a:defRPr/>
            </a:pPr>
            <a:r>
              <a:rPr lang="ru-RU" sz="2000" dirty="0" smtClean="0">
                <a:cs typeface="+mn-cs"/>
              </a:rPr>
              <a:t>Канал</a:t>
            </a:r>
            <a:r>
              <a:rPr lang="en-US" sz="2000" dirty="0" smtClean="0">
                <a:cs typeface="+mn-cs"/>
              </a:rPr>
              <a:t>: </a:t>
            </a:r>
          </a:p>
          <a:p>
            <a:pPr lvl="1">
              <a:lnSpc>
                <a:spcPct val="80000"/>
              </a:lnSpc>
              <a:defRPr/>
            </a:pPr>
            <a:r>
              <a:rPr lang="ru-RU" sz="1600" dirty="0" smtClean="0"/>
              <a:t>Физический или логический путь или связь по которому информация передается между двумя портами</a:t>
            </a:r>
            <a:endParaRPr lang="en-US" sz="1600" dirty="0" smtClean="0"/>
          </a:p>
          <a:p>
            <a:pPr>
              <a:lnSpc>
                <a:spcPct val="80000"/>
              </a:lnSpc>
              <a:defRPr/>
            </a:pPr>
            <a:r>
              <a:rPr lang="ru-RU" sz="2000" dirty="0" smtClean="0">
                <a:cs typeface="+mn-cs"/>
              </a:rPr>
              <a:t>Пакет</a:t>
            </a:r>
            <a:r>
              <a:rPr lang="en-US" sz="2000" dirty="0" smtClean="0">
                <a:cs typeface="+mn-cs"/>
              </a:rPr>
              <a:t>:</a:t>
            </a:r>
          </a:p>
          <a:p>
            <a:pPr lvl="1">
              <a:lnSpc>
                <a:spcPct val="80000"/>
              </a:lnSpc>
              <a:defRPr/>
            </a:pPr>
            <a:r>
              <a:rPr lang="ru-RU" sz="1600" dirty="0" err="1" smtClean="0"/>
              <a:t>Агрегировация</a:t>
            </a:r>
            <a:r>
              <a:rPr lang="ru-RU" sz="1600" dirty="0" smtClean="0"/>
              <a:t> </a:t>
            </a:r>
            <a:r>
              <a:rPr lang="ru-RU" sz="1600" dirty="0"/>
              <a:t>данных и управляющих сигналов, которые передаются вместе</a:t>
            </a:r>
            <a:r>
              <a:rPr lang="en-US" sz="1600" dirty="0" smtClean="0"/>
              <a:t>. </a:t>
            </a:r>
          </a:p>
          <a:p>
            <a:pPr lvl="1">
              <a:lnSpc>
                <a:spcPct val="80000"/>
              </a:lnSpc>
              <a:defRPr/>
            </a:pPr>
            <a:r>
              <a:rPr lang="ru-RU" sz="1600" dirty="0" smtClean="0"/>
              <a:t>Пакет может иметь заголовок, помогающий роутерам определить точку назначения</a:t>
            </a:r>
            <a:endParaRPr lang="en-US" sz="1600" dirty="0" smtClean="0"/>
          </a:p>
          <a:p>
            <a:pPr lvl="1">
              <a:lnSpc>
                <a:spcPct val="80000"/>
              </a:lnSpc>
              <a:defRPr/>
            </a:pPr>
            <a:r>
              <a:rPr lang="ru-RU" sz="1600" dirty="0" smtClean="0"/>
              <a:t>Формат пакета определяется приложением</a:t>
            </a:r>
            <a:r>
              <a:rPr lang="en-US" sz="1600" dirty="0" smtClean="0"/>
              <a:t>, Avalon-ST </a:t>
            </a:r>
            <a:r>
              <a:rPr lang="ru-RU" sz="1600" dirty="0" smtClean="0"/>
              <a:t>не устанавливает требований к пакетам</a:t>
            </a:r>
            <a:r>
              <a:rPr lang="en-US" sz="1600" dirty="0" smtClean="0"/>
              <a:t>. </a:t>
            </a:r>
          </a:p>
          <a:p>
            <a:pPr lvl="1">
              <a:lnSpc>
                <a:spcPct val="80000"/>
              </a:lnSpc>
              <a:defRPr/>
            </a:pPr>
            <a:r>
              <a:rPr lang="ru-RU" sz="1600" dirty="0" smtClean="0"/>
              <a:t>Использование пакетов опционально</a:t>
            </a:r>
            <a:r>
              <a:rPr lang="en-US" sz="1600" dirty="0" smtClean="0"/>
              <a:t>.</a:t>
            </a:r>
          </a:p>
        </p:txBody>
      </p:sp>
      <p:sp>
        <p:nvSpPr>
          <p:cNvPr id="3235844" name="Rectangle 4"/>
          <p:cNvSpPr>
            <a:spLocks noGrp="1" noChangeArrowheads="1"/>
          </p:cNvSpPr>
          <p:nvPr>
            <p:ph type="title" idx="4294967295"/>
          </p:nvPr>
        </p:nvSpPr>
        <p:spPr/>
        <p:txBody>
          <a:bodyPr/>
          <a:lstStyle/>
          <a:p>
            <a:pPr>
              <a:defRPr/>
            </a:pPr>
            <a:r>
              <a:rPr lang="ru-RU" sz="2800" dirty="0" smtClean="0">
                <a:cs typeface="+mj-cs"/>
              </a:rPr>
              <a:t>Интерфейс </a:t>
            </a:r>
            <a:r>
              <a:rPr lang="en-US" sz="2800" dirty="0" smtClean="0">
                <a:cs typeface="+mj-cs"/>
              </a:rPr>
              <a:t>Avalon Streaming </a:t>
            </a:r>
            <a:r>
              <a:rPr lang="en-US" sz="2800" dirty="0">
                <a:cs typeface="+mj-cs"/>
              </a:rPr>
              <a:t/>
            </a:r>
            <a:br>
              <a:rPr lang="en-US" sz="2800" dirty="0">
                <a:cs typeface="+mj-cs"/>
              </a:rPr>
            </a:br>
            <a:r>
              <a:rPr lang="ru-RU" sz="2400" i="1" dirty="0" smtClean="0">
                <a:cs typeface="+mj-cs"/>
              </a:rPr>
              <a:t>Другие термины и понятия</a:t>
            </a:r>
            <a:endParaRPr lang="en-US" sz="2800" dirty="0">
              <a:cs typeface="+mj-cs"/>
            </a:endParaRPr>
          </a:p>
        </p:txBody>
      </p:sp>
    </p:spTree>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1"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3241987" name="Rectangle 3"/>
          <p:cNvSpPr>
            <a:spLocks noGrp="1" noChangeArrowheads="1"/>
          </p:cNvSpPr>
          <p:nvPr>
            <p:ph type="title" idx="4294967295"/>
          </p:nvPr>
        </p:nvSpPr>
        <p:spPr/>
        <p:txBody>
          <a:bodyPr/>
          <a:lstStyle/>
          <a:p>
            <a:pPr>
              <a:defRPr/>
            </a:pPr>
            <a:r>
              <a:rPr lang="en-US" sz="2800" dirty="0">
                <a:cs typeface="+mj-cs"/>
              </a:rPr>
              <a:t>Avalon Streaming Interface- </a:t>
            </a:r>
            <a:br>
              <a:rPr lang="en-US" sz="2800" dirty="0">
                <a:cs typeface="+mj-cs"/>
              </a:rPr>
            </a:br>
            <a:r>
              <a:rPr lang="ru-RU" sz="2400" i="1" dirty="0" smtClean="0">
                <a:cs typeface="+mj-cs"/>
              </a:rPr>
              <a:t>Сигналы по умолчанию и типовые соединения</a:t>
            </a:r>
            <a:endParaRPr lang="en-US" sz="2400" i="1" dirty="0">
              <a:cs typeface="+mj-cs"/>
            </a:endParaRPr>
          </a:p>
        </p:txBody>
      </p:sp>
      <p:grpSp>
        <p:nvGrpSpPr>
          <p:cNvPr id="343043" name="Group 30"/>
          <p:cNvGrpSpPr>
            <a:grpSpLocks/>
          </p:cNvGrpSpPr>
          <p:nvPr/>
        </p:nvGrpSpPr>
        <p:grpSpPr bwMode="auto">
          <a:xfrm>
            <a:off x="76200" y="1216025"/>
            <a:ext cx="4114800" cy="2517775"/>
            <a:chOff x="288" y="1680"/>
            <a:chExt cx="2592" cy="1586"/>
          </a:xfrm>
        </p:grpSpPr>
        <p:sp>
          <p:nvSpPr>
            <p:cNvPr id="343057" name="Rectangle 6"/>
            <p:cNvSpPr>
              <a:spLocks noChangeArrowheads="1"/>
            </p:cNvSpPr>
            <p:nvPr/>
          </p:nvSpPr>
          <p:spPr bwMode="auto">
            <a:xfrm>
              <a:off x="288" y="1689"/>
              <a:ext cx="2592" cy="1577"/>
            </a:xfrm>
            <a:prstGeom prst="rect">
              <a:avLst/>
            </a:prstGeom>
            <a:solidFill>
              <a:srgbClr val="0000FF"/>
            </a:solidFill>
            <a:ln w="38100">
              <a:solidFill>
                <a:schemeClr val="tx1"/>
              </a:solidFill>
              <a:miter lim="800000"/>
              <a:headEnd/>
              <a:tailEnd/>
            </a:ln>
          </p:spPr>
          <p:txBody>
            <a:bodyPr anchor="ctr">
              <a:spAutoFit/>
            </a:bodyPr>
            <a:lstStyle/>
            <a:p>
              <a:pPr eaLnBrk="0" hangingPunct="0"/>
              <a:r>
                <a:rPr lang="en-US" sz="1200" b="1">
                  <a:solidFill>
                    <a:schemeClr val="bg1"/>
                  </a:solidFill>
                </a:rPr>
                <a:t>SINK_READY                                 SOURCE_READY</a:t>
              </a:r>
            </a:p>
            <a:p>
              <a:pPr eaLnBrk="0" hangingPunct="0"/>
              <a:endParaRPr lang="en-US" sz="1200" b="1">
                <a:solidFill>
                  <a:schemeClr val="bg1"/>
                </a:solidFill>
              </a:endParaRPr>
            </a:p>
            <a:p>
              <a:pPr eaLnBrk="0" hangingPunct="0"/>
              <a:r>
                <a:rPr lang="en-US" sz="1200" b="1">
                  <a:solidFill>
                    <a:schemeClr val="bg1"/>
                  </a:solidFill>
                </a:rPr>
                <a:t>SINK_SOP                                      SOURCE_SOP</a:t>
              </a:r>
            </a:p>
            <a:p>
              <a:pPr eaLnBrk="0" hangingPunct="0"/>
              <a:endParaRPr lang="en-US" sz="1200" b="1">
                <a:solidFill>
                  <a:schemeClr val="bg1"/>
                </a:solidFill>
              </a:endParaRPr>
            </a:p>
            <a:p>
              <a:pPr eaLnBrk="0" hangingPunct="0"/>
              <a:r>
                <a:rPr lang="en-US" sz="1200" b="1">
                  <a:solidFill>
                    <a:schemeClr val="bg1"/>
                  </a:solidFill>
                </a:rPr>
                <a:t>SINK_EOP                                      SOURCE_EOP</a:t>
              </a:r>
            </a:p>
            <a:p>
              <a:pPr eaLnBrk="0" hangingPunct="0"/>
              <a:endParaRPr lang="en-US" sz="1200" b="1">
                <a:solidFill>
                  <a:schemeClr val="bg1"/>
                </a:solidFill>
              </a:endParaRPr>
            </a:p>
            <a:p>
              <a:pPr eaLnBrk="0" hangingPunct="0"/>
              <a:r>
                <a:rPr lang="en-US" sz="1200" b="1">
                  <a:solidFill>
                    <a:schemeClr val="bg1"/>
                  </a:solidFill>
                </a:rPr>
                <a:t>SINK_DATA                                   SOURCE_DATA</a:t>
              </a:r>
            </a:p>
            <a:p>
              <a:pPr eaLnBrk="0" hangingPunct="0"/>
              <a:endParaRPr lang="en-US" sz="1200" b="1">
                <a:solidFill>
                  <a:schemeClr val="bg1"/>
                </a:solidFill>
              </a:endParaRPr>
            </a:p>
            <a:p>
              <a:pPr eaLnBrk="0" hangingPunct="0"/>
              <a:r>
                <a:rPr lang="en-US" sz="1200" b="1">
                  <a:solidFill>
                    <a:schemeClr val="bg1"/>
                  </a:solidFill>
                </a:rPr>
                <a:t>SINK_VALID                                  SOURCE_VALID</a:t>
              </a:r>
            </a:p>
            <a:p>
              <a:pPr eaLnBrk="0" hangingPunct="0"/>
              <a:endParaRPr lang="en-US" sz="1200" b="1">
                <a:solidFill>
                  <a:schemeClr val="bg1"/>
                </a:solidFill>
              </a:endParaRPr>
            </a:p>
            <a:p>
              <a:pPr eaLnBrk="0" hangingPunct="0"/>
              <a:r>
                <a:rPr lang="en-US" sz="1200" b="1">
                  <a:solidFill>
                    <a:schemeClr val="bg1"/>
                  </a:solidFill>
                </a:rPr>
                <a:t>SINK_ERROR                                SOURCE_ERROR</a:t>
              </a:r>
            </a:p>
            <a:p>
              <a:pPr eaLnBrk="0" hangingPunct="0"/>
              <a:endParaRPr lang="en-US" sz="1200" b="1">
                <a:solidFill>
                  <a:schemeClr val="bg1"/>
                </a:solidFill>
              </a:endParaRPr>
            </a:p>
            <a:p>
              <a:pPr eaLnBrk="0" hangingPunct="0"/>
              <a:r>
                <a:rPr lang="en-US" sz="1200" b="1">
                  <a:solidFill>
                    <a:schemeClr val="bg1"/>
                  </a:solidFill>
                </a:rPr>
                <a:t>SINK_CHANNEL                           SOURCE_CHANNEL</a:t>
              </a:r>
            </a:p>
          </p:txBody>
        </p:sp>
        <p:sp>
          <p:nvSpPr>
            <p:cNvPr id="343058" name="Rectangle 7"/>
            <p:cNvSpPr>
              <a:spLocks noChangeArrowheads="1"/>
            </p:cNvSpPr>
            <p:nvPr/>
          </p:nvSpPr>
          <p:spPr bwMode="auto">
            <a:xfrm>
              <a:off x="1200" y="1680"/>
              <a:ext cx="576" cy="1584"/>
            </a:xfrm>
            <a:prstGeom prst="rect">
              <a:avLst/>
            </a:prstGeom>
            <a:solidFill>
              <a:srgbClr val="000066"/>
            </a:solidFill>
            <a:ln w="38100">
              <a:solidFill>
                <a:schemeClr val="tx1"/>
              </a:solidFill>
              <a:miter lim="800000"/>
              <a:headEnd/>
              <a:tailEnd/>
            </a:ln>
          </p:spPr>
          <p:txBody>
            <a:bodyPr anchor="ctr">
              <a:spAutoFit/>
            </a:bodyPr>
            <a:lstStyle/>
            <a:p>
              <a:pPr eaLnBrk="0" hangingPunct="0"/>
              <a:endParaRPr lang="en-US"/>
            </a:p>
          </p:txBody>
        </p:sp>
        <p:sp>
          <p:nvSpPr>
            <p:cNvPr id="343059" name="Text Box 8"/>
            <p:cNvSpPr txBox="1">
              <a:spLocks noChangeArrowheads="1"/>
            </p:cNvSpPr>
            <p:nvPr/>
          </p:nvSpPr>
          <p:spPr bwMode="auto">
            <a:xfrm rot="-5400000">
              <a:off x="889" y="2423"/>
              <a:ext cx="123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US" sz="1800" b="1">
                  <a:solidFill>
                    <a:schemeClr val="bg1"/>
                  </a:solidFill>
                </a:rPr>
                <a:t>            CORE A</a:t>
              </a:r>
            </a:p>
          </p:txBody>
        </p:sp>
      </p:grpSp>
      <p:grpSp>
        <p:nvGrpSpPr>
          <p:cNvPr id="343044" name="Group 31"/>
          <p:cNvGrpSpPr>
            <a:grpSpLocks/>
          </p:cNvGrpSpPr>
          <p:nvPr/>
        </p:nvGrpSpPr>
        <p:grpSpPr bwMode="auto">
          <a:xfrm>
            <a:off x="4953000" y="1219200"/>
            <a:ext cx="4114800" cy="2517775"/>
            <a:chOff x="288" y="1680"/>
            <a:chExt cx="2592" cy="1586"/>
          </a:xfrm>
        </p:grpSpPr>
        <p:sp>
          <p:nvSpPr>
            <p:cNvPr id="343054" name="Rectangle 32"/>
            <p:cNvSpPr>
              <a:spLocks noChangeArrowheads="1"/>
            </p:cNvSpPr>
            <p:nvPr/>
          </p:nvSpPr>
          <p:spPr bwMode="auto">
            <a:xfrm>
              <a:off x="288" y="1689"/>
              <a:ext cx="2592" cy="1577"/>
            </a:xfrm>
            <a:prstGeom prst="rect">
              <a:avLst/>
            </a:prstGeom>
            <a:solidFill>
              <a:srgbClr val="0000FF"/>
            </a:solidFill>
            <a:ln w="38100">
              <a:solidFill>
                <a:schemeClr val="tx1"/>
              </a:solidFill>
              <a:miter lim="800000"/>
              <a:headEnd/>
              <a:tailEnd/>
            </a:ln>
          </p:spPr>
          <p:txBody>
            <a:bodyPr anchor="ctr">
              <a:spAutoFit/>
            </a:bodyPr>
            <a:lstStyle/>
            <a:p>
              <a:pPr eaLnBrk="0" hangingPunct="0"/>
              <a:r>
                <a:rPr lang="en-US" sz="1200" b="1">
                  <a:solidFill>
                    <a:schemeClr val="bg1"/>
                  </a:solidFill>
                </a:rPr>
                <a:t>SINK_READY                                 SOURCE_READY</a:t>
              </a:r>
            </a:p>
            <a:p>
              <a:pPr eaLnBrk="0" hangingPunct="0"/>
              <a:endParaRPr lang="en-US" sz="1200" b="1">
                <a:solidFill>
                  <a:schemeClr val="bg1"/>
                </a:solidFill>
              </a:endParaRPr>
            </a:p>
            <a:p>
              <a:pPr eaLnBrk="0" hangingPunct="0"/>
              <a:r>
                <a:rPr lang="en-US" sz="1200" b="1">
                  <a:solidFill>
                    <a:schemeClr val="bg1"/>
                  </a:solidFill>
                </a:rPr>
                <a:t>SINK_SOP                                      SOURCE_SOP</a:t>
              </a:r>
            </a:p>
            <a:p>
              <a:pPr eaLnBrk="0" hangingPunct="0"/>
              <a:endParaRPr lang="en-US" sz="1200" b="1">
                <a:solidFill>
                  <a:schemeClr val="bg1"/>
                </a:solidFill>
              </a:endParaRPr>
            </a:p>
            <a:p>
              <a:pPr eaLnBrk="0" hangingPunct="0"/>
              <a:r>
                <a:rPr lang="en-US" sz="1200" b="1">
                  <a:solidFill>
                    <a:schemeClr val="bg1"/>
                  </a:solidFill>
                </a:rPr>
                <a:t>SINK_EOP                                      SOURCE_EOP</a:t>
              </a:r>
            </a:p>
            <a:p>
              <a:pPr eaLnBrk="0" hangingPunct="0"/>
              <a:endParaRPr lang="en-US" sz="1200" b="1">
                <a:solidFill>
                  <a:schemeClr val="bg1"/>
                </a:solidFill>
              </a:endParaRPr>
            </a:p>
            <a:p>
              <a:pPr eaLnBrk="0" hangingPunct="0"/>
              <a:r>
                <a:rPr lang="en-US" sz="1200" b="1">
                  <a:solidFill>
                    <a:schemeClr val="bg1"/>
                  </a:solidFill>
                </a:rPr>
                <a:t>SINK_DATA                                   SOURCE_DATA</a:t>
              </a:r>
            </a:p>
            <a:p>
              <a:pPr eaLnBrk="0" hangingPunct="0"/>
              <a:endParaRPr lang="en-US" sz="1200" b="1">
                <a:solidFill>
                  <a:schemeClr val="bg1"/>
                </a:solidFill>
              </a:endParaRPr>
            </a:p>
            <a:p>
              <a:pPr eaLnBrk="0" hangingPunct="0"/>
              <a:r>
                <a:rPr lang="en-US" sz="1200" b="1">
                  <a:solidFill>
                    <a:schemeClr val="bg1"/>
                  </a:solidFill>
                </a:rPr>
                <a:t>SINK_VALID                                  SOURCE_VALID</a:t>
              </a:r>
            </a:p>
            <a:p>
              <a:pPr eaLnBrk="0" hangingPunct="0"/>
              <a:endParaRPr lang="en-US" sz="1200" b="1">
                <a:solidFill>
                  <a:schemeClr val="bg1"/>
                </a:solidFill>
              </a:endParaRPr>
            </a:p>
            <a:p>
              <a:pPr eaLnBrk="0" hangingPunct="0"/>
              <a:r>
                <a:rPr lang="en-US" sz="1200" b="1">
                  <a:solidFill>
                    <a:schemeClr val="bg1"/>
                  </a:solidFill>
                </a:rPr>
                <a:t>SINK_ERROR                                SOURCE_ERROR</a:t>
              </a:r>
            </a:p>
            <a:p>
              <a:pPr eaLnBrk="0" hangingPunct="0"/>
              <a:endParaRPr lang="en-US" sz="1200" b="1">
                <a:solidFill>
                  <a:schemeClr val="bg1"/>
                </a:solidFill>
              </a:endParaRPr>
            </a:p>
            <a:p>
              <a:pPr eaLnBrk="0" hangingPunct="0"/>
              <a:r>
                <a:rPr lang="en-US" sz="1200" b="1">
                  <a:solidFill>
                    <a:schemeClr val="bg1"/>
                  </a:solidFill>
                </a:rPr>
                <a:t>SINK_CHANNEL                           SOURCE_CHANNEL</a:t>
              </a:r>
            </a:p>
          </p:txBody>
        </p:sp>
        <p:sp>
          <p:nvSpPr>
            <p:cNvPr id="343055" name="Rectangle 33"/>
            <p:cNvSpPr>
              <a:spLocks noChangeArrowheads="1"/>
            </p:cNvSpPr>
            <p:nvPr/>
          </p:nvSpPr>
          <p:spPr bwMode="auto">
            <a:xfrm>
              <a:off x="1200" y="1680"/>
              <a:ext cx="576" cy="1584"/>
            </a:xfrm>
            <a:prstGeom prst="rect">
              <a:avLst/>
            </a:prstGeom>
            <a:solidFill>
              <a:srgbClr val="000066"/>
            </a:solidFill>
            <a:ln w="38100">
              <a:solidFill>
                <a:schemeClr val="tx1"/>
              </a:solidFill>
              <a:miter lim="800000"/>
              <a:headEnd/>
              <a:tailEnd/>
            </a:ln>
          </p:spPr>
          <p:txBody>
            <a:bodyPr anchor="ctr">
              <a:spAutoFit/>
            </a:bodyPr>
            <a:lstStyle/>
            <a:p>
              <a:pPr eaLnBrk="0" hangingPunct="0"/>
              <a:endParaRPr lang="en-US"/>
            </a:p>
          </p:txBody>
        </p:sp>
        <p:sp>
          <p:nvSpPr>
            <p:cNvPr id="343056" name="Text Box 34"/>
            <p:cNvSpPr txBox="1">
              <a:spLocks noChangeArrowheads="1"/>
            </p:cNvSpPr>
            <p:nvPr/>
          </p:nvSpPr>
          <p:spPr bwMode="auto">
            <a:xfrm rot="-5400000">
              <a:off x="889" y="2423"/>
              <a:ext cx="123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US" sz="1800" b="1">
                  <a:solidFill>
                    <a:schemeClr val="bg1"/>
                  </a:solidFill>
                </a:rPr>
                <a:t>            CORE B</a:t>
              </a:r>
            </a:p>
          </p:txBody>
        </p:sp>
      </p:grpSp>
      <p:sp>
        <p:nvSpPr>
          <p:cNvPr id="343045" name="Line 35"/>
          <p:cNvSpPr>
            <a:spLocks noChangeShapeType="1"/>
          </p:cNvSpPr>
          <p:nvPr/>
        </p:nvSpPr>
        <p:spPr bwMode="auto">
          <a:xfrm flipH="1">
            <a:off x="4191000" y="1371600"/>
            <a:ext cx="762000" cy="0"/>
          </a:xfrm>
          <a:prstGeom prst="line">
            <a:avLst/>
          </a:prstGeom>
          <a:noFill/>
          <a:ln w="38100">
            <a:solidFill>
              <a:srgbClr val="C10435"/>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343046" name="Line 36"/>
          <p:cNvSpPr>
            <a:spLocks noChangeShapeType="1"/>
          </p:cNvSpPr>
          <p:nvPr/>
        </p:nvSpPr>
        <p:spPr bwMode="auto">
          <a:xfrm>
            <a:off x="4191000" y="1752600"/>
            <a:ext cx="7620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343047" name="Line 37"/>
          <p:cNvSpPr>
            <a:spLocks noChangeShapeType="1"/>
          </p:cNvSpPr>
          <p:nvPr/>
        </p:nvSpPr>
        <p:spPr bwMode="auto">
          <a:xfrm>
            <a:off x="4191000" y="2133600"/>
            <a:ext cx="7620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343048" name="Line 38"/>
          <p:cNvSpPr>
            <a:spLocks noChangeShapeType="1"/>
          </p:cNvSpPr>
          <p:nvPr/>
        </p:nvSpPr>
        <p:spPr bwMode="auto">
          <a:xfrm>
            <a:off x="4191000" y="2514600"/>
            <a:ext cx="7620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343049" name="Line 39"/>
          <p:cNvSpPr>
            <a:spLocks noChangeShapeType="1"/>
          </p:cNvSpPr>
          <p:nvPr/>
        </p:nvSpPr>
        <p:spPr bwMode="auto">
          <a:xfrm>
            <a:off x="4191000" y="2819400"/>
            <a:ext cx="7620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343050" name="Line 40"/>
          <p:cNvSpPr>
            <a:spLocks noChangeShapeType="1"/>
          </p:cNvSpPr>
          <p:nvPr/>
        </p:nvSpPr>
        <p:spPr bwMode="auto">
          <a:xfrm>
            <a:off x="4191000" y="3200400"/>
            <a:ext cx="7620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343051" name="Line 41"/>
          <p:cNvSpPr>
            <a:spLocks noChangeShapeType="1"/>
          </p:cNvSpPr>
          <p:nvPr/>
        </p:nvSpPr>
        <p:spPr bwMode="auto">
          <a:xfrm>
            <a:off x="4191000" y="3581400"/>
            <a:ext cx="7620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343052" name="Text Box 42"/>
          <p:cNvSpPr txBox="1">
            <a:spLocks noChangeArrowheads="1"/>
          </p:cNvSpPr>
          <p:nvPr/>
        </p:nvSpPr>
        <p:spPr bwMode="auto">
          <a:xfrm>
            <a:off x="0" y="3886200"/>
            <a:ext cx="4724400" cy="221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buFontTx/>
              <a:buChar char="•"/>
            </a:pPr>
            <a:r>
              <a:rPr lang="en-US" sz="1400"/>
              <a:t> sink_ready: (o) whether sink is ready for data</a:t>
            </a:r>
          </a:p>
          <a:p>
            <a:pPr>
              <a:spcBef>
                <a:spcPct val="50000"/>
              </a:spcBef>
              <a:buFontTx/>
              <a:buChar char="•"/>
            </a:pPr>
            <a:r>
              <a:rPr lang="en-US" sz="1400"/>
              <a:t> sink_sop: (i) start of packet for the sink data</a:t>
            </a:r>
          </a:p>
          <a:p>
            <a:pPr>
              <a:spcBef>
                <a:spcPct val="50000"/>
              </a:spcBef>
              <a:buFontTx/>
              <a:buChar char="•"/>
            </a:pPr>
            <a:r>
              <a:rPr lang="en-US" sz="1400"/>
              <a:t> sink_eop: (i) end of packet for the sink data</a:t>
            </a:r>
          </a:p>
          <a:p>
            <a:pPr>
              <a:spcBef>
                <a:spcPct val="50000"/>
              </a:spcBef>
              <a:buFontTx/>
              <a:buChar char="•"/>
            </a:pPr>
            <a:r>
              <a:rPr lang="en-US" sz="1400"/>
              <a:t> sink_data: (i) sink data stream</a:t>
            </a:r>
          </a:p>
          <a:p>
            <a:pPr>
              <a:spcBef>
                <a:spcPct val="50000"/>
              </a:spcBef>
              <a:buFontTx/>
              <a:buChar char="•"/>
            </a:pPr>
            <a:r>
              <a:rPr lang="en-US" sz="1400"/>
              <a:t> sink_valid: (i) sink valid signal</a:t>
            </a:r>
          </a:p>
          <a:p>
            <a:pPr>
              <a:spcBef>
                <a:spcPct val="50000"/>
              </a:spcBef>
              <a:buFontTx/>
              <a:buChar char="•"/>
            </a:pPr>
            <a:r>
              <a:rPr lang="en-US" sz="1400"/>
              <a:t> sink_error: (i) error within sink data </a:t>
            </a:r>
          </a:p>
          <a:p>
            <a:pPr>
              <a:spcBef>
                <a:spcPct val="50000"/>
              </a:spcBef>
              <a:buFontTx/>
              <a:buChar char="•"/>
            </a:pPr>
            <a:r>
              <a:rPr lang="en-US" sz="1400"/>
              <a:t> sink_channel: (i) sink channel indicator</a:t>
            </a:r>
          </a:p>
        </p:txBody>
      </p:sp>
      <p:sp>
        <p:nvSpPr>
          <p:cNvPr id="343053" name="Text Box 43"/>
          <p:cNvSpPr txBox="1">
            <a:spLocks noChangeArrowheads="1"/>
          </p:cNvSpPr>
          <p:nvPr/>
        </p:nvSpPr>
        <p:spPr bwMode="auto">
          <a:xfrm>
            <a:off x="4876800" y="3886200"/>
            <a:ext cx="4953000" cy="221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buFontTx/>
              <a:buChar char="•"/>
            </a:pPr>
            <a:r>
              <a:rPr lang="en-US" sz="1400"/>
              <a:t> source_ready: (i) whether source is ready for data</a:t>
            </a:r>
          </a:p>
          <a:p>
            <a:pPr>
              <a:spcBef>
                <a:spcPct val="50000"/>
              </a:spcBef>
              <a:buFontTx/>
              <a:buChar char="•"/>
            </a:pPr>
            <a:r>
              <a:rPr lang="en-US" sz="1400"/>
              <a:t> source_sop: (o) start of packet for the source data</a:t>
            </a:r>
          </a:p>
          <a:p>
            <a:pPr>
              <a:spcBef>
                <a:spcPct val="50000"/>
              </a:spcBef>
              <a:buFontTx/>
              <a:buChar char="•"/>
            </a:pPr>
            <a:r>
              <a:rPr lang="en-US" sz="1400"/>
              <a:t> source_eop: (o) end of packet for the source data</a:t>
            </a:r>
          </a:p>
          <a:p>
            <a:pPr>
              <a:spcBef>
                <a:spcPct val="50000"/>
              </a:spcBef>
              <a:buFontTx/>
              <a:buChar char="•"/>
            </a:pPr>
            <a:r>
              <a:rPr lang="en-US" sz="1400"/>
              <a:t> source_data: (o) source data stream</a:t>
            </a:r>
          </a:p>
          <a:p>
            <a:pPr>
              <a:spcBef>
                <a:spcPct val="50000"/>
              </a:spcBef>
              <a:buFontTx/>
              <a:buChar char="•"/>
            </a:pPr>
            <a:r>
              <a:rPr lang="en-US" sz="1400"/>
              <a:t> source_valid: (o) source valid signal</a:t>
            </a:r>
          </a:p>
          <a:p>
            <a:pPr>
              <a:spcBef>
                <a:spcPct val="50000"/>
              </a:spcBef>
              <a:buFontTx/>
              <a:buChar char="•"/>
            </a:pPr>
            <a:r>
              <a:rPr lang="en-US" sz="1400"/>
              <a:t> source_error: (o) error within source data </a:t>
            </a:r>
          </a:p>
          <a:p>
            <a:pPr>
              <a:spcBef>
                <a:spcPct val="50000"/>
              </a:spcBef>
              <a:buFontTx/>
              <a:buChar char="•"/>
            </a:pPr>
            <a:r>
              <a:rPr lang="en-US" sz="1400"/>
              <a:t> source_channel: (o) source channel indicator</a:t>
            </a:r>
          </a:p>
        </p:txBody>
      </p:sp>
    </p:spTree>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89"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3255298" name="Rectangle 2"/>
          <p:cNvSpPr>
            <a:spLocks noGrp="1" noChangeArrowheads="1"/>
          </p:cNvSpPr>
          <p:nvPr>
            <p:ph type="title" idx="4294967295"/>
          </p:nvPr>
        </p:nvSpPr>
        <p:spPr/>
        <p:txBody>
          <a:bodyPr/>
          <a:lstStyle/>
          <a:p>
            <a:pPr>
              <a:defRPr/>
            </a:pPr>
            <a:r>
              <a:rPr lang="en-US" sz="2800" dirty="0">
                <a:cs typeface="+mj-cs"/>
              </a:rPr>
              <a:t>Avalon Streaming Interface- </a:t>
            </a:r>
            <a:br>
              <a:rPr lang="en-US" sz="2800" dirty="0">
                <a:cs typeface="+mj-cs"/>
              </a:rPr>
            </a:br>
            <a:r>
              <a:rPr lang="ru-RU" sz="2400" i="1" dirty="0" smtClean="0">
                <a:cs typeface="+mj-cs"/>
              </a:rPr>
              <a:t>Временные диаграммы</a:t>
            </a:r>
            <a:endParaRPr lang="en-US" sz="2400" i="1" dirty="0">
              <a:cs typeface="+mj-cs"/>
            </a:endParaRPr>
          </a:p>
        </p:txBody>
      </p:sp>
      <p:pic>
        <p:nvPicPr>
          <p:cNvPr id="3450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219200"/>
            <a:ext cx="6324600" cy="225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3450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3517900"/>
            <a:ext cx="6096000" cy="267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345093" name="AutoShape 5"/>
          <p:cNvSpPr>
            <a:spLocks noChangeArrowheads="1"/>
          </p:cNvSpPr>
          <p:nvPr/>
        </p:nvSpPr>
        <p:spPr bwMode="auto">
          <a:xfrm>
            <a:off x="152400" y="3789363"/>
            <a:ext cx="2590800" cy="2543175"/>
          </a:xfrm>
          <a:prstGeom prst="irregularSeal1">
            <a:avLst/>
          </a:prstGeom>
          <a:solidFill>
            <a:schemeClr val="tx2"/>
          </a:solidFill>
          <a:ln w="38100">
            <a:solidFill>
              <a:schemeClr val="tx1"/>
            </a:solidFill>
            <a:miter lim="800000"/>
            <a:headEnd/>
            <a:tailEnd/>
          </a:ln>
        </p:spPr>
        <p:txBody>
          <a:bodyPr anchor="ctr">
            <a:spAutoFit/>
          </a:bodyPr>
          <a:lstStyle/>
          <a:p>
            <a:pPr algn="ctr" eaLnBrk="0" hangingPunct="0"/>
            <a:endParaRPr lang="en-US" sz="1400" b="1">
              <a:solidFill>
                <a:schemeClr val="bg1"/>
              </a:solidFill>
            </a:endParaRPr>
          </a:p>
          <a:p>
            <a:pPr algn="ctr" eaLnBrk="0" hangingPunct="0"/>
            <a:r>
              <a:rPr lang="en-US" sz="1400" b="1">
                <a:solidFill>
                  <a:schemeClr val="bg1"/>
                </a:solidFill>
              </a:rPr>
              <a:t>VIP cores have </a:t>
            </a:r>
          </a:p>
          <a:p>
            <a:pPr algn="ctr" eaLnBrk="0" hangingPunct="0"/>
            <a:r>
              <a:rPr lang="en-US" sz="1400" b="1">
                <a:solidFill>
                  <a:schemeClr val="bg1"/>
                </a:solidFill>
              </a:rPr>
              <a:t>readyLatency = 1</a:t>
            </a:r>
          </a:p>
        </p:txBody>
      </p:sp>
      <p:sp>
        <p:nvSpPr>
          <p:cNvPr id="345094" name="AutoShape 6"/>
          <p:cNvSpPr>
            <a:spLocks noChangeArrowheads="1"/>
          </p:cNvSpPr>
          <p:nvPr/>
        </p:nvSpPr>
        <p:spPr bwMode="auto">
          <a:xfrm>
            <a:off x="6627813" y="1595438"/>
            <a:ext cx="2363787" cy="1336675"/>
          </a:xfrm>
          <a:prstGeom prst="irregularSeal1">
            <a:avLst/>
          </a:prstGeom>
          <a:solidFill>
            <a:schemeClr val="tx2"/>
          </a:solidFill>
          <a:ln w="38100">
            <a:solidFill>
              <a:schemeClr val="tx1"/>
            </a:solidFill>
            <a:miter lim="800000"/>
            <a:headEnd/>
            <a:tailEnd/>
          </a:ln>
        </p:spPr>
        <p:txBody>
          <a:bodyPr anchor="ctr">
            <a:spAutoFit/>
          </a:bodyPr>
          <a:lstStyle/>
          <a:p>
            <a:pPr algn="ctr" eaLnBrk="0" hangingPunct="0"/>
            <a:r>
              <a:rPr lang="en-US" sz="1400" b="1">
                <a:solidFill>
                  <a:schemeClr val="bg1"/>
                </a:solidFill>
              </a:rPr>
              <a:t>Analogous</a:t>
            </a:r>
          </a:p>
          <a:p>
            <a:pPr algn="ctr" eaLnBrk="0" hangingPunct="0"/>
            <a:r>
              <a:rPr lang="en-US" sz="1400" b="1">
                <a:solidFill>
                  <a:schemeClr val="bg1"/>
                </a:solidFill>
              </a:rPr>
              <a:t>to NCO core</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7"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graphicFrame>
        <p:nvGraphicFramePr>
          <p:cNvPr id="2865259" name="Group 107"/>
          <p:cNvGraphicFramePr>
            <a:graphicFrameLocks noGrp="1"/>
          </p:cNvGraphicFramePr>
          <p:nvPr/>
        </p:nvGraphicFramePr>
        <p:xfrm>
          <a:off x="304800" y="838200"/>
          <a:ext cx="8382000" cy="5649912"/>
        </p:xfrm>
        <a:graphic>
          <a:graphicData uri="http://schemas.openxmlformats.org/drawingml/2006/table">
            <a:tbl>
              <a:tblPr/>
              <a:tblGrid>
                <a:gridCol w="2035175"/>
                <a:gridCol w="2079625"/>
                <a:gridCol w="2209800"/>
                <a:gridCol w="2057400"/>
              </a:tblGrid>
              <a:tr h="495361">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1" i="0" u="none" strike="noStrike" cap="none" normalizeH="0" baseline="0">
                          <a:ln>
                            <a:noFill/>
                          </a:ln>
                          <a:solidFill>
                            <a:schemeClr val="bg1"/>
                          </a:solidFill>
                          <a:effectLst/>
                          <a:latin typeface="Arial" charset="0"/>
                          <a:ea typeface="ＭＳ Ｐゴシック" charset="0"/>
                        </a:rPr>
                        <a:t>Generic Signals</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66"/>
                    </a:solid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1" i="0" u="none" strike="noStrike" cap="none" normalizeH="0" baseline="0">
                          <a:ln>
                            <a:noFill/>
                          </a:ln>
                          <a:solidFill>
                            <a:schemeClr val="bg1"/>
                          </a:solidFill>
                          <a:effectLst/>
                          <a:latin typeface="Arial" charset="0"/>
                          <a:ea typeface="ＭＳ Ｐゴシック" charset="0"/>
                        </a:rPr>
                        <a:t>CIC</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66"/>
                    </a:solid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1" i="0" u="none" strike="noStrike" cap="none" normalizeH="0" baseline="0">
                          <a:ln>
                            <a:noFill/>
                          </a:ln>
                          <a:solidFill>
                            <a:schemeClr val="bg1"/>
                          </a:solidFill>
                          <a:effectLst/>
                          <a:latin typeface="Arial" charset="0"/>
                          <a:ea typeface="ＭＳ Ｐゴシック" charset="0"/>
                        </a:rPr>
                        <a:t>FIR</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66"/>
                    </a:solid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1" i="0" u="none" strike="noStrike" cap="none" normalizeH="0" baseline="0">
                          <a:ln>
                            <a:noFill/>
                          </a:ln>
                          <a:solidFill>
                            <a:schemeClr val="bg1"/>
                          </a:solidFill>
                          <a:effectLst/>
                          <a:latin typeface="Arial" charset="0"/>
                          <a:ea typeface="ＭＳ Ｐゴシック" charset="0"/>
                        </a:rPr>
                        <a:t>FFT</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66"/>
                    </a:solidFill>
                  </a:tcPr>
                </a:tc>
              </a:tr>
              <a:tr h="317539">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sink_ready</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in_ready</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ast_sink_ready</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sink_ready</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60901">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sink_data</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in_data</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ast_sink_data</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sink_real</a:t>
                      </a: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sink_imag</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7539">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sink_sop</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in_startofpacket</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ast_sink_sop</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sink_sop</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5952">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sink_eop</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in_endofpacket</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ast_sink_eop</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sink_eop</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7539">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sink_error</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in_error</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ast_sink_error</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sink_error</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9127">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sink_valid</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in_valid</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ast_sink_valid</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sink_valid</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7539">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sink_channel</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N/A</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ast_sink_channel</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N/A</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30266">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source_ready</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out_ready</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ast_source_ready</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source_ready</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60901">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source_data</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out_data</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ast_source_data</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source_real</a:t>
                      </a: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source_imag</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9127">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source_sop</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out_startofpacket</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ast_source_sop</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source_sop</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7539">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source_eop</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out_endofpacket</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ast_source_eop</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source_eop</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28678">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source_error</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out_error</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ast_source_error</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source_error</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2777">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source_valid</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out_valid</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ast_source_valid</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source_valid</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9127">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source_channel</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out_channel</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ast_source_channel</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N/A</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3244313" name="Rectangle 281"/>
          <p:cNvSpPr>
            <a:spLocks noGrp="1" noChangeArrowheads="1"/>
          </p:cNvSpPr>
          <p:nvPr>
            <p:ph type="title" idx="4294967295"/>
          </p:nvPr>
        </p:nvSpPr>
        <p:spPr/>
        <p:txBody>
          <a:bodyPr/>
          <a:lstStyle/>
          <a:p>
            <a:pPr>
              <a:defRPr/>
            </a:pPr>
            <a:r>
              <a:rPr lang="ru-RU" sz="2400" dirty="0" smtClean="0">
                <a:cs typeface="+mj-cs"/>
              </a:rPr>
              <a:t>Распределение сигналов по умолчанию</a:t>
            </a:r>
            <a:endParaRPr lang="en-US" sz="2400" dirty="0">
              <a:cs typeface="+mj-cs"/>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5"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graphicFrame>
        <p:nvGraphicFramePr>
          <p:cNvPr id="2867286" name="Group 86"/>
          <p:cNvGraphicFramePr>
            <a:graphicFrameLocks noGrp="1"/>
          </p:cNvGraphicFramePr>
          <p:nvPr/>
        </p:nvGraphicFramePr>
        <p:xfrm>
          <a:off x="457200" y="838200"/>
          <a:ext cx="8305800" cy="5441958"/>
        </p:xfrm>
        <a:graphic>
          <a:graphicData uri="http://schemas.openxmlformats.org/drawingml/2006/table">
            <a:tbl>
              <a:tblPr/>
              <a:tblGrid>
                <a:gridCol w="2278063"/>
                <a:gridCol w="1989137"/>
                <a:gridCol w="1905000"/>
                <a:gridCol w="2133600"/>
              </a:tblGrid>
              <a:tr h="498430">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1" i="0" u="none" strike="noStrike" cap="none" normalizeH="0" baseline="0">
                          <a:ln>
                            <a:noFill/>
                          </a:ln>
                          <a:solidFill>
                            <a:schemeClr val="bg1"/>
                          </a:solidFill>
                          <a:effectLst/>
                          <a:latin typeface="Arial" charset="0"/>
                          <a:ea typeface="ＭＳ Ｐゴシック" charset="0"/>
                        </a:rPr>
                        <a:t>Generic Signals</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66"/>
                    </a:solid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1" i="0" u="none" strike="noStrike" cap="none" normalizeH="0" baseline="0">
                          <a:ln>
                            <a:noFill/>
                          </a:ln>
                          <a:solidFill>
                            <a:schemeClr val="bg1"/>
                          </a:solidFill>
                          <a:effectLst/>
                          <a:latin typeface="Arial" charset="0"/>
                          <a:ea typeface="ＭＳ Ｐゴシック" charset="0"/>
                        </a:rPr>
                        <a:t>NCO</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66"/>
                    </a:solid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1" i="0" u="none" strike="noStrike" cap="none" normalizeH="0" baseline="0">
                          <a:ln>
                            <a:noFill/>
                          </a:ln>
                          <a:solidFill>
                            <a:schemeClr val="bg1"/>
                          </a:solidFill>
                          <a:effectLst/>
                          <a:latin typeface="Arial" charset="0"/>
                          <a:ea typeface="ＭＳ Ｐゴシック" charset="0"/>
                        </a:rPr>
                        <a:t>RS</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66"/>
                    </a:solidFill>
                  </a:tcPr>
                </a:tc>
                <a:tc>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1" i="0" u="none" strike="noStrike" cap="none" normalizeH="0" baseline="0">
                          <a:ln>
                            <a:noFill/>
                          </a:ln>
                          <a:solidFill>
                            <a:schemeClr val="bg1"/>
                          </a:solidFill>
                          <a:effectLst/>
                          <a:latin typeface="Arial" charset="0"/>
                          <a:ea typeface="ＭＳ Ｐゴシック" charset="0"/>
                        </a:rPr>
                        <a:t>Viterbi</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66"/>
                    </a:solidFill>
                  </a:tcPr>
                </a:tc>
              </a:tr>
              <a:tr h="320647">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sink_ready</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N/A</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sink_ena</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sink_rdy</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20647">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sink_data</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N/A</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rsin</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rr</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9060">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sink_sop</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N/A</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sink_sop</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sink_sop</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9060">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sink_eop</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N/A</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sink_eop</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sink_eop</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9060">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sink_error</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N/A</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N/A</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N/A</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22234">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sink_valid</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N/A</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sink_val</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sink_val</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9060">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sink_channel</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N/A</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N/A</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N/A</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33349">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source_ready</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N/A</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source_ena</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source_rdy</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60820">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source_data</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fcos_o</a:t>
                      </a: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fsin_o</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rsout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dec_bit</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22234">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source_sop</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N/A</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source_sop</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source_sop</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9060">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source_eop</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N/A</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source_eop</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source_eop</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31761">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source_error</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N/A</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rserr</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N/A</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5885">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source_valid</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out_valid</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source_val</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source_val</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20647">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source_channel</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N/A</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N/A</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Arial" charset="0"/>
                          <a:ea typeface="ＭＳ Ｐゴシック" charset="0"/>
                        </a:rPr>
                        <a:t>N/A</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3247236" name="Rectangle 132"/>
          <p:cNvSpPr>
            <a:spLocks noGrp="1" noChangeArrowheads="1"/>
          </p:cNvSpPr>
          <p:nvPr>
            <p:ph type="title" idx="4294967295"/>
          </p:nvPr>
        </p:nvSpPr>
        <p:spPr>
          <a:xfrm>
            <a:off x="304800" y="228600"/>
            <a:ext cx="8331200" cy="914400"/>
          </a:xfrm>
        </p:spPr>
        <p:txBody>
          <a:bodyPr/>
          <a:lstStyle/>
          <a:p>
            <a:pPr>
              <a:defRPr/>
            </a:pPr>
            <a:r>
              <a:rPr lang="ru-RU" sz="2400" dirty="0"/>
              <a:t>Распределение сигналов по умолчанию</a:t>
            </a:r>
            <a:endParaRPr lang="en-US" sz="2400" dirty="0">
              <a:cs typeface="+mj-cs"/>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3"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3231746" name="Rectangle 2"/>
          <p:cNvSpPr>
            <a:spLocks noGrp="1" noChangeArrowheads="1"/>
          </p:cNvSpPr>
          <p:nvPr>
            <p:ph type="title" idx="4294967295"/>
          </p:nvPr>
        </p:nvSpPr>
        <p:spPr/>
        <p:txBody>
          <a:bodyPr/>
          <a:lstStyle/>
          <a:p>
            <a:pPr>
              <a:defRPr/>
            </a:pPr>
            <a:r>
              <a:rPr lang="ru-RU" sz="2800" dirty="0" smtClean="0">
                <a:cs typeface="+mj-cs"/>
              </a:rPr>
              <a:t>Конвертер пакетов </a:t>
            </a:r>
            <a:r>
              <a:rPr lang="en-US" sz="2800" dirty="0" smtClean="0">
                <a:cs typeface="+mj-cs"/>
              </a:rPr>
              <a:t>Avalon</a:t>
            </a:r>
            <a:r>
              <a:rPr lang="en-US" sz="2800" dirty="0">
                <a:cs typeface="+mj-cs"/>
              </a:rPr>
              <a:t>-</a:t>
            </a:r>
            <a:r>
              <a:rPr lang="en-US" sz="2800" dirty="0" smtClean="0">
                <a:cs typeface="+mj-cs"/>
              </a:rPr>
              <a:t>ST</a:t>
            </a:r>
            <a:endParaRPr lang="en-US" sz="2800" dirty="0">
              <a:cs typeface="+mj-cs"/>
            </a:endParaRPr>
          </a:p>
        </p:txBody>
      </p:sp>
      <p:sp>
        <p:nvSpPr>
          <p:cNvPr id="2869251" name="Rectangle 3"/>
          <p:cNvSpPr>
            <a:spLocks noGrp="1" noChangeArrowheads="1"/>
          </p:cNvSpPr>
          <p:nvPr>
            <p:ph type="body" idx="4294967295"/>
          </p:nvPr>
        </p:nvSpPr>
        <p:spPr>
          <a:xfrm>
            <a:off x="152400" y="958850"/>
            <a:ext cx="8839200" cy="2089150"/>
          </a:xfrm>
        </p:spPr>
        <p:txBody>
          <a:bodyPr/>
          <a:lstStyle/>
          <a:p>
            <a:pPr>
              <a:lnSpc>
                <a:spcPct val="80000"/>
              </a:lnSpc>
              <a:defRPr/>
            </a:pPr>
            <a:r>
              <a:rPr lang="en-US" sz="1800" dirty="0" smtClean="0">
                <a:cs typeface="+mn-cs"/>
              </a:rPr>
              <a:t>Avalon-ST </a:t>
            </a:r>
            <a:r>
              <a:rPr lang="ru-RU" sz="1800" dirty="0" smtClean="0">
                <a:cs typeface="+mn-cs"/>
              </a:rPr>
              <a:t>не накладывает требований </a:t>
            </a:r>
            <a:r>
              <a:rPr lang="ru-RU" sz="1800" dirty="0" err="1" smtClean="0">
                <a:cs typeface="+mn-cs"/>
              </a:rPr>
              <a:t>интероперабельности</a:t>
            </a:r>
            <a:r>
              <a:rPr lang="ru-RU" sz="1800" dirty="0" smtClean="0">
                <a:cs typeface="+mn-cs"/>
              </a:rPr>
              <a:t> всех блоков приемников и передатчиков. Однако применение</a:t>
            </a:r>
            <a:r>
              <a:rPr lang="en-US" sz="1800" dirty="0" smtClean="0">
                <a:cs typeface="+mn-cs"/>
              </a:rPr>
              <a:t> </a:t>
            </a:r>
            <a:r>
              <a:rPr lang="ru-RU" sz="1800" dirty="0" smtClean="0">
                <a:cs typeface="+mn-cs"/>
              </a:rPr>
              <a:t>конвертора пакетов </a:t>
            </a:r>
            <a:r>
              <a:rPr lang="en-US" sz="1800" dirty="0" smtClean="0">
                <a:cs typeface="+mn-cs"/>
              </a:rPr>
              <a:t>Avalon-ST (PFC) </a:t>
            </a:r>
            <a:r>
              <a:rPr lang="ru-RU" sz="1800" dirty="0" smtClean="0">
                <a:cs typeface="+mn-cs"/>
              </a:rPr>
              <a:t>позволяет им взаимодействовать</a:t>
            </a:r>
            <a:r>
              <a:rPr lang="en-US" sz="1800" dirty="0" smtClean="0">
                <a:cs typeface="+mn-cs"/>
              </a:rPr>
              <a:t>.</a:t>
            </a:r>
          </a:p>
          <a:p>
            <a:pPr>
              <a:lnSpc>
                <a:spcPct val="80000"/>
              </a:lnSpc>
              <a:defRPr/>
            </a:pPr>
            <a:r>
              <a:rPr lang="en-US" sz="1800" dirty="0" smtClean="0">
                <a:cs typeface="+mn-cs"/>
              </a:rPr>
              <a:t>PFC </a:t>
            </a:r>
            <a:r>
              <a:rPr lang="ru-RU" sz="1800" dirty="0" smtClean="0">
                <a:cs typeface="+mn-cs"/>
              </a:rPr>
              <a:t>это специальный гибкий блок который используется для конвертации форматов пакетов из одного блока в другой</a:t>
            </a:r>
            <a:endParaRPr lang="en-US" sz="1800" dirty="0" smtClean="0">
              <a:cs typeface="+mn-cs"/>
            </a:endParaRPr>
          </a:p>
          <a:p>
            <a:pPr>
              <a:lnSpc>
                <a:spcPct val="80000"/>
              </a:lnSpc>
              <a:defRPr/>
            </a:pPr>
            <a:r>
              <a:rPr lang="en-US" sz="1800" dirty="0" smtClean="0">
                <a:cs typeface="+mn-cs"/>
              </a:rPr>
              <a:t>PFC </a:t>
            </a:r>
            <a:r>
              <a:rPr lang="ru-RU" sz="1800" dirty="0" smtClean="0">
                <a:cs typeface="+mn-cs"/>
              </a:rPr>
              <a:t>работает на одной тактовой частоте , поддерживает широковещательные данные</a:t>
            </a:r>
            <a:r>
              <a:rPr lang="en-US" sz="1800" dirty="0" smtClean="0">
                <a:cs typeface="+mn-cs"/>
              </a:rPr>
              <a:t>, </a:t>
            </a:r>
            <a:r>
              <a:rPr lang="ru-RU" sz="1800" dirty="0" smtClean="0">
                <a:cs typeface="+mn-cs"/>
              </a:rPr>
              <a:t>когда входные данные копируются </a:t>
            </a:r>
            <a:r>
              <a:rPr lang="ru-RU" sz="1800" smtClean="0">
                <a:cs typeface="+mn-cs"/>
              </a:rPr>
              <a:t>во множество </a:t>
            </a:r>
            <a:r>
              <a:rPr lang="ru-RU" sz="1800" dirty="0" smtClean="0">
                <a:cs typeface="+mn-cs"/>
              </a:rPr>
              <a:t>выходных источников</a:t>
            </a:r>
            <a:endParaRPr lang="en-US" sz="1800" dirty="0" smtClean="0">
              <a:cs typeface="+mn-cs"/>
            </a:endParaRPr>
          </a:p>
          <a:p>
            <a:pPr>
              <a:lnSpc>
                <a:spcPct val="80000"/>
              </a:lnSpc>
              <a:defRPr/>
            </a:pPr>
            <a:endParaRPr lang="en-US" sz="1800" dirty="0" smtClean="0">
              <a:cs typeface="+mn-cs"/>
            </a:endParaRPr>
          </a:p>
          <a:p>
            <a:pPr>
              <a:lnSpc>
                <a:spcPct val="80000"/>
              </a:lnSpc>
              <a:defRPr/>
            </a:pPr>
            <a:endParaRPr lang="en-US" sz="1800" dirty="0" smtClean="0">
              <a:cs typeface="+mn-cs"/>
            </a:endParaRPr>
          </a:p>
        </p:txBody>
      </p:sp>
      <p:pic>
        <p:nvPicPr>
          <p:cNvPr id="3512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3124200"/>
            <a:ext cx="5492750" cy="277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1237" name="Group 5"/>
          <p:cNvGrpSpPr>
            <a:grpSpLocks/>
          </p:cNvGrpSpPr>
          <p:nvPr/>
        </p:nvGrpSpPr>
        <p:grpSpPr bwMode="auto">
          <a:xfrm>
            <a:off x="381000" y="3581400"/>
            <a:ext cx="1752600" cy="2209800"/>
            <a:chOff x="720" y="1728"/>
            <a:chExt cx="1104" cy="1392"/>
          </a:xfrm>
        </p:grpSpPr>
        <p:sp>
          <p:nvSpPr>
            <p:cNvPr id="351244" name="Rectangle 6"/>
            <p:cNvSpPr>
              <a:spLocks noChangeArrowheads="1"/>
            </p:cNvSpPr>
            <p:nvPr/>
          </p:nvSpPr>
          <p:spPr bwMode="auto">
            <a:xfrm>
              <a:off x="720" y="1824"/>
              <a:ext cx="1104" cy="1296"/>
            </a:xfrm>
            <a:prstGeom prst="rect">
              <a:avLst/>
            </a:prstGeom>
            <a:solidFill>
              <a:srgbClr val="0000FF"/>
            </a:solidFill>
            <a:ln w="38100">
              <a:solidFill>
                <a:schemeClr val="tx1"/>
              </a:solidFill>
              <a:miter lim="800000"/>
              <a:headEnd/>
              <a:tailEnd/>
            </a:ln>
          </p:spPr>
          <p:txBody>
            <a:bodyPr anchor="ctr">
              <a:spAutoFit/>
            </a:bodyPr>
            <a:lstStyle/>
            <a:p>
              <a:pPr eaLnBrk="0" hangingPunct="0"/>
              <a:endParaRPr lang="en-US"/>
            </a:p>
          </p:txBody>
        </p:sp>
        <p:sp>
          <p:nvSpPr>
            <p:cNvPr id="351245" name="Rectangle 7"/>
            <p:cNvSpPr>
              <a:spLocks noChangeArrowheads="1"/>
            </p:cNvSpPr>
            <p:nvPr/>
          </p:nvSpPr>
          <p:spPr bwMode="auto">
            <a:xfrm>
              <a:off x="1008" y="1824"/>
              <a:ext cx="480" cy="1296"/>
            </a:xfrm>
            <a:prstGeom prst="rect">
              <a:avLst/>
            </a:prstGeom>
            <a:solidFill>
              <a:srgbClr val="000066"/>
            </a:solidFill>
            <a:ln w="38100">
              <a:solidFill>
                <a:schemeClr val="tx1"/>
              </a:solidFill>
              <a:miter lim="800000"/>
              <a:headEnd/>
              <a:tailEnd/>
            </a:ln>
          </p:spPr>
          <p:txBody>
            <a:bodyPr anchor="ctr">
              <a:spAutoFit/>
            </a:bodyPr>
            <a:lstStyle/>
            <a:p>
              <a:pPr eaLnBrk="0" hangingPunct="0"/>
              <a:endParaRPr lang="en-US"/>
            </a:p>
          </p:txBody>
        </p:sp>
        <p:sp>
          <p:nvSpPr>
            <p:cNvPr id="351246" name="Text Box 8"/>
            <p:cNvSpPr txBox="1">
              <a:spLocks noChangeArrowheads="1"/>
            </p:cNvSpPr>
            <p:nvPr/>
          </p:nvSpPr>
          <p:spPr bwMode="auto">
            <a:xfrm rot="-5400000">
              <a:off x="836" y="2284"/>
              <a:ext cx="8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US" sz="1800" b="1">
                  <a:solidFill>
                    <a:schemeClr val="bg1"/>
                  </a:solidFill>
                </a:rPr>
                <a:t>CORE A</a:t>
              </a:r>
            </a:p>
          </p:txBody>
        </p:sp>
        <p:sp>
          <p:nvSpPr>
            <p:cNvPr id="351247" name="Text Box 9"/>
            <p:cNvSpPr txBox="1">
              <a:spLocks noChangeArrowheads="1"/>
            </p:cNvSpPr>
            <p:nvPr/>
          </p:nvSpPr>
          <p:spPr bwMode="auto">
            <a:xfrm rot="-5400000">
              <a:off x="1014" y="2260"/>
              <a:ext cx="12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US" sz="1800" b="1">
                  <a:solidFill>
                    <a:schemeClr val="bg1"/>
                  </a:solidFill>
                </a:rPr>
                <a:t>SOURCE SIDE</a:t>
              </a:r>
            </a:p>
          </p:txBody>
        </p:sp>
        <p:sp>
          <p:nvSpPr>
            <p:cNvPr id="351248" name="Text Box 10"/>
            <p:cNvSpPr txBox="1">
              <a:spLocks noChangeArrowheads="1"/>
            </p:cNvSpPr>
            <p:nvPr/>
          </p:nvSpPr>
          <p:spPr bwMode="auto">
            <a:xfrm rot="-5400000">
              <a:off x="356" y="2284"/>
              <a:ext cx="9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US" sz="1800" b="1">
                  <a:solidFill>
                    <a:schemeClr val="bg1"/>
                  </a:solidFill>
                </a:rPr>
                <a:t>SINK SIDE</a:t>
              </a:r>
            </a:p>
          </p:txBody>
        </p:sp>
      </p:grpSp>
      <p:grpSp>
        <p:nvGrpSpPr>
          <p:cNvPr id="351238" name="Group 11"/>
          <p:cNvGrpSpPr>
            <a:grpSpLocks/>
          </p:cNvGrpSpPr>
          <p:nvPr/>
        </p:nvGrpSpPr>
        <p:grpSpPr bwMode="auto">
          <a:xfrm>
            <a:off x="6858000" y="3581400"/>
            <a:ext cx="1752600" cy="2209800"/>
            <a:chOff x="720" y="1728"/>
            <a:chExt cx="1104" cy="1392"/>
          </a:xfrm>
        </p:grpSpPr>
        <p:sp>
          <p:nvSpPr>
            <p:cNvPr id="351239" name="Rectangle 12"/>
            <p:cNvSpPr>
              <a:spLocks noChangeArrowheads="1"/>
            </p:cNvSpPr>
            <p:nvPr/>
          </p:nvSpPr>
          <p:spPr bwMode="auto">
            <a:xfrm>
              <a:off x="720" y="1824"/>
              <a:ext cx="1104" cy="1296"/>
            </a:xfrm>
            <a:prstGeom prst="rect">
              <a:avLst/>
            </a:prstGeom>
            <a:solidFill>
              <a:srgbClr val="0000FF"/>
            </a:solidFill>
            <a:ln w="38100">
              <a:solidFill>
                <a:schemeClr val="tx1"/>
              </a:solidFill>
              <a:miter lim="800000"/>
              <a:headEnd/>
              <a:tailEnd/>
            </a:ln>
          </p:spPr>
          <p:txBody>
            <a:bodyPr anchor="ctr">
              <a:spAutoFit/>
            </a:bodyPr>
            <a:lstStyle/>
            <a:p>
              <a:pPr eaLnBrk="0" hangingPunct="0"/>
              <a:endParaRPr lang="en-US"/>
            </a:p>
          </p:txBody>
        </p:sp>
        <p:sp>
          <p:nvSpPr>
            <p:cNvPr id="351240" name="Rectangle 13"/>
            <p:cNvSpPr>
              <a:spLocks noChangeArrowheads="1"/>
            </p:cNvSpPr>
            <p:nvPr/>
          </p:nvSpPr>
          <p:spPr bwMode="auto">
            <a:xfrm>
              <a:off x="1008" y="1824"/>
              <a:ext cx="480" cy="1296"/>
            </a:xfrm>
            <a:prstGeom prst="rect">
              <a:avLst/>
            </a:prstGeom>
            <a:solidFill>
              <a:srgbClr val="000066"/>
            </a:solidFill>
            <a:ln w="38100">
              <a:solidFill>
                <a:schemeClr val="tx1"/>
              </a:solidFill>
              <a:miter lim="800000"/>
              <a:headEnd/>
              <a:tailEnd/>
            </a:ln>
          </p:spPr>
          <p:txBody>
            <a:bodyPr anchor="ctr">
              <a:spAutoFit/>
            </a:bodyPr>
            <a:lstStyle/>
            <a:p>
              <a:pPr eaLnBrk="0" hangingPunct="0"/>
              <a:endParaRPr lang="en-US"/>
            </a:p>
          </p:txBody>
        </p:sp>
        <p:sp>
          <p:nvSpPr>
            <p:cNvPr id="351241" name="Text Box 14"/>
            <p:cNvSpPr txBox="1">
              <a:spLocks noChangeArrowheads="1"/>
            </p:cNvSpPr>
            <p:nvPr/>
          </p:nvSpPr>
          <p:spPr bwMode="auto">
            <a:xfrm rot="-5400000">
              <a:off x="836" y="2284"/>
              <a:ext cx="8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US" sz="1800" b="1">
                  <a:solidFill>
                    <a:schemeClr val="bg1"/>
                  </a:solidFill>
                </a:rPr>
                <a:t>CORE B</a:t>
              </a:r>
            </a:p>
          </p:txBody>
        </p:sp>
        <p:sp>
          <p:nvSpPr>
            <p:cNvPr id="351242" name="Text Box 15"/>
            <p:cNvSpPr txBox="1">
              <a:spLocks noChangeArrowheads="1"/>
            </p:cNvSpPr>
            <p:nvPr/>
          </p:nvSpPr>
          <p:spPr bwMode="auto">
            <a:xfrm rot="-5400000">
              <a:off x="1014" y="2260"/>
              <a:ext cx="12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US" sz="1800" b="1">
                  <a:solidFill>
                    <a:schemeClr val="bg1"/>
                  </a:solidFill>
                </a:rPr>
                <a:t>SOURCE SIDE</a:t>
              </a:r>
            </a:p>
          </p:txBody>
        </p:sp>
        <p:sp>
          <p:nvSpPr>
            <p:cNvPr id="351243" name="Text Box 16"/>
            <p:cNvSpPr txBox="1">
              <a:spLocks noChangeArrowheads="1"/>
            </p:cNvSpPr>
            <p:nvPr/>
          </p:nvSpPr>
          <p:spPr bwMode="auto">
            <a:xfrm rot="-5400000">
              <a:off x="356" y="2284"/>
              <a:ext cx="9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US" sz="1800" b="1">
                  <a:solidFill>
                    <a:schemeClr val="bg1"/>
                  </a:solidFill>
                </a:rPr>
                <a:t>SINK SIDE</a:t>
              </a:r>
            </a:p>
          </p:txBody>
        </p:sp>
      </p:grpSp>
    </p:spTree>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1" name="Rectangle 2"/>
          <p:cNvSpPr>
            <a:spLocks noGrp="1" noChangeArrowheads="1"/>
          </p:cNvSpPr>
          <p:nvPr>
            <p:ph type="ctrTitle"/>
          </p:nvPr>
        </p:nvSpPr>
        <p:spPr>
          <a:xfrm>
            <a:off x="304800" y="2286000"/>
            <a:ext cx="6053138" cy="1143000"/>
          </a:xfrm>
          <a:effectLst>
            <a:outerShdw dist="35921" dir="2700000" algn="ctr" rotWithShape="0">
              <a:srgbClr val="DDDDDD"/>
            </a:outerShdw>
          </a:effectLst>
        </p:spPr>
        <p:txBody>
          <a:bodyPr/>
          <a:lstStyle/>
          <a:p>
            <a:r>
              <a:rPr lang="en-US">
                <a:ea typeface="ＭＳ Ｐゴシック" charset="0"/>
              </a:rPr>
              <a:t>Exercise 4</a:t>
            </a:r>
            <a:r>
              <a:rPr lang="en-US" sz="2800">
                <a:ea typeface="ＭＳ Ｐゴシック" charset="0"/>
              </a:rPr>
              <a:t/>
            </a:r>
            <a:br>
              <a:rPr lang="en-US" sz="2800">
                <a:ea typeface="ＭＳ Ｐゴシック" charset="0"/>
              </a:rPr>
            </a:br>
            <a:r>
              <a:rPr lang="en-US" sz="2000" b="0" i="1">
                <a:ea typeface="ＭＳ Ｐゴシック" charset="0"/>
              </a:rPr>
              <a:t>- IP Integration </a:t>
            </a:r>
            <a:br>
              <a:rPr lang="en-US" sz="2000" b="0" i="1">
                <a:ea typeface="ＭＳ Ｐゴシック" charset="0"/>
              </a:rPr>
            </a:br>
            <a:r>
              <a:rPr lang="en-US" sz="2000" b="0" i="1">
                <a:ea typeface="ＭＳ Ｐゴシック" charset="0"/>
              </a:rPr>
              <a:t>- System Verification</a:t>
            </a:r>
            <a:r>
              <a:rPr lang="en-US" sz="2800">
                <a:ea typeface="ＭＳ Ｐゴシック" charset="0"/>
              </a:rPr>
              <a:t/>
            </a:r>
            <a:br>
              <a:rPr lang="en-US" sz="2800">
                <a:ea typeface="ＭＳ Ｐゴシック" charset="0"/>
              </a:rPr>
            </a:br>
            <a:endParaRPr lang="en-US" sz="1800" i="1">
              <a:ea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29" name="Rectangle 2"/>
          <p:cNvSpPr>
            <a:spLocks noGrp="1" noChangeArrowheads="1"/>
          </p:cNvSpPr>
          <p:nvPr>
            <p:ph type="ctrTitle"/>
          </p:nvPr>
        </p:nvSpPr>
        <p:spPr>
          <a:xfrm>
            <a:off x="544513" y="2362200"/>
            <a:ext cx="6313487" cy="1143000"/>
          </a:xfrm>
          <a:effectLst>
            <a:outerShdw dist="35921" dir="2700000" algn="ctr" rotWithShape="0">
              <a:srgbClr val="DDDDDD"/>
            </a:outerShdw>
          </a:effectLst>
        </p:spPr>
        <p:txBody>
          <a:bodyPr/>
          <a:lstStyle/>
          <a:p>
            <a:r>
              <a:rPr lang="en-US" sz="2800">
                <a:ea typeface="ＭＳ Ｐゴシック" charset="0"/>
              </a:rPr>
              <a:t>For more information…</a:t>
            </a:r>
          </a:p>
        </p:txBody>
      </p:sp>
    </p:spTree>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7"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2875394" name="Rectangle 3"/>
          <p:cNvSpPr>
            <a:spLocks noGrp="1" noChangeArrowheads="1"/>
          </p:cNvSpPr>
          <p:nvPr>
            <p:ph type="body" idx="4294967295"/>
          </p:nvPr>
        </p:nvSpPr>
        <p:spPr>
          <a:xfrm>
            <a:off x="304800" y="228600"/>
            <a:ext cx="8331200" cy="946150"/>
          </a:xfrm>
        </p:spPr>
        <p:txBody>
          <a:bodyPr/>
          <a:lstStyle/>
          <a:p>
            <a:pPr>
              <a:defRPr/>
            </a:pPr>
            <a:r>
              <a:rPr lang="en-US" sz="2400" smtClean="0">
                <a:cs typeface="+mn-cs"/>
              </a:rPr>
              <a:t>Please visit the DSP Literature page on Altera.com: </a:t>
            </a:r>
            <a:r>
              <a:rPr lang="en-US" sz="2400" smtClean="0">
                <a:cs typeface="+mn-cs"/>
                <a:hlinkClick r:id="rId3"/>
              </a:rPr>
              <a:t>http://www.altera.com/literature/technology/dsp/lit-dsp.jsp</a:t>
            </a:r>
            <a:r>
              <a:rPr lang="en-US" sz="2400" smtClean="0">
                <a:cs typeface="+mn-cs"/>
              </a:rPr>
              <a:t> </a:t>
            </a:r>
          </a:p>
          <a:p>
            <a:pPr>
              <a:defRPr/>
            </a:pPr>
            <a:endParaRPr lang="en-US" sz="2400" smtClean="0">
              <a:cs typeface="+mn-cs"/>
            </a:endParaRPr>
          </a:p>
          <a:p>
            <a:pPr>
              <a:defRPr/>
            </a:pPr>
            <a:endParaRPr lang="en-US" sz="2400" smtClean="0">
              <a:cs typeface="+mn-cs"/>
            </a:endParaRPr>
          </a:p>
        </p:txBody>
      </p:sp>
      <p:pic>
        <p:nvPicPr>
          <p:cNvPr id="35737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362075"/>
            <a:ext cx="7010400" cy="458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5"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pic>
        <p:nvPicPr>
          <p:cNvPr id="35942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04800"/>
            <a:ext cx="7848600" cy="559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Number Placeholder 3"/>
          <p:cNvSpPr txBox="1">
            <a:spLocks noGrp="1"/>
          </p:cNvSpPr>
          <p:nvPr/>
        </p:nvSpPr>
        <p:spPr bwMode="auto">
          <a:xfrm>
            <a:off x="304800" y="6588125"/>
            <a:ext cx="698500"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2625538" name="Rectangle 2"/>
          <p:cNvSpPr>
            <a:spLocks noGrp="1" noChangeArrowheads="1"/>
          </p:cNvSpPr>
          <p:nvPr>
            <p:ph type="title" idx="4294967295"/>
          </p:nvPr>
        </p:nvSpPr>
        <p:spPr/>
        <p:txBody>
          <a:bodyPr/>
          <a:lstStyle/>
          <a:p>
            <a:pPr>
              <a:defRPr/>
            </a:pPr>
            <a:r>
              <a:rPr lang="ru-RU" dirty="0" smtClean="0">
                <a:cs typeface="+mj-cs"/>
              </a:rPr>
              <a:t>Когда комбинировать два</a:t>
            </a:r>
            <a:r>
              <a:rPr lang="en-US" dirty="0" smtClean="0">
                <a:cs typeface="+mj-cs"/>
              </a:rPr>
              <a:t> </a:t>
            </a:r>
            <a:r>
              <a:rPr lang="ru-RU" dirty="0" smtClean="0">
                <a:cs typeface="+mj-cs"/>
              </a:rPr>
              <a:t>набора</a:t>
            </a:r>
            <a:endParaRPr lang="en-US" dirty="0">
              <a:cs typeface="+mj-cs"/>
            </a:endParaRPr>
          </a:p>
        </p:txBody>
      </p:sp>
      <p:sp>
        <p:nvSpPr>
          <p:cNvPr id="3217412" name="Rectangle 3"/>
          <p:cNvSpPr>
            <a:spLocks noGrp="1" noChangeArrowheads="1"/>
          </p:cNvSpPr>
          <p:nvPr>
            <p:ph type="body" idx="4294967295"/>
          </p:nvPr>
        </p:nvSpPr>
        <p:spPr/>
        <p:txBody>
          <a:bodyPr/>
          <a:lstStyle/>
          <a:p>
            <a:pPr>
              <a:defRPr/>
            </a:pPr>
            <a:r>
              <a:rPr lang="ru-RU" dirty="0" smtClean="0">
                <a:cs typeface="+mn-cs"/>
              </a:rPr>
              <a:t>Проект разделяется на части, типичные для каждого из наборов</a:t>
            </a:r>
            <a:endParaRPr lang="en-US" dirty="0" smtClean="0">
              <a:cs typeface="+mn-cs"/>
            </a:endParaRPr>
          </a:p>
          <a:p>
            <a:pPr>
              <a:defRPr/>
            </a:pPr>
            <a:endParaRPr lang="ru-RU" dirty="0" smtClean="0">
              <a:cs typeface="+mn-cs"/>
            </a:endParaRPr>
          </a:p>
          <a:p>
            <a:pPr>
              <a:defRPr/>
            </a:pPr>
            <a:r>
              <a:rPr lang="ru-RU" dirty="0" smtClean="0">
                <a:cs typeface="+mn-cs"/>
              </a:rPr>
              <a:t>Хороший источник информации по наборам </a:t>
            </a:r>
            <a:r>
              <a:rPr lang="en-US" dirty="0" smtClean="0">
                <a:cs typeface="+mn-cs"/>
              </a:rPr>
              <a:t> </a:t>
            </a:r>
            <a:r>
              <a:rPr lang="en-US" i="1" dirty="0" smtClean="0">
                <a:cs typeface="+mn-cs"/>
              </a:rPr>
              <a:t>DSP Builder Advanced </a:t>
            </a:r>
            <a:r>
              <a:rPr lang="en-US" i="1" dirty="0" err="1" smtClean="0">
                <a:cs typeface="+mn-cs"/>
              </a:rPr>
              <a:t>Blockset</a:t>
            </a:r>
            <a:r>
              <a:rPr lang="en-US" i="1" dirty="0" smtClean="0">
                <a:cs typeface="+mn-cs"/>
              </a:rPr>
              <a:t> Reference Manual </a:t>
            </a:r>
            <a:r>
              <a:rPr lang="en-US" dirty="0" smtClean="0">
                <a:cs typeface="+mn-cs"/>
              </a:rPr>
              <a:t>the </a:t>
            </a:r>
            <a:r>
              <a:rPr lang="en-US" i="1" dirty="0" smtClean="0">
                <a:cs typeface="+mn-cs"/>
              </a:rPr>
              <a:t>DSP Builder Advanced </a:t>
            </a:r>
            <a:r>
              <a:rPr lang="en-US" i="1" dirty="0" err="1" smtClean="0">
                <a:cs typeface="+mn-cs"/>
              </a:rPr>
              <a:t>Blockset</a:t>
            </a:r>
            <a:r>
              <a:rPr lang="en-US" i="1" dirty="0" smtClean="0">
                <a:cs typeface="+mn-cs"/>
              </a:rPr>
              <a:t> User Guide.</a:t>
            </a:r>
          </a:p>
        </p:txBody>
      </p:sp>
    </p:spTree>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3"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2879490" name="Rectangle 3"/>
          <p:cNvSpPr>
            <a:spLocks noGrp="1" noChangeArrowheads="1"/>
          </p:cNvSpPr>
          <p:nvPr>
            <p:ph type="body" idx="4294967295"/>
          </p:nvPr>
        </p:nvSpPr>
        <p:spPr>
          <a:xfrm>
            <a:off x="304800" y="228600"/>
            <a:ext cx="8331200" cy="946150"/>
          </a:xfrm>
        </p:spPr>
        <p:txBody>
          <a:bodyPr/>
          <a:lstStyle/>
          <a:p>
            <a:pPr>
              <a:defRPr/>
            </a:pPr>
            <a:r>
              <a:rPr lang="en-US" sz="2000" smtClean="0">
                <a:cs typeface="+mn-cs"/>
              </a:rPr>
              <a:t>Please visit the DSP Builder Design Example page on Altera.com: </a:t>
            </a:r>
            <a:r>
              <a:rPr lang="en-US" sz="1800" smtClean="0">
                <a:cs typeface="+mn-cs"/>
                <a:hlinkClick r:id="rId3"/>
              </a:rPr>
              <a:t>http://www.altera.com/support/examples/dsp-builder/exm-dsp-builder.html</a:t>
            </a:r>
            <a:r>
              <a:rPr lang="en-US" sz="1800" smtClean="0">
                <a:cs typeface="+mn-cs"/>
              </a:rPr>
              <a:t> </a:t>
            </a:r>
            <a:endParaRPr lang="en-US" sz="1600" smtClean="0">
              <a:cs typeface="+mn-cs"/>
            </a:endParaRPr>
          </a:p>
          <a:p>
            <a:pPr>
              <a:defRPr/>
            </a:pPr>
            <a:endParaRPr lang="en-US" sz="1600" smtClean="0">
              <a:cs typeface="+mn-cs"/>
            </a:endParaRPr>
          </a:p>
          <a:p>
            <a:pPr>
              <a:defRPr/>
            </a:pPr>
            <a:endParaRPr lang="en-US" sz="1600" smtClean="0">
              <a:cs typeface="+mn-cs"/>
            </a:endParaRPr>
          </a:p>
        </p:txBody>
      </p:sp>
      <p:pic>
        <p:nvPicPr>
          <p:cNvPr id="36147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3525" y="1066800"/>
            <a:ext cx="5857875" cy="523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1"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2881538" name="Rectangle 2"/>
          <p:cNvSpPr>
            <a:spLocks noGrp="1" noChangeArrowheads="1"/>
          </p:cNvSpPr>
          <p:nvPr>
            <p:ph type="body" idx="4294967295"/>
          </p:nvPr>
        </p:nvSpPr>
        <p:spPr>
          <a:xfrm>
            <a:off x="304800" y="228600"/>
            <a:ext cx="8331200" cy="5791200"/>
          </a:xfrm>
        </p:spPr>
        <p:txBody>
          <a:bodyPr/>
          <a:lstStyle/>
          <a:p>
            <a:pPr>
              <a:defRPr/>
            </a:pPr>
            <a:r>
              <a:rPr lang="en-US" smtClean="0">
                <a:cs typeface="+mn-cs"/>
              </a:rPr>
              <a:t>Avalon Interface Specification:</a:t>
            </a:r>
            <a:r>
              <a:rPr lang="en-US" sz="2400" smtClean="0">
                <a:cs typeface="+mn-cs"/>
              </a:rPr>
              <a:t> </a:t>
            </a:r>
          </a:p>
          <a:p>
            <a:pPr lvl="1">
              <a:defRPr/>
            </a:pPr>
            <a:r>
              <a:rPr lang="en-US" sz="1600" smtClean="0">
                <a:hlinkClick r:id="rId3"/>
              </a:rPr>
              <a:t>http://www.altera.com/literature/manual/mnl_avalon_spec.pdf</a:t>
            </a:r>
            <a:r>
              <a:rPr lang="en-US" sz="1600" smtClean="0"/>
              <a:t> </a:t>
            </a:r>
          </a:p>
          <a:p>
            <a:pPr>
              <a:defRPr/>
            </a:pPr>
            <a:r>
              <a:rPr lang="en-US" smtClean="0">
                <a:cs typeface="+mn-cs"/>
              </a:rPr>
              <a:t>Blog on Simulink from Mathworks: </a:t>
            </a:r>
          </a:p>
          <a:p>
            <a:pPr lvl="1">
              <a:defRPr/>
            </a:pPr>
            <a:r>
              <a:rPr lang="en-US" sz="1800" smtClean="0">
                <a:hlinkClick r:id="rId4"/>
              </a:rPr>
              <a:t>http://blogs.mathworks.com/seth/</a:t>
            </a:r>
            <a:endParaRPr lang="en-US" sz="1800" smtClean="0"/>
          </a:p>
          <a:p>
            <a:pPr>
              <a:defRPr/>
            </a:pPr>
            <a:r>
              <a:rPr lang="en-US" smtClean="0">
                <a:cs typeface="+mn-cs"/>
              </a:rPr>
              <a:t>Matlab Central: </a:t>
            </a:r>
          </a:p>
          <a:p>
            <a:pPr lvl="1">
              <a:defRPr/>
            </a:pPr>
            <a:r>
              <a:rPr lang="en-US" sz="1800" smtClean="0">
                <a:hlinkClick r:id="rId5"/>
              </a:rPr>
              <a:t>http://www.mathworks.com/matlabcentral/fileexchange/loadCategory.do</a:t>
            </a:r>
            <a:r>
              <a:rPr lang="en-US" sz="1800" smtClean="0"/>
              <a:t>  </a:t>
            </a:r>
          </a:p>
          <a:p>
            <a:pPr>
              <a:defRPr/>
            </a:pPr>
            <a:r>
              <a:rPr lang="en-US" smtClean="0">
                <a:cs typeface="+mn-cs"/>
              </a:rPr>
              <a:t>Alteraforum: </a:t>
            </a:r>
            <a:r>
              <a:rPr lang="en-US" smtClean="0">
                <a:cs typeface="+mn-cs"/>
                <a:hlinkClick r:id="rId6"/>
              </a:rPr>
              <a:t>www.alteraforum.com</a:t>
            </a:r>
            <a:endParaRPr lang="en-US" sz="1800" smtClean="0">
              <a:cs typeface="+mn-cs"/>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69" name="Slide Number Placeholder 2"/>
          <p:cNvSpPr txBox="1">
            <a:spLocks noGrp="1"/>
          </p:cNvSpPr>
          <p:nvPr/>
        </p:nvSpPr>
        <p:spPr bwMode="auto">
          <a:xfrm>
            <a:off x="304800" y="6588125"/>
            <a:ext cx="698500"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ea typeface="MS PGothic" charset="0"/>
              <a:cs typeface="MS PGothic" charset="0"/>
            </a:endParaRPr>
          </a:p>
        </p:txBody>
      </p:sp>
      <p:grpSp>
        <p:nvGrpSpPr>
          <p:cNvPr id="365570" name="Group 2"/>
          <p:cNvGrpSpPr>
            <a:grpSpLocks/>
          </p:cNvGrpSpPr>
          <p:nvPr/>
        </p:nvGrpSpPr>
        <p:grpSpPr bwMode="auto">
          <a:xfrm>
            <a:off x="885825" y="1438275"/>
            <a:ext cx="7696200" cy="3946525"/>
            <a:chOff x="-2" y="-2"/>
            <a:chExt cx="3718" cy="2486"/>
          </a:xfrm>
        </p:grpSpPr>
        <p:grpSp>
          <p:nvGrpSpPr>
            <p:cNvPr id="365576" name="Group 3"/>
            <p:cNvGrpSpPr>
              <a:grpSpLocks/>
            </p:cNvGrpSpPr>
            <p:nvPr/>
          </p:nvGrpSpPr>
          <p:grpSpPr bwMode="auto">
            <a:xfrm>
              <a:off x="0" y="0"/>
              <a:ext cx="3714" cy="2482"/>
              <a:chOff x="0" y="0"/>
              <a:chExt cx="3714" cy="2482"/>
            </a:xfrm>
          </p:grpSpPr>
          <p:grpSp>
            <p:nvGrpSpPr>
              <p:cNvPr id="365578" name="Group 4"/>
              <p:cNvGrpSpPr>
                <a:grpSpLocks/>
              </p:cNvGrpSpPr>
              <p:nvPr/>
            </p:nvGrpSpPr>
            <p:grpSpPr bwMode="auto">
              <a:xfrm>
                <a:off x="0" y="0"/>
                <a:ext cx="1857" cy="2482"/>
                <a:chOff x="0" y="0"/>
                <a:chExt cx="1857" cy="2482"/>
              </a:xfrm>
            </p:grpSpPr>
            <p:sp>
              <p:nvSpPr>
                <p:cNvPr id="365584" name="Rectangle 5"/>
                <p:cNvSpPr>
                  <a:spLocks noChangeArrowheads="1"/>
                </p:cNvSpPr>
                <p:nvPr/>
              </p:nvSpPr>
              <p:spPr bwMode="auto">
                <a:xfrm>
                  <a:off x="43" y="0"/>
                  <a:ext cx="1771" cy="2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0" rIns="0"/>
                <a:lstStyle/>
                <a:p>
                  <a:pPr eaLnBrk="0" hangingPunct="0"/>
                  <a:r>
                    <a:rPr lang="en-US" sz="2600" b="1">
                      <a:ea typeface="MS PGothic" charset="0"/>
                      <a:cs typeface="MS PGothic" charset="0"/>
                    </a:rPr>
                    <a:t>Instructor-Led Training</a:t>
                  </a:r>
                </a:p>
                <a:p>
                  <a:pPr eaLnBrk="0" hangingPunct="0"/>
                  <a:endParaRPr lang="en-US" sz="1600" b="1">
                    <a:solidFill>
                      <a:srgbClr val="000000"/>
                    </a:solidFill>
                    <a:ea typeface="MS PGothic" charset="0"/>
                    <a:cs typeface="MS PGothic" charset="0"/>
                  </a:endParaRPr>
                </a:p>
                <a:p>
                  <a:pPr eaLnBrk="0" hangingPunct="0"/>
                  <a:endParaRPr lang="en-US" sz="1600" b="1">
                    <a:solidFill>
                      <a:srgbClr val="000000"/>
                    </a:solidFill>
                    <a:ea typeface="MS PGothic" charset="0"/>
                    <a:cs typeface="MS PGothic" charset="0"/>
                  </a:endParaRPr>
                </a:p>
                <a:p>
                  <a:pPr eaLnBrk="0" hangingPunct="0"/>
                  <a:endParaRPr lang="en-US" sz="1000" b="1">
                    <a:solidFill>
                      <a:srgbClr val="000000"/>
                    </a:solidFill>
                    <a:ea typeface="MS PGothic" charset="0"/>
                    <a:cs typeface="MS PGothic" charset="0"/>
                  </a:endParaRPr>
                </a:p>
                <a:p>
                  <a:pPr eaLnBrk="0" hangingPunct="0"/>
                  <a:endParaRPr lang="en-US" sz="1000" b="1">
                    <a:solidFill>
                      <a:srgbClr val="000000"/>
                    </a:solidFill>
                    <a:ea typeface="MS PGothic" charset="0"/>
                    <a:cs typeface="MS PGothic" charset="0"/>
                  </a:endParaRPr>
                </a:p>
                <a:p>
                  <a:pPr eaLnBrk="0" hangingPunct="0"/>
                  <a:r>
                    <a:rPr lang="en-US" sz="1600" b="1">
                      <a:solidFill>
                        <a:srgbClr val="000000"/>
                      </a:solidFill>
                      <a:ea typeface="MS PGothic" charset="0"/>
                      <a:cs typeface="MS PGothic" charset="0"/>
                    </a:rPr>
                    <a:t>		</a:t>
                  </a:r>
                </a:p>
                <a:p>
                  <a:pPr eaLnBrk="0" hangingPunct="0"/>
                  <a:r>
                    <a:rPr lang="en-US" sz="1200">
                      <a:ea typeface="MS PGothic" charset="0"/>
                      <a:cs typeface="Times New Roman" charset="0"/>
                    </a:rPr>
                    <a:t>With Altera's instructor-led training courses, you can:</a:t>
                  </a:r>
                </a:p>
                <a:p>
                  <a:pPr eaLnBrk="0" hangingPunct="0"/>
                  <a:r>
                    <a:rPr lang="en-US" sz="1200">
                      <a:ea typeface="MS PGothic" charset="0"/>
                      <a:cs typeface="Times New Roman" charset="0"/>
                    </a:rPr>
                    <a:t> </a:t>
                  </a:r>
                </a:p>
                <a:p>
                  <a:pPr eaLnBrk="0" hangingPunct="0">
                    <a:buClr>
                      <a:schemeClr val="hlink"/>
                    </a:buClr>
                    <a:buFont typeface="Wingdings" charset="0"/>
                    <a:buChar char="Ø"/>
                  </a:pPr>
                  <a:r>
                    <a:rPr lang="en-US" sz="1200">
                      <a:solidFill>
                        <a:srgbClr val="000000"/>
                      </a:solidFill>
                      <a:ea typeface="MS PGothic" charset="0"/>
                      <a:cs typeface="MS PGothic" charset="0"/>
                    </a:rPr>
                    <a:t>Listen to a lecture from an Altera technical training engineer (instructor) </a:t>
                  </a:r>
                </a:p>
                <a:p>
                  <a:pPr eaLnBrk="0" hangingPunct="0">
                    <a:buClr>
                      <a:schemeClr val="hlink"/>
                    </a:buClr>
                    <a:buFont typeface="Wingdings" charset="0"/>
                    <a:buChar char="Ø"/>
                  </a:pPr>
                  <a:endParaRPr lang="en-US" sz="1200">
                    <a:solidFill>
                      <a:srgbClr val="000000"/>
                    </a:solidFill>
                    <a:ea typeface="MS PGothic" charset="0"/>
                    <a:cs typeface="MS PGothic" charset="0"/>
                  </a:endParaRPr>
                </a:p>
                <a:p>
                  <a:pPr eaLnBrk="0" hangingPunct="0">
                    <a:buClr>
                      <a:schemeClr val="hlink"/>
                    </a:buClr>
                    <a:buFont typeface="Wingdings" charset="0"/>
                    <a:buChar char="Ø"/>
                  </a:pPr>
                  <a:r>
                    <a:rPr lang="en-US" sz="1200">
                      <a:solidFill>
                        <a:srgbClr val="000000"/>
                      </a:solidFill>
                      <a:ea typeface="MS PGothic" charset="0"/>
                      <a:cs typeface="MS PGothic" charset="0"/>
                    </a:rPr>
                    <a:t>Complete hands-on exercises with guidance from an Altera instructor </a:t>
                  </a:r>
                </a:p>
                <a:p>
                  <a:pPr eaLnBrk="0" hangingPunct="0">
                    <a:buClr>
                      <a:schemeClr val="hlink"/>
                    </a:buClr>
                    <a:buFont typeface="Wingdings" charset="0"/>
                    <a:buChar char="Ø"/>
                  </a:pPr>
                  <a:endParaRPr lang="en-US" sz="1200">
                    <a:solidFill>
                      <a:srgbClr val="000000"/>
                    </a:solidFill>
                    <a:ea typeface="MS PGothic" charset="0"/>
                    <a:cs typeface="MS PGothic" charset="0"/>
                  </a:endParaRPr>
                </a:p>
                <a:p>
                  <a:pPr eaLnBrk="0" hangingPunct="0">
                    <a:buClr>
                      <a:schemeClr val="hlink"/>
                    </a:buClr>
                    <a:buFont typeface="Wingdings" charset="0"/>
                    <a:buChar char="Ø"/>
                  </a:pPr>
                  <a:r>
                    <a:rPr lang="en-US" sz="1200">
                      <a:solidFill>
                        <a:srgbClr val="000000"/>
                      </a:solidFill>
                      <a:ea typeface="MS PGothic" charset="0"/>
                      <a:cs typeface="MS PGothic" charset="0"/>
                    </a:rPr>
                    <a:t>Ask questions &amp; receive real-time answers from an Altera instructor </a:t>
                  </a:r>
                </a:p>
                <a:p>
                  <a:pPr eaLnBrk="0" hangingPunct="0">
                    <a:buClr>
                      <a:schemeClr val="hlink"/>
                    </a:buClr>
                    <a:buFont typeface="Wingdings" charset="0"/>
                    <a:buChar char="Ø"/>
                  </a:pPr>
                  <a:endParaRPr lang="en-US" sz="1200">
                    <a:solidFill>
                      <a:srgbClr val="000000"/>
                    </a:solidFill>
                    <a:ea typeface="MS PGothic" charset="0"/>
                    <a:cs typeface="MS PGothic" charset="0"/>
                  </a:endParaRPr>
                </a:p>
                <a:p>
                  <a:pPr eaLnBrk="0" hangingPunct="0">
                    <a:buClr>
                      <a:schemeClr val="hlink"/>
                    </a:buClr>
                    <a:buFont typeface="Wingdings" charset="0"/>
                    <a:buChar char="Ø"/>
                  </a:pPr>
                  <a:r>
                    <a:rPr lang="en-US" sz="1200">
                      <a:ea typeface="MS PGothic" charset="0"/>
                      <a:cs typeface="MS PGothic" charset="0"/>
                    </a:rPr>
                    <a:t>Each instructor-led class is one or two days in length (8 working hours per day).</a:t>
                  </a:r>
                </a:p>
                <a:p>
                  <a:pPr eaLnBrk="0" hangingPunct="0"/>
                  <a:endParaRPr lang="en-US" sz="2400" b="1">
                    <a:ea typeface="MS PGothic" charset="0"/>
                    <a:cs typeface="MS PGothic" charset="0"/>
                  </a:endParaRPr>
                </a:p>
              </p:txBody>
            </p:sp>
            <p:sp>
              <p:nvSpPr>
                <p:cNvPr id="365585" name="Rectangle 6"/>
                <p:cNvSpPr>
                  <a:spLocks noChangeArrowheads="1"/>
                </p:cNvSpPr>
                <p:nvPr/>
              </p:nvSpPr>
              <p:spPr bwMode="auto">
                <a:xfrm>
                  <a:off x="0" y="0"/>
                  <a:ext cx="1857" cy="2482"/>
                </a:xfrm>
                <a:prstGeom prst="rect">
                  <a:avLst/>
                </a:prstGeom>
                <a:noFill/>
                <a:ln w="7">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eaLnBrk="0" hangingPunct="0"/>
                  <a:endParaRPr lang="en-US">
                    <a:ea typeface="MS PGothic" charset="0"/>
                    <a:cs typeface="MS PGothic" charset="0"/>
                  </a:endParaRPr>
                </a:p>
              </p:txBody>
            </p:sp>
          </p:grpSp>
          <p:grpSp>
            <p:nvGrpSpPr>
              <p:cNvPr id="365579" name="Group 7"/>
              <p:cNvGrpSpPr>
                <a:grpSpLocks/>
              </p:cNvGrpSpPr>
              <p:nvPr/>
            </p:nvGrpSpPr>
            <p:grpSpPr bwMode="auto">
              <a:xfrm>
                <a:off x="1857" y="0"/>
                <a:ext cx="1857" cy="2482"/>
                <a:chOff x="1857" y="0"/>
                <a:chExt cx="1857" cy="2482"/>
              </a:xfrm>
            </p:grpSpPr>
            <p:grpSp>
              <p:nvGrpSpPr>
                <p:cNvPr id="365580" name="Group 8"/>
                <p:cNvGrpSpPr>
                  <a:grpSpLocks/>
                </p:cNvGrpSpPr>
                <p:nvPr/>
              </p:nvGrpSpPr>
              <p:grpSpPr bwMode="auto">
                <a:xfrm>
                  <a:off x="1900" y="0"/>
                  <a:ext cx="1771" cy="888"/>
                  <a:chOff x="0" y="1861"/>
                  <a:chExt cx="1771" cy="888"/>
                </a:xfrm>
              </p:grpSpPr>
              <p:sp>
                <p:nvSpPr>
                  <p:cNvPr id="365582" name="Rectangle 9"/>
                  <p:cNvSpPr>
                    <a:spLocks noChangeArrowheads="1"/>
                  </p:cNvSpPr>
                  <p:nvPr/>
                </p:nvSpPr>
                <p:spPr bwMode="auto">
                  <a:xfrm>
                    <a:off x="0" y="1861"/>
                    <a:ext cx="1771"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0" tIns="152352" rIns="0" bIns="38088">
                    <a:spAutoFit/>
                  </a:bodyPr>
                  <a:lstStyle/>
                  <a:p>
                    <a:pPr eaLnBrk="0" hangingPunct="0"/>
                    <a:endParaRPr lang="en-US" sz="2400">
                      <a:latin typeface="Times New Roman" charset="0"/>
                      <a:ea typeface="MS PGothic" charset="0"/>
                      <a:cs typeface="MS PGothic" charset="0"/>
                    </a:endParaRPr>
                  </a:p>
                </p:txBody>
              </p:sp>
              <p:sp>
                <p:nvSpPr>
                  <p:cNvPr id="365583" name="Rectangle 10"/>
                  <p:cNvSpPr>
                    <a:spLocks noChangeArrowheads="1"/>
                  </p:cNvSpPr>
                  <p:nvPr/>
                </p:nvSpPr>
                <p:spPr bwMode="auto">
                  <a:xfrm>
                    <a:off x="0" y="2461"/>
                    <a:ext cx="17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0" rIns="0">
                    <a:spAutoFit/>
                  </a:bodyPr>
                  <a:lstStyle/>
                  <a:p>
                    <a:pPr eaLnBrk="0" hangingPunct="0"/>
                    <a:endParaRPr lang="en-US" sz="2400">
                      <a:ea typeface="MS PGothic" charset="0"/>
                      <a:cs typeface="MS PGothic" charset="0"/>
                    </a:endParaRPr>
                  </a:p>
                </p:txBody>
              </p:sp>
            </p:grpSp>
            <p:sp>
              <p:nvSpPr>
                <p:cNvPr id="365581" name="Rectangle 11"/>
                <p:cNvSpPr>
                  <a:spLocks noChangeArrowheads="1"/>
                </p:cNvSpPr>
                <p:nvPr/>
              </p:nvSpPr>
              <p:spPr bwMode="auto">
                <a:xfrm>
                  <a:off x="1857" y="0"/>
                  <a:ext cx="1857" cy="2482"/>
                </a:xfrm>
                <a:prstGeom prst="rect">
                  <a:avLst/>
                </a:prstGeom>
                <a:noFill/>
                <a:ln w="7">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eaLnBrk="0" hangingPunct="0"/>
                  <a:endParaRPr lang="en-US">
                    <a:ea typeface="MS PGothic" charset="0"/>
                    <a:cs typeface="MS PGothic" charset="0"/>
                  </a:endParaRPr>
                </a:p>
              </p:txBody>
            </p:sp>
          </p:grpSp>
        </p:grpSp>
        <p:sp>
          <p:nvSpPr>
            <p:cNvPr id="365577" name="Rectangle 12"/>
            <p:cNvSpPr>
              <a:spLocks noChangeArrowheads="1"/>
            </p:cNvSpPr>
            <p:nvPr/>
          </p:nvSpPr>
          <p:spPr bwMode="auto">
            <a:xfrm>
              <a:off x="-2" y="-2"/>
              <a:ext cx="3718" cy="2486"/>
            </a:xfrm>
            <a:prstGeom prst="rect">
              <a:avLst/>
            </a:prstGeom>
            <a:noFill/>
            <a:ln w="7937">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eaLnBrk="0" hangingPunct="0"/>
              <a:endParaRPr lang="en-US">
                <a:ea typeface="MS PGothic" charset="0"/>
                <a:cs typeface="MS PGothic" charset="0"/>
              </a:endParaRPr>
            </a:p>
          </p:txBody>
        </p:sp>
      </p:grpSp>
      <p:sp>
        <p:nvSpPr>
          <p:cNvPr id="365571" name="Text Box 13"/>
          <p:cNvSpPr txBox="1">
            <a:spLocks noChangeArrowheads="1"/>
          </p:cNvSpPr>
          <p:nvPr/>
        </p:nvSpPr>
        <p:spPr bwMode="auto">
          <a:xfrm>
            <a:off x="4724400" y="1447800"/>
            <a:ext cx="3886200" cy="374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600" b="1">
                <a:ea typeface="MS PGothic" charset="0"/>
                <a:cs typeface="MS PGothic" charset="0"/>
              </a:rPr>
              <a:t>     Online Training</a:t>
            </a:r>
            <a:endParaRPr lang="en-US">
              <a:latin typeface="Times New Roman" charset="0"/>
              <a:ea typeface="MS PGothic" charset="0"/>
              <a:cs typeface="MS PGothic" charset="0"/>
            </a:endParaRPr>
          </a:p>
          <a:p>
            <a:endParaRPr lang="en-US" sz="1600" b="1">
              <a:solidFill>
                <a:srgbClr val="000000"/>
              </a:solidFill>
              <a:ea typeface="MS PGothic" charset="0"/>
              <a:cs typeface="MS PGothic" charset="0"/>
            </a:endParaRPr>
          </a:p>
          <a:p>
            <a:endParaRPr lang="en-US" sz="1600" b="1">
              <a:solidFill>
                <a:srgbClr val="000000"/>
              </a:solidFill>
              <a:ea typeface="MS PGothic" charset="0"/>
              <a:cs typeface="MS PGothic" charset="0"/>
            </a:endParaRPr>
          </a:p>
          <a:p>
            <a:endParaRPr lang="en-US" sz="1600" b="1">
              <a:solidFill>
                <a:srgbClr val="000000"/>
              </a:solidFill>
              <a:ea typeface="MS PGothic" charset="0"/>
              <a:cs typeface="MS PGothic" charset="0"/>
            </a:endParaRPr>
          </a:p>
          <a:p>
            <a:endParaRPr lang="en-US" sz="1200">
              <a:ea typeface="MS PGothic" charset="0"/>
              <a:cs typeface="Times New Roman" charset="0"/>
            </a:endParaRPr>
          </a:p>
          <a:p>
            <a:endParaRPr lang="en-US" sz="1200">
              <a:ea typeface="MS PGothic" charset="0"/>
              <a:cs typeface="Times New Roman" charset="0"/>
            </a:endParaRPr>
          </a:p>
          <a:p>
            <a:r>
              <a:rPr lang="en-US" sz="1200">
                <a:ea typeface="MS PGothic" charset="0"/>
                <a:cs typeface="Times New Roman" charset="0"/>
              </a:rPr>
              <a:t>With Altera's online training courses, you can: </a:t>
            </a:r>
          </a:p>
          <a:p>
            <a:endParaRPr lang="en-US" sz="1200">
              <a:ea typeface="MS PGothic" charset="0"/>
              <a:cs typeface="Times New Roman" charset="0"/>
            </a:endParaRPr>
          </a:p>
          <a:p>
            <a:pPr>
              <a:buClr>
                <a:schemeClr val="hlink"/>
              </a:buClr>
              <a:buFont typeface="Wingdings" charset="0"/>
              <a:buChar char="Ø"/>
            </a:pPr>
            <a:r>
              <a:rPr lang="en-US" sz="1200">
                <a:solidFill>
                  <a:srgbClr val="000000"/>
                </a:solidFill>
                <a:ea typeface="MS PGothic" charset="0"/>
                <a:cs typeface="MS PGothic" charset="0"/>
              </a:rPr>
              <a:t>Take a course at any time that is convenient for you</a:t>
            </a:r>
          </a:p>
          <a:p>
            <a:pPr>
              <a:buClr>
                <a:schemeClr val="hlink"/>
              </a:buClr>
              <a:buFont typeface="Wingdings" charset="0"/>
              <a:buNone/>
            </a:pPr>
            <a:endParaRPr lang="en-US" sz="1200">
              <a:solidFill>
                <a:srgbClr val="000000"/>
              </a:solidFill>
              <a:ea typeface="MS PGothic" charset="0"/>
              <a:cs typeface="MS PGothic" charset="0"/>
            </a:endParaRPr>
          </a:p>
          <a:p>
            <a:pPr>
              <a:buClr>
                <a:schemeClr val="hlink"/>
              </a:buClr>
              <a:buFont typeface="Wingdings" charset="0"/>
              <a:buChar char="Ø"/>
            </a:pPr>
            <a:r>
              <a:rPr lang="en-US" sz="1200">
                <a:solidFill>
                  <a:srgbClr val="000000"/>
                </a:solidFill>
                <a:ea typeface="MS PGothic" charset="0"/>
                <a:cs typeface="MS PGothic" charset="0"/>
              </a:rPr>
              <a:t>Take a course from the comfort of your home or office (no need to travel as with instructor-led courses) </a:t>
            </a:r>
          </a:p>
          <a:p>
            <a:pPr>
              <a:buClr>
                <a:schemeClr val="hlink"/>
              </a:buClr>
              <a:buFont typeface="Wingdings" charset="0"/>
              <a:buChar char="Ø"/>
            </a:pPr>
            <a:endParaRPr lang="en-US" sz="1200">
              <a:solidFill>
                <a:srgbClr val="000000"/>
              </a:solidFill>
              <a:ea typeface="MS PGothic" charset="0"/>
              <a:cs typeface="MS PGothic" charset="0"/>
            </a:endParaRPr>
          </a:p>
          <a:p>
            <a:pPr>
              <a:buClr>
                <a:schemeClr val="hlink"/>
              </a:buClr>
              <a:buFont typeface="Wingdings" charset="0"/>
              <a:buNone/>
            </a:pPr>
            <a:r>
              <a:rPr lang="en-US" sz="1200">
                <a:solidFill>
                  <a:srgbClr val="000000"/>
                </a:solidFill>
                <a:ea typeface="MS PGothic" charset="0"/>
                <a:cs typeface="MS PGothic" charset="0"/>
              </a:rPr>
              <a:t>Each online course will take approximate one to three hours to complete. </a:t>
            </a:r>
            <a:endParaRPr lang="en-US" sz="1200">
              <a:ea typeface="MS PGothic" charset="0"/>
              <a:cs typeface="MS PGothic" charset="0"/>
            </a:endParaRPr>
          </a:p>
          <a:p>
            <a:r>
              <a:rPr lang="en-US" sz="1000">
                <a:solidFill>
                  <a:srgbClr val="000000"/>
                </a:solidFill>
                <a:ea typeface="MS PGothic" charset="0"/>
                <a:cs typeface="MS PGothic" charset="0"/>
              </a:rPr>
              <a:t> </a:t>
            </a:r>
            <a:endParaRPr lang="en-US" sz="1200">
              <a:ea typeface="MS PGothic" charset="0"/>
              <a:cs typeface="MS PGothic" charset="0"/>
            </a:endParaRPr>
          </a:p>
          <a:p>
            <a:pPr eaLnBrk="1" hangingPunct="1"/>
            <a:endParaRPr lang="en-US">
              <a:latin typeface="Times New Roman" charset="0"/>
              <a:ea typeface="MS PGothic" charset="0"/>
              <a:cs typeface="MS PGothic" charset="0"/>
            </a:endParaRPr>
          </a:p>
        </p:txBody>
      </p:sp>
      <p:graphicFrame>
        <p:nvGraphicFramePr>
          <p:cNvPr id="365572" name="Object 15"/>
          <p:cNvGraphicFramePr>
            <a:graphicFrameLocks noChangeAspect="1"/>
          </p:cNvGraphicFramePr>
          <p:nvPr/>
        </p:nvGraphicFramePr>
        <p:xfrm>
          <a:off x="2209800" y="2057400"/>
          <a:ext cx="1089025" cy="776288"/>
        </p:xfrm>
        <a:graphic>
          <a:graphicData uri="http://schemas.openxmlformats.org/presentationml/2006/ole">
            <mc:AlternateContent xmlns:mc="http://schemas.openxmlformats.org/markup-compatibility/2006">
              <mc:Choice xmlns:v="urn:schemas-microsoft-com:vml" Requires="v">
                <p:oleObj spid="_x0000_s365810" name="Clip" r:id="rId4" imgW="4013200" imgH="2857500" progId="MS_ClipArt_Gallery.2">
                  <p:embed/>
                </p:oleObj>
              </mc:Choice>
              <mc:Fallback>
                <p:oleObj name="Clip" r:id="rId4" imgW="4013200" imgH="2857500" progId="MS_ClipArt_Gallery.2">
                  <p:embed/>
                  <p:pic>
                    <p:nvPicPr>
                      <p:cNvPr id="0"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2057400"/>
                        <a:ext cx="1089025" cy="776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pic>
        <p:nvPicPr>
          <p:cNvPr id="365573" name="Picture 15" descr="BS00580_"/>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2200" y="2057400"/>
            <a:ext cx="9144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5574" name="Rectangle 16"/>
          <p:cNvSpPr>
            <a:spLocks noChangeArrowheads="1"/>
          </p:cNvSpPr>
          <p:nvPr/>
        </p:nvSpPr>
        <p:spPr bwMode="auto">
          <a:xfrm>
            <a:off x="819150" y="5513388"/>
            <a:ext cx="7502525"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p>
            <a:pPr lvl="1" algn="ctr" eaLnBrk="0" hangingPunct="0">
              <a:spcBef>
                <a:spcPct val="20000"/>
              </a:spcBef>
              <a:buClr>
                <a:schemeClr val="hlink"/>
              </a:buClr>
            </a:pPr>
            <a:r>
              <a:rPr lang="en-US">
                <a:ea typeface="MS PGothic" charset="0"/>
                <a:cs typeface="MS PGothic" charset="0"/>
                <a:hlinkClick r:id="rId7"/>
              </a:rPr>
              <a:t>http://www.altera.com/training</a:t>
            </a:r>
            <a:endParaRPr lang="en-US">
              <a:ea typeface="MS PGothic" charset="0"/>
              <a:cs typeface="MS PGothic" charset="0"/>
            </a:endParaRPr>
          </a:p>
          <a:p>
            <a:pPr lvl="1" algn="ctr" eaLnBrk="0" hangingPunct="0">
              <a:spcBef>
                <a:spcPct val="20000"/>
              </a:spcBef>
              <a:buClr>
                <a:schemeClr val="hlink"/>
              </a:buClr>
            </a:pPr>
            <a:r>
              <a:rPr lang="en-US">
                <a:ea typeface="MS PGothic" charset="0"/>
                <a:cs typeface="MS PGothic" charset="0"/>
              </a:rPr>
              <a:t>View training class schedule &amp; register for a class</a:t>
            </a:r>
          </a:p>
        </p:txBody>
      </p:sp>
      <p:sp>
        <p:nvSpPr>
          <p:cNvPr id="4976657" name="Rectangle 17"/>
          <p:cNvSpPr>
            <a:spLocks noGrp="1" noChangeArrowheads="1"/>
          </p:cNvSpPr>
          <p:nvPr>
            <p:ph type="title" idx="4294967295"/>
          </p:nvPr>
        </p:nvSpPr>
        <p:spPr/>
        <p:txBody>
          <a:bodyPr/>
          <a:lstStyle/>
          <a:p>
            <a:pPr>
              <a:defRPr/>
            </a:pPr>
            <a:r>
              <a:rPr lang="en-US" sz="2400" smtClean="0">
                <a:cs typeface="+mj-cs"/>
              </a:rPr>
              <a:t>Learn More Through Technical Training</a:t>
            </a:r>
          </a:p>
        </p:txBody>
      </p:sp>
    </p:spTree>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7" name="Slide Number Placeholder 3"/>
          <p:cNvSpPr txBox="1">
            <a:spLocks noGrp="1"/>
          </p:cNvSpPr>
          <p:nvPr/>
        </p:nvSpPr>
        <p:spPr bwMode="auto">
          <a:xfrm>
            <a:off x="304800" y="6588125"/>
            <a:ext cx="698500"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ea typeface="MS PGothic" charset="0"/>
              <a:cs typeface="MS PGothic" charset="0"/>
            </a:endParaRPr>
          </a:p>
        </p:txBody>
      </p:sp>
      <p:sp>
        <p:nvSpPr>
          <p:cNvPr id="3008521" name="Rectangle 9"/>
          <p:cNvSpPr>
            <a:spLocks noGrp="1" noChangeArrowheads="1"/>
          </p:cNvSpPr>
          <p:nvPr>
            <p:ph type="title" idx="4294967295"/>
          </p:nvPr>
        </p:nvSpPr>
        <p:spPr/>
        <p:txBody>
          <a:bodyPr/>
          <a:lstStyle/>
          <a:p>
            <a:pPr>
              <a:defRPr/>
            </a:pPr>
            <a:r>
              <a:rPr lang="en-US" smtClean="0">
                <a:cs typeface="+mj-cs"/>
              </a:rPr>
              <a:t>Altera Technical Support</a:t>
            </a:r>
          </a:p>
        </p:txBody>
      </p:sp>
      <p:sp>
        <p:nvSpPr>
          <p:cNvPr id="3091460" name="Rectangle 10"/>
          <p:cNvSpPr>
            <a:spLocks noGrp="1" noChangeArrowheads="1"/>
          </p:cNvSpPr>
          <p:nvPr>
            <p:ph type="body" idx="4294967295"/>
          </p:nvPr>
        </p:nvSpPr>
        <p:spPr/>
        <p:txBody>
          <a:bodyPr/>
          <a:lstStyle/>
          <a:p>
            <a:pPr>
              <a:lnSpc>
                <a:spcPct val="90000"/>
              </a:lnSpc>
              <a:defRPr/>
            </a:pPr>
            <a:r>
              <a:rPr lang="en-US" sz="2000" smtClean="0">
                <a:cs typeface="+mn-cs"/>
              </a:rPr>
              <a:t>Altera DSP literature page:</a:t>
            </a:r>
          </a:p>
          <a:p>
            <a:pPr lvl="1">
              <a:lnSpc>
                <a:spcPct val="90000"/>
              </a:lnSpc>
              <a:defRPr/>
            </a:pPr>
            <a:r>
              <a:rPr lang="en-US" sz="1600" smtClean="0">
                <a:hlinkClick r:id="rId3"/>
              </a:rPr>
              <a:t>http://www.altera.com/literature/megafunctions/lit-ipdsp.jsp</a:t>
            </a:r>
            <a:endParaRPr lang="en-US" sz="1600" smtClean="0"/>
          </a:p>
          <a:p>
            <a:pPr>
              <a:lnSpc>
                <a:spcPct val="90000"/>
              </a:lnSpc>
              <a:defRPr/>
            </a:pPr>
            <a:r>
              <a:rPr lang="en-US" sz="2000" smtClean="0">
                <a:cs typeface="+mn-cs"/>
              </a:rPr>
              <a:t>Consult Altera applications (factory applications engineers)</a:t>
            </a:r>
          </a:p>
          <a:p>
            <a:pPr lvl="1">
              <a:lnSpc>
                <a:spcPct val="90000"/>
              </a:lnSpc>
              <a:defRPr/>
            </a:pPr>
            <a:r>
              <a:rPr lang="en-US" sz="1400" smtClean="0"/>
              <a:t>MySupport:  </a:t>
            </a:r>
            <a:r>
              <a:rPr lang="en-US" sz="1400" smtClean="0">
                <a:hlinkClick r:id="rId4"/>
              </a:rPr>
              <a:t>http://www.altera.com/mysupport</a:t>
            </a:r>
            <a:endParaRPr lang="en-US" sz="1400" smtClean="0"/>
          </a:p>
          <a:p>
            <a:pPr lvl="1">
              <a:lnSpc>
                <a:spcPct val="90000"/>
              </a:lnSpc>
              <a:defRPr/>
            </a:pPr>
            <a:r>
              <a:rPr lang="en-US" sz="1400" smtClean="0"/>
              <a:t>Hotline:  (800) 800-EPLD (7:00 a.m. - 5:00 p.m. PST)</a:t>
            </a:r>
          </a:p>
          <a:p>
            <a:pPr>
              <a:lnSpc>
                <a:spcPct val="90000"/>
              </a:lnSpc>
              <a:defRPr/>
            </a:pPr>
            <a:r>
              <a:rPr lang="en-US" sz="2000" smtClean="0">
                <a:cs typeface="+mn-cs"/>
              </a:rPr>
              <a:t>Field applications engineers: contact your local Altera sales office</a:t>
            </a:r>
          </a:p>
          <a:p>
            <a:pPr>
              <a:lnSpc>
                <a:spcPct val="90000"/>
              </a:lnSpc>
              <a:defRPr/>
            </a:pPr>
            <a:r>
              <a:rPr lang="en-US" sz="2000" smtClean="0">
                <a:cs typeface="+mn-cs"/>
              </a:rPr>
              <a:t>Receive literature by mail: (888) 3-ALTERA</a:t>
            </a:r>
          </a:p>
          <a:p>
            <a:pPr>
              <a:lnSpc>
                <a:spcPct val="90000"/>
              </a:lnSpc>
              <a:defRPr/>
            </a:pPr>
            <a:r>
              <a:rPr lang="en-US" sz="2000" smtClean="0">
                <a:cs typeface="+mn-cs"/>
              </a:rPr>
              <a:t>FTP: </a:t>
            </a:r>
            <a:r>
              <a:rPr lang="en-US" sz="2000" smtClean="0">
                <a:cs typeface="+mn-cs"/>
                <a:hlinkClick r:id="rId5" action="ppaction://hlinkfile"/>
              </a:rPr>
              <a:t>ftp.altera.com</a:t>
            </a:r>
            <a:endParaRPr lang="en-US" sz="2000" smtClean="0">
              <a:cs typeface="+mn-cs"/>
            </a:endParaRPr>
          </a:p>
          <a:p>
            <a:pPr>
              <a:lnSpc>
                <a:spcPct val="90000"/>
              </a:lnSpc>
              <a:defRPr/>
            </a:pPr>
            <a:r>
              <a:rPr lang="en-US" sz="2000" smtClean="0">
                <a:cs typeface="+mn-cs"/>
              </a:rPr>
              <a:t>World-wide web: </a:t>
            </a:r>
            <a:r>
              <a:rPr lang="en-US" sz="2000" smtClean="0">
                <a:cs typeface="+mn-cs"/>
                <a:hlinkClick r:id="rId6"/>
              </a:rPr>
              <a:t>http://www.altera.com</a:t>
            </a:r>
            <a:endParaRPr lang="en-US" sz="2000" smtClean="0">
              <a:cs typeface="+mn-cs"/>
            </a:endParaRPr>
          </a:p>
          <a:p>
            <a:pPr lvl="1">
              <a:lnSpc>
                <a:spcPct val="90000"/>
              </a:lnSpc>
              <a:defRPr/>
            </a:pPr>
            <a:r>
              <a:rPr lang="en-US" sz="1400" smtClean="0"/>
              <a:t>Use solutions to search for answers to technical problems  </a:t>
            </a:r>
          </a:p>
          <a:p>
            <a:pPr lvl="1">
              <a:lnSpc>
                <a:spcPct val="90000"/>
              </a:lnSpc>
              <a:defRPr/>
            </a:pPr>
            <a:r>
              <a:rPr lang="en-US" sz="1400" smtClean="0"/>
              <a:t>View design examples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1730" name="Rectangle 2"/>
          <p:cNvSpPr>
            <a:spLocks noGrp="1" noChangeArrowheads="1"/>
          </p:cNvSpPr>
          <p:nvPr>
            <p:ph type="ctrTitle"/>
          </p:nvPr>
        </p:nvSpPr>
        <p:spPr/>
        <p:txBody>
          <a:bodyPr/>
          <a:lstStyle/>
          <a:p>
            <a:pPr>
              <a:defRPr/>
            </a:pPr>
            <a:r>
              <a:rPr lang="en-US" smtClean="0">
                <a:cs typeface="+mj-cs"/>
              </a:rPr>
              <a:t>Appendix</a:t>
            </a:r>
          </a:p>
        </p:txBody>
      </p:sp>
      <p:sp>
        <p:nvSpPr>
          <p:cNvPr id="3401731" name="Rectangle 3"/>
          <p:cNvSpPr>
            <a:spLocks noGrp="1" noChangeArrowheads="1"/>
          </p:cNvSpPr>
          <p:nvPr>
            <p:ph type="subTitle" idx="1"/>
          </p:nvPr>
        </p:nvSpPr>
        <p:spPr/>
        <p:txBody>
          <a:bodyPr/>
          <a:lstStyle/>
          <a:p>
            <a:pPr>
              <a:defRPr/>
            </a:pPr>
            <a:r>
              <a:rPr lang="en-US" smtClean="0">
                <a:cs typeface="+mn-cs"/>
              </a:rPr>
              <a:t>MATLAB Reference</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3778" name="Rectangle 2"/>
          <p:cNvSpPr>
            <a:spLocks noGrp="1" noChangeArrowheads="1"/>
          </p:cNvSpPr>
          <p:nvPr>
            <p:ph type="title" sz="quarter"/>
          </p:nvPr>
        </p:nvSpPr>
        <p:spPr/>
        <p:txBody>
          <a:bodyPr/>
          <a:lstStyle/>
          <a:p>
            <a:pPr>
              <a:defRPr/>
            </a:pPr>
            <a:r>
              <a:rPr lang="en-US" smtClean="0">
                <a:cs typeface="+mj-cs"/>
              </a:rPr>
              <a:t>Useful Array Functions (1/2)</a:t>
            </a:r>
          </a:p>
        </p:txBody>
      </p:sp>
      <p:graphicFrame>
        <p:nvGraphicFramePr>
          <p:cNvPr id="3403779" name="Group 3"/>
          <p:cNvGraphicFramePr>
            <a:graphicFrameLocks noGrp="1"/>
          </p:cNvGraphicFramePr>
          <p:nvPr>
            <p:ph sz="quarter" idx="1"/>
          </p:nvPr>
        </p:nvGraphicFramePr>
        <p:xfrm>
          <a:off x="350838" y="1295400"/>
          <a:ext cx="8488362" cy="4621213"/>
        </p:xfrm>
        <a:graphic>
          <a:graphicData uri="http://schemas.openxmlformats.org/drawingml/2006/table">
            <a:tbl>
              <a:tblPr/>
              <a:tblGrid>
                <a:gridCol w="2392362"/>
                <a:gridCol w="2971800"/>
                <a:gridCol w="3124200"/>
              </a:tblGrid>
              <a:tr h="396278">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1" i="0" u="none" strike="noStrike" cap="none" normalizeH="0" baseline="0">
                          <a:ln>
                            <a:noFill/>
                          </a:ln>
                          <a:solidFill>
                            <a:schemeClr val="bg1"/>
                          </a:solidFill>
                          <a:effectLst/>
                          <a:latin typeface="Arial" charset="0"/>
                          <a:ea typeface="ＭＳ Ｐゴシック" charset="0"/>
                        </a:rPr>
                        <a:t>Command</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1" i="0" u="none" strike="noStrike" cap="none" normalizeH="0" baseline="0">
                          <a:ln>
                            <a:noFill/>
                          </a:ln>
                          <a:solidFill>
                            <a:schemeClr val="bg1"/>
                          </a:solidFill>
                          <a:effectLst/>
                          <a:latin typeface="Arial" charset="0"/>
                          <a:ea typeface="ＭＳ Ｐゴシック" charset="0"/>
                        </a:rPr>
                        <a:t>Description</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1" i="0" u="none" strike="noStrike" cap="none" normalizeH="0" baseline="0">
                          <a:ln>
                            <a:noFill/>
                          </a:ln>
                          <a:solidFill>
                            <a:schemeClr val="bg1"/>
                          </a:solidFill>
                          <a:effectLst/>
                          <a:latin typeface="Arial" charset="0"/>
                          <a:ea typeface="ＭＳ Ｐゴシック" charset="0"/>
                        </a:rPr>
                        <a:t>Example</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r>
              <a:tr h="1213221">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0" u="none" strike="noStrike" cap="none" normalizeH="0" baseline="0">
                          <a:ln>
                            <a:noFill/>
                          </a:ln>
                          <a:solidFill>
                            <a:schemeClr val="tx1"/>
                          </a:solidFill>
                          <a:effectLst/>
                          <a:latin typeface="Courier New" charset="0"/>
                          <a:ea typeface="ＭＳ Ｐゴシック" charset="0"/>
                        </a:rPr>
                        <a:t>[u,v,w] = find(A)</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Char char="n"/>
                        <a:tabLst/>
                      </a:pPr>
                      <a:r>
                        <a:rPr kumimoji="0" lang="en-US" sz="1600" b="0" i="0" u="none" strike="noStrike" cap="none" normalizeH="0" baseline="0">
                          <a:ln>
                            <a:noFill/>
                          </a:ln>
                          <a:solidFill>
                            <a:schemeClr val="tx1"/>
                          </a:solidFill>
                          <a:effectLst/>
                          <a:latin typeface="Arial" charset="0"/>
                          <a:ea typeface="ＭＳ Ｐゴシック" charset="0"/>
                        </a:rPr>
                        <a:t> A – array (1D or 2D) </a:t>
                      </a: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Char char="n"/>
                        <a:tabLst/>
                      </a:pPr>
                      <a:r>
                        <a:rPr kumimoji="0" lang="en-US" sz="1600" b="0" i="0" u="none" strike="noStrike" cap="none" normalizeH="0" baseline="0">
                          <a:ln>
                            <a:noFill/>
                          </a:ln>
                          <a:solidFill>
                            <a:schemeClr val="tx1"/>
                          </a:solidFill>
                          <a:effectLst/>
                          <a:latin typeface="Arial" charset="0"/>
                          <a:ea typeface="ＭＳ Ｐゴシック" charset="0"/>
                        </a:rPr>
                        <a:t> u – row indices when A&gt;0</a:t>
                      </a: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Char char="n"/>
                        <a:tabLst/>
                      </a:pPr>
                      <a:r>
                        <a:rPr kumimoji="0" lang="en-US" sz="1600" b="0" i="0" u="none" strike="noStrike" cap="none" normalizeH="0" baseline="0">
                          <a:ln>
                            <a:noFill/>
                          </a:ln>
                          <a:solidFill>
                            <a:schemeClr val="tx1"/>
                          </a:solidFill>
                          <a:effectLst/>
                          <a:latin typeface="Arial" charset="0"/>
                          <a:ea typeface="ＭＳ Ｐゴシック" charset="0"/>
                        </a:rPr>
                        <a:t> v – col indices when A&gt;0</a:t>
                      </a: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Char char="n"/>
                        <a:tabLst/>
                      </a:pPr>
                      <a:r>
                        <a:rPr kumimoji="0" lang="en-US" sz="1600" b="0" i="0" u="none" strike="noStrike" cap="none" normalizeH="0" baseline="0">
                          <a:ln>
                            <a:noFill/>
                          </a:ln>
                          <a:solidFill>
                            <a:schemeClr val="tx1"/>
                          </a:solidFill>
                          <a:effectLst/>
                          <a:latin typeface="Arial" charset="0"/>
                          <a:ea typeface="ＭＳ Ｐゴシック" charset="0"/>
                        </a:rPr>
                        <a:t> w (optional) – resulting array</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0" u="none" strike="noStrike" cap="none" normalizeH="0" baseline="0">
                          <a:ln>
                            <a:noFill/>
                          </a:ln>
                          <a:solidFill>
                            <a:schemeClr val="tx1"/>
                          </a:solidFill>
                          <a:effectLst/>
                          <a:latin typeface="Courier New" charset="0"/>
                          <a:ea typeface="ＭＳ Ｐゴシック" charset="0"/>
                        </a:rPr>
                        <a:t>find(A)</a:t>
                      </a: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0" u="none" strike="noStrike" cap="none" normalizeH="0" baseline="0">
                          <a:ln>
                            <a:noFill/>
                          </a:ln>
                          <a:solidFill>
                            <a:schemeClr val="tx1"/>
                          </a:solidFill>
                          <a:effectLst/>
                          <a:latin typeface="Courier New" charset="0"/>
                          <a:ea typeface="ＭＳ Ｐゴシック" charset="0"/>
                        </a:rPr>
                        <a:t>[u,v,w] = find(A&gt;5)</a:t>
                      </a: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0" u="none" strike="noStrike" cap="none" normalizeH="0" baseline="0">
                          <a:ln>
                            <a:noFill/>
                          </a:ln>
                          <a:solidFill>
                            <a:schemeClr val="tx1"/>
                          </a:solidFill>
                          <a:effectLst/>
                          <a:latin typeface="Courier New" charset="0"/>
                          <a:ea typeface="ＭＳ Ｐゴシック" charset="0"/>
                        </a:rPr>
                        <a:t>B(A&gt;5) = A(A&gt;5)+5</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115675">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0" u="none" strike="noStrike" cap="none" normalizeH="0" baseline="0">
                          <a:ln>
                            <a:noFill/>
                          </a:ln>
                          <a:solidFill>
                            <a:schemeClr val="tx1"/>
                          </a:solidFill>
                          <a:effectLst/>
                          <a:latin typeface="Courier New" charset="0"/>
                          <a:ea typeface="ＭＳ Ｐゴシック" charset="0"/>
                        </a:rPr>
                        <a:t>length(A)</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Char char="n"/>
                        <a:tabLst/>
                      </a:pPr>
                      <a:r>
                        <a:rPr kumimoji="0" lang="en-US" sz="1600" b="0" i="0" u="none" strike="noStrike" cap="none" normalizeH="0" baseline="0">
                          <a:ln>
                            <a:noFill/>
                          </a:ln>
                          <a:solidFill>
                            <a:schemeClr val="tx1"/>
                          </a:solidFill>
                          <a:effectLst/>
                          <a:latin typeface="Arial" charset="0"/>
                          <a:ea typeface="ＭＳ Ｐゴシック" charset="0"/>
                        </a:rPr>
                        <a:t> returns number of element when A is an 1D array</a:t>
                      </a: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Char char="n"/>
                        <a:tabLst/>
                      </a:pPr>
                      <a:r>
                        <a:rPr kumimoji="0" lang="en-US" sz="1600" b="0" i="0" u="none" strike="noStrike" cap="none" normalizeH="0" baseline="0">
                          <a:ln>
                            <a:noFill/>
                          </a:ln>
                          <a:solidFill>
                            <a:schemeClr val="tx1"/>
                          </a:solidFill>
                          <a:effectLst/>
                          <a:latin typeface="Arial" charset="0"/>
                          <a:ea typeface="ＭＳ Ｐゴシック" charset="0"/>
                        </a:rPr>
                        <a:t> returns the larger value of m or n when A is a 2D mxn array</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0" u="none" strike="noStrike" cap="none" normalizeH="0" baseline="0">
                          <a:ln>
                            <a:noFill/>
                          </a:ln>
                          <a:solidFill>
                            <a:schemeClr val="tx1"/>
                          </a:solidFill>
                          <a:effectLst/>
                          <a:latin typeface="Courier New" charset="0"/>
                          <a:ea typeface="ＭＳ Ｐゴシック" charset="0"/>
                        </a:rPr>
                        <a:t>length(A)</a:t>
                      </a: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0" u="none" strike="noStrike" cap="none" normalizeH="0" baseline="0">
                          <a:ln>
                            <a:noFill/>
                          </a:ln>
                          <a:solidFill>
                            <a:schemeClr val="tx1"/>
                          </a:solidFill>
                          <a:effectLst/>
                          <a:latin typeface="Courier New" charset="0"/>
                          <a:ea typeface="ＭＳ Ｐゴシック" charset="0"/>
                        </a:rPr>
                        <a:t>i = 1:length(A)</a:t>
                      </a: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0" u="none" strike="noStrike" cap="none" normalizeH="0" baseline="0">
                          <a:ln>
                            <a:noFill/>
                          </a:ln>
                          <a:solidFill>
                            <a:schemeClr val="tx1"/>
                          </a:solidFill>
                          <a:effectLst/>
                          <a:latin typeface="Courier New" charset="0"/>
                          <a:ea typeface="ＭＳ Ｐゴシック" charset="0"/>
                        </a:rPr>
                        <a:t>A(length(A)-1)</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896039">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0" u="none" strike="noStrike" cap="none" normalizeH="0" baseline="0">
                          <a:ln>
                            <a:noFill/>
                          </a:ln>
                          <a:solidFill>
                            <a:schemeClr val="tx1"/>
                          </a:solidFill>
                          <a:effectLst/>
                          <a:latin typeface="Courier New" charset="0"/>
                          <a:ea typeface="ＭＳ Ｐゴシック" charset="0"/>
                        </a:rPr>
                        <a:t>[x,k] = max(A)</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Char char="n"/>
                        <a:tabLst/>
                      </a:pPr>
                      <a:r>
                        <a:rPr kumimoji="0" lang="en-US" sz="1600" b="0" i="0" u="none" strike="noStrike" cap="none" normalizeH="0" baseline="0">
                          <a:ln>
                            <a:noFill/>
                          </a:ln>
                          <a:solidFill>
                            <a:schemeClr val="tx1"/>
                          </a:solidFill>
                          <a:effectLst/>
                          <a:latin typeface="Arial" charset="0"/>
                          <a:ea typeface="ＭＳ Ｐゴシック" charset="0"/>
                        </a:rPr>
                        <a:t> k = index (indices) of the largest element in row vector</a:t>
                      </a: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Char char="n"/>
                        <a:tabLst/>
                      </a:pPr>
                      <a:r>
                        <a:rPr kumimoji="0" lang="en-US" sz="1600" b="0" i="0" u="none" strike="noStrike" cap="none" normalizeH="0" baseline="0">
                          <a:ln>
                            <a:noFill/>
                          </a:ln>
                          <a:solidFill>
                            <a:schemeClr val="tx1"/>
                          </a:solidFill>
                          <a:effectLst/>
                          <a:latin typeface="Arial" charset="0"/>
                          <a:ea typeface="ＭＳ Ｐゴシック" charset="0"/>
                        </a:rPr>
                        <a:t> x =  largest element when A is an 1 D array</a:t>
                      </a: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Char char="n"/>
                        <a:tabLst/>
                      </a:pPr>
                      <a:r>
                        <a:rPr kumimoji="0" lang="en-US" sz="1600" b="0" i="0" u="none" strike="noStrike" cap="none" normalizeH="0" baseline="0">
                          <a:ln>
                            <a:noFill/>
                          </a:ln>
                          <a:solidFill>
                            <a:schemeClr val="tx1"/>
                          </a:solidFill>
                          <a:effectLst/>
                          <a:latin typeface="Arial" charset="0"/>
                          <a:ea typeface="ＭＳ Ｐゴシック" charset="0"/>
                        </a:rPr>
                        <a:t> x =  a row vector containing largest element of each column when A is 2D</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0" u="none" strike="noStrike" cap="none" normalizeH="0" baseline="0">
                          <a:ln>
                            <a:noFill/>
                          </a:ln>
                          <a:solidFill>
                            <a:schemeClr val="tx1"/>
                          </a:solidFill>
                          <a:effectLst/>
                          <a:latin typeface="Courier New" charset="0"/>
                          <a:ea typeface="ＭＳ Ｐゴシック" charset="0"/>
                        </a:rPr>
                        <a:t>max(A)</a:t>
                      </a: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0" u="none" strike="noStrike" cap="none" normalizeH="0" baseline="0">
                          <a:ln>
                            <a:noFill/>
                          </a:ln>
                          <a:solidFill>
                            <a:schemeClr val="tx1"/>
                          </a:solidFill>
                          <a:effectLst/>
                          <a:latin typeface="Courier New" charset="0"/>
                          <a:ea typeface="ＭＳ Ｐゴシック" charset="0"/>
                        </a:rPr>
                        <a:t>A_norm = A./max(A)</a:t>
                      </a: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0" u="none" strike="noStrike" cap="none" normalizeH="0" baseline="0">
                          <a:ln>
                            <a:noFill/>
                          </a:ln>
                          <a:solidFill>
                            <a:schemeClr val="tx1"/>
                          </a:solidFill>
                          <a:effectLst/>
                          <a:latin typeface="Courier New" charset="0"/>
                          <a:ea typeface="ＭＳ Ｐゴシック" charset="0"/>
                        </a:rPr>
                        <a:t>A_norm = A./max(max(A))</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5826" name="Rectangle 2"/>
          <p:cNvSpPr>
            <a:spLocks noGrp="1" noChangeArrowheads="1"/>
          </p:cNvSpPr>
          <p:nvPr>
            <p:ph type="title" sz="quarter"/>
          </p:nvPr>
        </p:nvSpPr>
        <p:spPr/>
        <p:txBody>
          <a:bodyPr/>
          <a:lstStyle/>
          <a:p>
            <a:pPr>
              <a:defRPr/>
            </a:pPr>
            <a:r>
              <a:rPr lang="en-US" smtClean="0">
                <a:cs typeface="+mj-cs"/>
              </a:rPr>
              <a:t>Useful Array Functions (2/2)</a:t>
            </a:r>
          </a:p>
        </p:txBody>
      </p:sp>
      <p:graphicFrame>
        <p:nvGraphicFramePr>
          <p:cNvPr id="3405827" name="Group 3"/>
          <p:cNvGraphicFramePr>
            <a:graphicFrameLocks noGrp="1"/>
          </p:cNvGraphicFramePr>
          <p:nvPr>
            <p:ph sz="quarter" idx="1"/>
          </p:nvPr>
        </p:nvGraphicFramePr>
        <p:xfrm>
          <a:off x="350838" y="901700"/>
          <a:ext cx="8107362" cy="5340350"/>
        </p:xfrm>
        <a:graphic>
          <a:graphicData uri="http://schemas.openxmlformats.org/drawingml/2006/table">
            <a:tbl>
              <a:tblPr/>
              <a:tblGrid>
                <a:gridCol w="2163762"/>
                <a:gridCol w="2895600"/>
                <a:gridCol w="3048000"/>
              </a:tblGrid>
              <a:tr h="396259">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1" i="0" u="none" strike="noStrike" cap="none" normalizeH="0" baseline="0">
                          <a:ln>
                            <a:noFill/>
                          </a:ln>
                          <a:solidFill>
                            <a:schemeClr val="bg1"/>
                          </a:solidFill>
                          <a:effectLst/>
                          <a:latin typeface="Arial" charset="0"/>
                          <a:ea typeface="ＭＳ Ｐゴシック" charset="0"/>
                        </a:rPr>
                        <a:t>Command</a:t>
                      </a:r>
                    </a:p>
                  </a:txBody>
                  <a:tcPr marT="45722" marB="457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1" i="0" u="none" strike="noStrike" cap="none" normalizeH="0" baseline="0">
                          <a:ln>
                            <a:noFill/>
                          </a:ln>
                          <a:solidFill>
                            <a:schemeClr val="bg1"/>
                          </a:solidFill>
                          <a:effectLst/>
                          <a:latin typeface="Arial" charset="0"/>
                          <a:ea typeface="ＭＳ Ｐゴシック" charset="0"/>
                        </a:rPr>
                        <a:t>Description</a:t>
                      </a: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1" i="0" u="none" strike="noStrike" cap="none" normalizeH="0" baseline="0">
                          <a:ln>
                            <a:noFill/>
                          </a:ln>
                          <a:solidFill>
                            <a:schemeClr val="bg1"/>
                          </a:solidFill>
                          <a:effectLst/>
                          <a:latin typeface="Arial" charset="0"/>
                          <a:ea typeface="ＭＳ Ｐゴシック" charset="0"/>
                        </a:rPr>
                        <a:t>Example</a:t>
                      </a:r>
                    </a:p>
                  </a:txBody>
                  <a:tcPr marT="45722" marB="457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r>
              <a:tr h="1895946">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0" u="none" strike="noStrike" cap="none" normalizeH="0" baseline="0">
                          <a:ln>
                            <a:noFill/>
                          </a:ln>
                          <a:solidFill>
                            <a:schemeClr val="tx1"/>
                          </a:solidFill>
                          <a:effectLst/>
                          <a:latin typeface="Courier New" charset="0"/>
                          <a:ea typeface="ＭＳ Ｐゴシック" charset="0"/>
                        </a:rPr>
                        <a:t>[x,k] = min(A)</a:t>
                      </a:r>
                    </a:p>
                  </a:txBody>
                  <a:tcPr marT="45722" marB="457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Char char="n"/>
                        <a:tabLst/>
                      </a:pPr>
                      <a:r>
                        <a:rPr kumimoji="0" lang="en-US" sz="1600" b="0" i="0" u="none" strike="noStrike" cap="none" normalizeH="0" baseline="0">
                          <a:ln>
                            <a:noFill/>
                          </a:ln>
                          <a:solidFill>
                            <a:schemeClr val="tx1"/>
                          </a:solidFill>
                          <a:effectLst/>
                          <a:latin typeface="Arial" charset="0"/>
                          <a:ea typeface="ＭＳ Ｐゴシック" charset="0"/>
                        </a:rPr>
                        <a:t> k = index (indices) of the min element in row vector</a:t>
                      </a: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Char char="n"/>
                        <a:tabLst/>
                      </a:pPr>
                      <a:r>
                        <a:rPr kumimoji="0" lang="en-US" sz="1600" b="0" i="0" u="none" strike="noStrike" cap="none" normalizeH="0" baseline="0">
                          <a:ln>
                            <a:noFill/>
                          </a:ln>
                          <a:solidFill>
                            <a:schemeClr val="tx1"/>
                          </a:solidFill>
                          <a:effectLst/>
                          <a:latin typeface="Arial" charset="0"/>
                          <a:ea typeface="ＭＳ Ｐゴシック" charset="0"/>
                        </a:rPr>
                        <a:t> x =  min element when A is an 1 D array</a:t>
                      </a: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Char char="n"/>
                        <a:tabLst/>
                      </a:pPr>
                      <a:r>
                        <a:rPr kumimoji="0" lang="en-US" sz="1600" b="0" i="0" u="none" strike="noStrike" cap="none" normalizeH="0" baseline="0">
                          <a:ln>
                            <a:noFill/>
                          </a:ln>
                          <a:solidFill>
                            <a:schemeClr val="tx1"/>
                          </a:solidFill>
                          <a:effectLst/>
                          <a:latin typeface="Arial" charset="0"/>
                          <a:ea typeface="ＭＳ Ｐゴシック" charset="0"/>
                        </a:rPr>
                        <a:t> x =  a row vector containing min element of each column when A is 2D</a:t>
                      </a: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0" u="none" strike="noStrike" cap="none" normalizeH="0" baseline="0">
                          <a:ln>
                            <a:noFill/>
                          </a:ln>
                          <a:solidFill>
                            <a:schemeClr val="tx1"/>
                          </a:solidFill>
                          <a:effectLst/>
                          <a:latin typeface="Courier New" charset="0"/>
                          <a:ea typeface="ＭＳ Ｐゴシック" charset="0"/>
                        </a:rPr>
                        <a:t>min(A)</a:t>
                      </a: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0" u="none" strike="noStrike" cap="none" normalizeH="0" baseline="0">
                          <a:ln>
                            <a:noFill/>
                          </a:ln>
                          <a:solidFill>
                            <a:schemeClr val="tx1"/>
                          </a:solidFill>
                          <a:effectLst/>
                          <a:latin typeface="Courier New" charset="0"/>
                          <a:ea typeface="ＭＳ Ｐゴシック" charset="0"/>
                        </a:rPr>
                        <a:t>A_norm = A./min(A)</a:t>
                      </a: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0" u="none" strike="noStrike" cap="none" normalizeH="0" baseline="0">
                          <a:ln>
                            <a:noFill/>
                          </a:ln>
                          <a:solidFill>
                            <a:schemeClr val="tx1"/>
                          </a:solidFill>
                          <a:effectLst/>
                          <a:latin typeface="Courier New" charset="0"/>
                          <a:ea typeface="ＭＳ Ｐゴシック" charset="0"/>
                        </a:rPr>
                        <a:t>A_norm = A./min(min(A))</a:t>
                      </a:r>
                    </a:p>
                  </a:txBody>
                  <a:tcPr marT="45722" marB="457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822999">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0" u="none" strike="noStrike" cap="none" normalizeH="0" baseline="0">
                          <a:ln>
                            <a:noFill/>
                          </a:ln>
                          <a:solidFill>
                            <a:schemeClr val="tx1"/>
                          </a:solidFill>
                          <a:effectLst/>
                          <a:latin typeface="Courier New" charset="0"/>
                          <a:ea typeface="ＭＳ Ｐゴシック" charset="0"/>
                        </a:rPr>
                        <a:t>size(A)</a:t>
                      </a:r>
                    </a:p>
                  </a:txBody>
                  <a:tcPr marT="45722" marB="457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rPr>
                        <a:t>Returns a row vector [m n] containing the sizes of the mxn array, A</a:t>
                      </a: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0" u="none" strike="noStrike" cap="none" normalizeH="0" baseline="0">
                          <a:ln>
                            <a:noFill/>
                          </a:ln>
                          <a:solidFill>
                            <a:schemeClr val="tx1"/>
                          </a:solidFill>
                          <a:effectLst/>
                          <a:latin typeface="Courier New" charset="0"/>
                          <a:ea typeface="ＭＳ Ｐゴシック" charset="0"/>
                        </a:rPr>
                        <a:t>size(A)</a:t>
                      </a: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0" u="none" strike="noStrike" cap="none" normalizeH="0" baseline="0">
                          <a:ln>
                            <a:noFill/>
                          </a:ln>
                          <a:solidFill>
                            <a:schemeClr val="tx1"/>
                          </a:solidFill>
                          <a:effectLst/>
                          <a:latin typeface="Courier New" charset="0"/>
                          <a:ea typeface="ＭＳ Ｐゴシック" charset="0"/>
                        </a:rPr>
                        <a:t>B = ones(size(A))</a:t>
                      </a:r>
                    </a:p>
                  </a:txBody>
                  <a:tcPr marT="45722" marB="457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822999">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0" u="none" strike="noStrike" cap="none" normalizeH="0" baseline="0">
                          <a:ln>
                            <a:noFill/>
                          </a:ln>
                          <a:solidFill>
                            <a:schemeClr val="tx1"/>
                          </a:solidFill>
                          <a:effectLst/>
                          <a:latin typeface="Courier New" charset="0"/>
                          <a:ea typeface="ＭＳ Ｐゴシック" charset="0"/>
                        </a:rPr>
                        <a:t>sum(A)</a:t>
                      </a:r>
                    </a:p>
                  </a:txBody>
                  <a:tcPr marT="45722" marB="457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rPr>
                        <a:t>Sums the elements in each column of array A and returns a row vector containing sum</a:t>
                      </a: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0" u="none" strike="noStrike" cap="none" normalizeH="0" baseline="0">
                          <a:ln>
                            <a:noFill/>
                          </a:ln>
                          <a:solidFill>
                            <a:schemeClr val="tx1"/>
                          </a:solidFill>
                          <a:effectLst/>
                          <a:latin typeface="Courier New" charset="0"/>
                          <a:ea typeface="ＭＳ Ｐゴシック" charset="0"/>
                        </a:rPr>
                        <a:t>sum(A)</a:t>
                      </a: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0" u="none" strike="noStrike" cap="none" normalizeH="0" baseline="0">
                          <a:ln>
                            <a:noFill/>
                          </a:ln>
                          <a:solidFill>
                            <a:schemeClr val="tx1"/>
                          </a:solidFill>
                          <a:effectLst/>
                          <a:latin typeface="Courier New" charset="0"/>
                          <a:ea typeface="ＭＳ Ｐゴシック" charset="0"/>
                        </a:rPr>
                        <a:t>A_norm = A./sum(sum(A))</a:t>
                      </a:r>
                    </a:p>
                  </a:txBody>
                  <a:tcPr marT="45722" marB="457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822999">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0" u="none" strike="noStrike" cap="none" normalizeH="0" baseline="0">
                          <a:ln>
                            <a:noFill/>
                          </a:ln>
                          <a:solidFill>
                            <a:schemeClr val="tx1"/>
                          </a:solidFill>
                          <a:effectLst/>
                          <a:latin typeface="Courier New" charset="0"/>
                          <a:ea typeface="ＭＳ Ｐゴシック" charset="0"/>
                        </a:rPr>
                        <a:t>linespace(a,b,n)</a:t>
                      </a:r>
                    </a:p>
                  </a:txBody>
                  <a:tcPr marT="45722" marB="457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rPr>
                        <a:t>Creates a row vector of n regularly spaced values between a and b</a:t>
                      </a: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0" u="none" strike="noStrike" cap="none" normalizeH="0" baseline="0">
                          <a:ln>
                            <a:noFill/>
                          </a:ln>
                          <a:solidFill>
                            <a:schemeClr val="tx1"/>
                          </a:solidFill>
                          <a:effectLst/>
                          <a:latin typeface="Courier New" charset="0"/>
                          <a:ea typeface="ＭＳ Ｐゴシック" charset="0"/>
                        </a:rPr>
                        <a:t>linespace(0,1,100)</a:t>
                      </a:r>
                    </a:p>
                  </a:txBody>
                  <a:tcPr marT="45722" marB="457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79148">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0" u="none" strike="noStrike" cap="none" normalizeH="0" baseline="0">
                          <a:ln>
                            <a:noFill/>
                          </a:ln>
                          <a:solidFill>
                            <a:schemeClr val="tx1"/>
                          </a:solidFill>
                          <a:effectLst/>
                          <a:latin typeface="Courier New" charset="0"/>
                          <a:ea typeface="ＭＳ Ｐゴシック" charset="0"/>
                        </a:rPr>
                        <a:t>logspace(a,b,n)</a:t>
                      </a:r>
                    </a:p>
                  </a:txBody>
                  <a:tcPr marT="45722" marB="457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rPr>
                        <a:t>Same as </a:t>
                      </a:r>
                      <a:r>
                        <a:rPr kumimoji="0" lang="en-US" sz="1600" b="0" i="0" u="none" strike="noStrike" cap="none" normalizeH="0" baseline="0">
                          <a:ln>
                            <a:noFill/>
                          </a:ln>
                          <a:solidFill>
                            <a:schemeClr val="tx1"/>
                          </a:solidFill>
                          <a:effectLst/>
                          <a:latin typeface="Courier New" charset="0"/>
                          <a:ea typeface="ＭＳ Ｐゴシック" charset="0"/>
                        </a:rPr>
                        <a:t>linespace</a:t>
                      </a:r>
                      <a:r>
                        <a:rPr kumimoji="0" lang="en-US" sz="1600" b="0" i="0" u="none" strike="noStrike" cap="none" normalizeH="0" baseline="0">
                          <a:ln>
                            <a:noFill/>
                          </a:ln>
                          <a:solidFill>
                            <a:schemeClr val="tx1"/>
                          </a:solidFill>
                          <a:effectLst/>
                          <a:latin typeface="Arial" charset="0"/>
                          <a:ea typeface="ＭＳ Ｐゴシック" charset="0"/>
                        </a:rPr>
                        <a:t>, but logarithmically spaced</a:t>
                      </a: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0" u="none" strike="noStrike" cap="none" normalizeH="0" baseline="0">
                          <a:ln>
                            <a:noFill/>
                          </a:ln>
                          <a:solidFill>
                            <a:schemeClr val="tx1"/>
                          </a:solidFill>
                          <a:effectLst/>
                          <a:latin typeface="Courier New" charset="0"/>
                          <a:ea typeface="ＭＳ Ｐゴシック" charset="0"/>
                        </a:rPr>
                        <a:t>logspace(0,1000,3)</a:t>
                      </a:r>
                    </a:p>
                  </a:txBody>
                  <a:tcPr marT="45722" marB="457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7874" name="Rectangle 2"/>
          <p:cNvSpPr>
            <a:spLocks noGrp="1" noChangeArrowheads="1"/>
          </p:cNvSpPr>
          <p:nvPr>
            <p:ph type="title"/>
          </p:nvPr>
        </p:nvSpPr>
        <p:spPr/>
        <p:txBody>
          <a:bodyPr/>
          <a:lstStyle/>
          <a:p>
            <a:pPr>
              <a:defRPr/>
            </a:pPr>
            <a:r>
              <a:rPr lang="en-US" smtClean="0">
                <a:cs typeface="+mj-cs"/>
              </a:rPr>
              <a:t>Array Operations</a:t>
            </a:r>
          </a:p>
        </p:txBody>
      </p:sp>
      <p:graphicFrame>
        <p:nvGraphicFramePr>
          <p:cNvPr id="3407875" name="Group 3"/>
          <p:cNvGraphicFramePr>
            <a:graphicFrameLocks noGrp="1"/>
          </p:cNvGraphicFramePr>
          <p:nvPr>
            <p:ph type="tbl" idx="1"/>
          </p:nvPr>
        </p:nvGraphicFramePr>
        <p:xfrm>
          <a:off x="350838" y="990600"/>
          <a:ext cx="8331200" cy="5061052"/>
        </p:xfrm>
        <a:graphic>
          <a:graphicData uri="http://schemas.openxmlformats.org/drawingml/2006/table">
            <a:tbl>
              <a:tblPr/>
              <a:tblGrid>
                <a:gridCol w="1173162"/>
                <a:gridCol w="2286000"/>
                <a:gridCol w="1066800"/>
                <a:gridCol w="3805238"/>
              </a:tblGrid>
              <a:tr h="520617">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1" i="0" u="none" strike="noStrike" cap="none" normalizeH="0" baseline="0">
                          <a:ln>
                            <a:noFill/>
                          </a:ln>
                          <a:solidFill>
                            <a:schemeClr val="bg1"/>
                          </a:solidFill>
                          <a:effectLst/>
                          <a:latin typeface="Arial" charset="0"/>
                          <a:ea typeface="ＭＳ Ｐゴシック" charset="0"/>
                        </a:rPr>
                        <a:t>Symbol</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66"/>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1" i="0" u="none" strike="noStrike" cap="none" normalizeH="0" baseline="0">
                          <a:ln>
                            <a:noFill/>
                          </a:ln>
                          <a:solidFill>
                            <a:schemeClr val="bg1"/>
                          </a:solidFill>
                          <a:effectLst/>
                          <a:latin typeface="Arial" charset="0"/>
                          <a:ea typeface="ＭＳ Ｐゴシック" charset="0"/>
                        </a:rPr>
                        <a:t>Operation</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66"/>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1" i="0" u="none" strike="noStrike" cap="none" normalizeH="0" baseline="0">
                          <a:ln>
                            <a:noFill/>
                          </a:ln>
                          <a:solidFill>
                            <a:schemeClr val="bg1"/>
                          </a:solidFill>
                          <a:effectLst/>
                          <a:latin typeface="Arial" charset="0"/>
                          <a:ea typeface="ＭＳ Ｐゴシック" charset="0"/>
                        </a:rPr>
                        <a:t>Form</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66"/>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1" i="0" u="none" strike="noStrike" cap="none" normalizeH="0" baseline="0">
                          <a:ln>
                            <a:noFill/>
                          </a:ln>
                          <a:solidFill>
                            <a:schemeClr val="bg1"/>
                          </a:solidFill>
                          <a:effectLst/>
                          <a:latin typeface="Arial" charset="0"/>
                          <a:ea typeface="ＭＳ Ｐゴシック" charset="0"/>
                        </a:rPr>
                        <a:t>Example</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66"/>
                    </a:solidFill>
                  </a:tcPr>
                </a:tc>
              </a:tr>
              <a:tr h="519030">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0" u="none" strike="noStrike" cap="none" normalizeH="0" baseline="0">
                          <a:ln>
                            <a:noFill/>
                          </a:ln>
                          <a:solidFill>
                            <a:schemeClr val="tx1"/>
                          </a:solidFill>
                          <a:effectLst/>
                          <a:latin typeface="Courier New" charset="0"/>
                          <a:ea typeface="ＭＳ Ｐゴシック" charset="0"/>
                        </a:rPr>
                        <a:t>+</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rPr>
                        <a:t>Scalar-array addition</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0" u="none" strike="noStrike" cap="none" normalizeH="0" baseline="0">
                          <a:ln>
                            <a:noFill/>
                          </a:ln>
                          <a:solidFill>
                            <a:schemeClr val="tx1"/>
                          </a:solidFill>
                          <a:effectLst/>
                          <a:latin typeface="Courier New" charset="0"/>
                          <a:ea typeface="ＭＳ Ｐゴシック" charset="0"/>
                        </a:rPr>
                        <a:t>A + b</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0" u="none" strike="noStrike" cap="none" normalizeH="0" baseline="0">
                          <a:ln>
                            <a:noFill/>
                          </a:ln>
                          <a:solidFill>
                            <a:schemeClr val="tx1"/>
                          </a:solidFill>
                          <a:effectLst/>
                          <a:latin typeface="Courier New" charset="0"/>
                          <a:ea typeface="ＭＳ Ｐゴシック" charset="0"/>
                        </a:rPr>
                        <a:t>[6,3]+2 = [8,5]</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79083">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0" u="none" strike="noStrike" cap="none" normalizeH="0" baseline="0">
                          <a:ln>
                            <a:noFill/>
                          </a:ln>
                          <a:solidFill>
                            <a:schemeClr val="tx1"/>
                          </a:solidFill>
                          <a:effectLst/>
                          <a:latin typeface="Courier New" charset="0"/>
                          <a:ea typeface="ＭＳ Ｐゴシック" charset="0"/>
                        </a:rPr>
                        <a:t>-</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rPr>
                        <a:t>Scalar-array subtraction</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0" u="none" strike="noStrike" cap="none" normalizeH="0" baseline="0">
                          <a:ln>
                            <a:noFill/>
                          </a:ln>
                          <a:solidFill>
                            <a:schemeClr val="tx1"/>
                          </a:solidFill>
                          <a:effectLst/>
                          <a:latin typeface="Courier New" charset="0"/>
                          <a:ea typeface="ＭＳ Ｐゴシック" charset="0"/>
                        </a:rPr>
                        <a:t>A – b</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0" u="none" strike="noStrike" cap="none" normalizeH="0" baseline="0">
                          <a:ln>
                            <a:noFill/>
                          </a:ln>
                          <a:solidFill>
                            <a:schemeClr val="tx1"/>
                          </a:solidFill>
                          <a:effectLst/>
                          <a:latin typeface="Courier New" charset="0"/>
                          <a:ea typeface="ＭＳ Ｐゴシック" charset="0"/>
                        </a:rPr>
                        <a:t>[8,5]-2 = [6,3]</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19030">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0" u="none" strike="noStrike" cap="none" normalizeH="0" baseline="0">
                          <a:ln>
                            <a:noFill/>
                          </a:ln>
                          <a:solidFill>
                            <a:schemeClr val="tx1"/>
                          </a:solidFill>
                          <a:effectLst/>
                          <a:latin typeface="Courier New" charset="0"/>
                          <a:ea typeface="ＭＳ Ｐゴシック" charset="0"/>
                        </a:rPr>
                        <a:t>+</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rPr>
                        <a:t>Array addition</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0" u="none" strike="noStrike" cap="none" normalizeH="0" baseline="0">
                          <a:ln>
                            <a:noFill/>
                          </a:ln>
                          <a:solidFill>
                            <a:schemeClr val="tx1"/>
                          </a:solidFill>
                          <a:effectLst/>
                          <a:latin typeface="Courier New" charset="0"/>
                          <a:ea typeface="ＭＳ Ｐゴシック" charset="0"/>
                        </a:rPr>
                        <a:t>A + B</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0" u="none" strike="noStrike" cap="none" normalizeH="0" baseline="0">
                          <a:ln>
                            <a:noFill/>
                          </a:ln>
                          <a:solidFill>
                            <a:schemeClr val="tx1"/>
                          </a:solidFill>
                          <a:effectLst/>
                          <a:latin typeface="Courier New" charset="0"/>
                          <a:ea typeface="ＭＳ Ｐゴシック" charset="0"/>
                        </a:rPr>
                        <a:t>[6,5] + [4,8] = [10,13]</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20617">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0" u="none" strike="noStrike" cap="none" normalizeH="0" baseline="0">
                          <a:ln>
                            <a:noFill/>
                          </a:ln>
                          <a:solidFill>
                            <a:schemeClr val="tx1"/>
                          </a:solidFill>
                          <a:effectLst/>
                          <a:latin typeface="Courier New" charset="0"/>
                          <a:ea typeface="ＭＳ Ｐゴシック" charset="0"/>
                        </a:rPr>
                        <a:t>-</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rPr>
                        <a:t>Array subtraction</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0" u="none" strike="noStrike" cap="none" normalizeH="0" baseline="0">
                          <a:ln>
                            <a:noFill/>
                          </a:ln>
                          <a:solidFill>
                            <a:schemeClr val="tx1"/>
                          </a:solidFill>
                          <a:effectLst/>
                          <a:latin typeface="Courier New" charset="0"/>
                          <a:ea typeface="ＭＳ Ｐゴシック" charset="0"/>
                        </a:rPr>
                        <a:t>A – B</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0" u="none" strike="noStrike" cap="none" normalizeH="0" baseline="0">
                          <a:ln>
                            <a:noFill/>
                          </a:ln>
                          <a:solidFill>
                            <a:schemeClr val="tx1"/>
                          </a:solidFill>
                          <a:effectLst/>
                          <a:latin typeface="Courier New" charset="0"/>
                          <a:ea typeface="ＭＳ Ｐゴシック" charset="0"/>
                        </a:rPr>
                        <a:t>[6,5] – [4,8] = [2,-3]</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19030">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0" u="none" strike="noStrike" cap="none" normalizeH="0" baseline="0">
                          <a:ln>
                            <a:noFill/>
                          </a:ln>
                          <a:solidFill>
                            <a:schemeClr val="tx1"/>
                          </a:solidFill>
                          <a:effectLst/>
                          <a:latin typeface="Courier New" charset="0"/>
                          <a:ea typeface="ＭＳ Ｐゴシック" charset="0"/>
                        </a:rPr>
                        <a:t>.*</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rPr>
                        <a:t>Array multiplication</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0" u="none" strike="noStrike" cap="none" normalizeH="0" baseline="0">
                          <a:ln>
                            <a:noFill/>
                          </a:ln>
                          <a:solidFill>
                            <a:schemeClr val="tx1"/>
                          </a:solidFill>
                          <a:effectLst/>
                          <a:latin typeface="Courier New" charset="0"/>
                          <a:ea typeface="ＭＳ Ｐゴシック" charset="0"/>
                        </a:rPr>
                        <a:t>A.*B</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0" u="none" strike="noStrike" cap="none" normalizeH="0" baseline="0">
                          <a:ln>
                            <a:noFill/>
                          </a:ln>
                          <a:solidFill>
                            <a:schemeClr val="tx1"/>
                          </a:solidFill>
                          <a:effectLst/>
                          <a:latin typeface="Courier New" charset="0"/>
                          <a:ea typeface="ＭＳ Ｐゴシック" charset="0"/>
                        </a:rPr>
                        <a:t>[3,5] .* [4,8] = [12,40]</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627848">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0" u="none" strike="noStrike" cap="none" normalizeH="0" baseline="0">
                          <a:ln>
                            <a:noFill/>
                          </a:ln>
                          <a:solidFill>
                            <a:schemeClr val="tx1"/>
                          </a:solidFill>
                          <a:effectLst/>
                          <a:latin typeface="Courier New" charset="0"/>
                          <a:ea typeface="ＭＳ Ｐゴシック" charset="0"/>
                        </a:rPr>
                        <a:t>./</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rPr>
                        <a:t>Array right division</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0" u="none" strike="noStrike" cap="none" normalizeH="0" baseline="0">
                          <a:ln>
                            <a:noFill/>
                          </a:ln>
                          <a:solidFill>
                            <a:schemeClr val="tx1"/>
                          </a:solidFill>
                          <a:effectLst/>
                          <a:latin typeface="Courier New" charset="0"/>
                          <a:ea typeface="ＭＳ Ｐゴシック" charset="0"/>
                        </a:rPr>
                        <a:t>A./B</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0" u="none" strike="noStrike" cap="none" normalizeH="0" baseline="0">
                          <a:ln>
                            <a:noFill/>
                          </a:ln>
                          <a:solidFill>
                            <a:schemeClr val="tx1"/>
                          </a:solidFill>
                          <a:effectLst/>
                          <a:latin typeface="Courier New" charset="0"/>
                          <a:ea typeface="ＭＳ Ｐゴシック" charset="0"/>
                        </a:rPr>
                        <a:t>[4,4] ./ [2,8] = [4/2, 4/8]</a:t>
                      </a: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0" u="none" strike="noStrike" cap="none" normalizeH="0" baseline="0">
                          <a:ln>
                            <a:noFill/>
                          </a:ln>
                          <a:solidFill>
                            <a:schemeClr val="tx1"/>
                          </a:solidFill>
                          <a:effectLst/>
                          <a:latin typeface="Courier New" charset="0"/>
                          <a:ea typeface="ＭＳ Ｐゴシック" charset="0"/>
                        </a:rPr>
                        <a:t>               = [2, 0.5]</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627848">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0" u="none" strike="noStrike" cap="none" normalizeH="0" baseline="0">
                          <a:ln>
                            <a:noFill/>
                          </a:ln>
                          <a:solidFill>
                            <a:schemeClr val="tx1"/>
                          </a:solidFill>
                          <a:effectLst/>
                          <a:latin typeface="Courier New" charset="0"/>
                          <a:ea typeface="ＭＳ Ｐゴシック" charset="0"/>
                        </a:rPr>
                        <a:t>.\</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rPr>
                        <a:t>Array left division</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0" u="none" strike="noStrike" cap="none" normalizeH="0" baseline="0">
                          <a:ln>
                            <a:noFill/>
                          </a:ln>
                          <a:solidFill>
                            <a:schemeClr val="tx1"/>
                          </a:solidFill>
                          <a:effectLst/>
                          <a:latin typeface="Courier New" charset="0"/>
                          <a:ea typeface="ＭＳ Ｐゴシック" charset="0"/>
                        </a:rPr>
                        <a:t>A.\B</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0" u="none" strike="noStrike" cap="none" normalizeH="0" baseline="0">
                          <a:ln>
                            <a:noFill/>
                          </a:ln>
                          <a:solidFill>
                            <a:schemeClr val="tx1"/>
                          </a:solidFill>
                          <a:effectLst/>
                          <a:latin typeface="Courier New" charset="0"/>
                          <a:ea typeface="ＭＳ Ｐゴシック" charset="0"/>
                        </a:rPr>
                        <a:t>[4,4] .\ [2,8] = [4\2, 4\8]</a:t>
                      </a: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0" u="none" strike="noStrike" cap="none" normalizeH="0" baseline="0">
                          <a:ln>
                            <a:noFill/>
                          </a:ln>
                          <a:solidFill>
                            <a:schemeClr val="tx1"/>
                          </a:solidFill>
                          <a:effectLst/>
                          <a:latin typeface="Courier New" charset="0"/>
                          <a:ea typeface="ＭＳ Ｐゴシック" charset="0"/>
                        </a:rPr>
                        <a:t>               = [0.5, 2]</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627848">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0" u="none" strike="noStrike" cap="none" normalizeH="0" baseline="0">
                          <a:ln>
                            <a:noFill/>
                          </a:ln>
                          <a:solidFill>
                            <a:schemeClr val="tx1"/>
                          </a:solidFill>
                          <a:effectLst/>
                          <a:latin typeface="Courier New" charset="0"/>
                          <a:ea typeface="ＭＳ Ｐゴシック" charset="0"/>
                        </a:rPr>
                        <a:t>.^</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rPr>
                        <a:t>Array exponentiation</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0" u="none" strike="noStrike" cap="none" normalizeH="0" baseline="0">
                          <a:ln>
                            <a:noFill/>
                          </a:ln>
                          <a:solidFill>
                            <a:schemeClr val="tx1"/>
                          </a:solidFill>
                          <a:effectLst/>
                          <a:latin typeface="Courier New" charset="0"/>
                          <a:ea typeface="ＭＳ Ｐゴシック" charset="0"/>
                        </a:rPr>
                        <a:t>A.^b</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0" u="none" strike="noStrike" cap="none" normalizeH="0" baseline="0">
                          <a:ln>
                            <a:noFill/>
                          </a:ln>
                          <a:solidFill>
                            <a:schemeClr val="tx1"/>
                          </a:solidFill>
                          <a:effectLst/>
                          <a:latin typeface="Courier New" charset="0"/>
                          <a:ea typeface="ＭＳ Ｐゴシック" charset="0"/>
                        </a:rPr>
                        <a:t>[2,4] .^ 2 = [2^2, 4^2]</a:t>
                      </a: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0" u="none" strike="noStrike" cap="none" normalizeH="0" baseline="0">
                          <a:ln>
                            <a:noFill/>
                          </a:ln>
                          <a:solidFill>
                            <a:schemeClr val="tx1"/>
                          </a:solidFill>
                          <a:effectLst/>
                          <a:latin typeface="Courier New" charset="0"/>
                          <a:ea typeface="ＭＳ Ｐゴシック" charset="0"/>
                        </a:rPr>
                        <a:t>           = [4, 16]</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22" name="Rectangle 2"/>
          <p:cNvSpPr>
            <a:spLocks noGrp="1" noChangeArrowheads="1"/>
          </p:cNvSpPr>
          <p:nvPr>
            <p:ph type="title" sz="quarter"/>
          </p:nvPr>
        </p:nvSpPr>
        <p:spPr/>
        <p:txBody>
          <a:bodyPr/>
          <a:lstStyle/>
          <a:p>
            <a:pPr>
              <a:defRPr/>
            </a:pPr>
            <a:r>
              <a:rPr lang="en-US" smtClean="0">
                <a:cs typeface="+mj-cs"/>
              </a:rPr>
              <a:t>Vectors</a:t>
            </a:r>
          </a:p>
        </p:txBody>
      </p:sp>
      <p:graphicFrame>
        <p:nvGraphicFramePr>
          <p:cNvPr id="3409923" name="Group 3"/>
          <p:cNvGraphicFramePr>
            <a:graphicFrameLocks noGrp="1"/>
          </p:cNvGraphicFramePr>
          <p:nvPr>
            <p:ph sz="quarter" idx="1"/>
          </p:nvPr>
        </p:nvGraphicFramePr>
        <p:xfrm>
          <a:off x="350838" y="1022350"/>
          <a:ext cx="8412162" cy="5230813"/>
        </p:xfrm>
        <a:graphic>
          <a:graphicData uri="http://schemas.openxmlformats.org/drawingml/2006/table">
            <a:tbl>
              <a:tblPr/>
              <a:tblGrid>
                <a:gridCol w="4206875"/>
                <a:gridCol w="4205287"/>
              </a:tblGrid>
              <a:tr h="457239">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400" b="1" i="0" u="none" strike="noStrike" cap="none" normalizeH="0" baseline="0">
                          <a:ln>
                            <a:noFill/>
                          </a:ln>
                          <a:solidFill>
                            <a:schemeClr val="bg1"/>
                          </a:solidFill>
                          <a:effectLst/>
                          <a:latin typeface="Arial" charset="0"/>
                          <a:ea typeface="ＭＳ Ｐゴシック" charset="0"/>
                        </a:rPr>
                        <a:t>Command</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400" b="1" i="0" u="none" strike="noStrike" cap="none" normalizeH="0" baseline="0">
                          <a:ln>
                            <a:noFill/>
                          </a:ln>
                          <a:solidFill>
                            <a:schemeClr val="bg1"/>
                          </a:solidFill>
                          <a:effectLst/>
                          <a:latin typeface="Arial" charset="0"/>
                          <a:ea typeface="ＭＳ Ｐゴシック" charset="0"/>
                        </a:rPr>
                        <a:t>Output</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r>
              <a:tr h="1127856">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Courier New" charset="0"/>
                          <a:ea typeface="ＭＳ Ｐゴシック" charset="0"/>
                        </a:rPr>
                        <a:t>g = [1, 2, 3]          </a:t>
                      </a:r>
                      <a:r>
                        <a:rPr kumimoji="0" lang="en-US" sz="1800" b="0" i="0" u="none" strike="noStrike" cap="none" normalizeH="0" baseline="0">
                          <a:ln>
                            <a:noFill/>
                          </a:ln>
                          <a:solidFill>
                            <a:schemeClr val="tx1"/>
                          </a:solidFill>
                          <a:effectLst/>
                          <a:latin typeface="Arial" charset="0"/>
                          <a:ea typeface="ＭＳ Ｐゴシック" charset="0"/>
                        </a:rPr>
                        <a:t>or</a:t>
                      </a:r>
                      <a:endParaRPr kumimoji="0" lang="en-US" sz="1800" b="0" i="0" u="none" strike="noStrike" cap="none" normalizeH="0" baseline="0">
                        <a:ln>
                          <a:noFill/>
                        </a:ln>
                        <a:solidFill>
                          <a:schemeClr val="tx1"/>
                        </a:solidFill>
                        <a:effectLst/>
                        <a:latin typeface="Courier New" charset="0"/>
                        <a:ea typeface="ＭＳ Ｐゴシック" charset="0"/>
                      </a:endParaRP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Courier New" charset="0"/>
                          <a:ea typeface="ＭＳ Ｐゴシック" charset="0"/>
                        </a:rPr>
                        <a:t>g = [1 2 3]            </a:t>
                      </a:r>
                      <a:r>
                        <a:rPr kumimoji="0" lang="en-US" sz="1800" b="0" i="0" u="none" strike="noStrike" cap="none" normalizeH="0" baseline="0">
                          <a:ln>
                            <a:noFill/>
                          </a:ln>
                          <a:solidFill>
                            <a:schemeClr val="tx1"/>
                          </a:solidFill>
                          <a:effectLst/>
                          <a:latin typeface="Arial" charset="0"/>
                          <a:ea typeface="ＭＳ Ｐゴシック" charset="0"/>
                        </a:rPr>
                        <a:t>or</a:t>
                      </a:r>
                      <a:endParaRPr kumimoji="0" lang="en-US" sz="2000" b="0" i="0" u="none" strike="noStrike" cap="none" normalizeH="0" baseline="0">
                        <a:ln>
                          <a:noFill/>
                        </a:ln>
                        <a:solidFill>
                          <a:schemeClr val="tx1"/>
                        </a:solidFill>
                        <a:effectLst/>
                        <a:latin typeface="Courier New" charset="0"/>
                        <a:ea typeface="ＭＳ Ｐゴシック" charset="0"/>
                      </a:endParaRP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Courier New" charset="0"/>
                          <a:ea typeface="ＭＳ Ｐゴシック" charset="0"/>
                        </a:rPr>
                        <a:t>g = [1; 2; 3]</a:t>
                      </a:r>
                      <a:r>
                        <a:rPr kumimoji="0" lang="ja-JP" altLang="en-US" sz="2000" b="0" i="0" u="none" strike="noStrike" cap="none" normalizeH="0" baseline="0">
                          <a:ln>
                            <a:noFill/>
                          </a:ln>
                          <a:solidFill>
                            <a:schemeClr val="tx1"/>
                          </a:solidFill>
                          <a:effectLst/>
                          <a:latin typeface="Arial"/>
                          <a:ea typeface="ＭＳ Ｐゴシック" charset="0"/>
                        </a:rPr>
                        <a:t>’</a:t>
                      </a:r>
                      <a:endParaRPr kumimoji="0" lang="en-US" sz="2000" b="0" i="0" u="none" strike="noStrike" cap="none" normalizeH="0" baseline="0">
                        <a:ln>
                          <a:noFill/>
                        </a:ln>
                        <a:solidFill>
                          <a:schemeClr val="tx1"/>
                        </a:solidFill>
                        <a:effectLst/>
                        <a:latin typeface="Courier New" charset="0"/>
                        <a:ea typeface="ＭＳ Ｐゴシック"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800" b="0" i="0" u="none" strike="noStrike" cap="none" normalizeH="0" baseline="0">
                          <a:ln>
                            <a:noFill/>
                          </a:ln>
                          <a:solidFill>
                            <a:schemeClr val="tx1"/>
                          </a:solidFill>
                          <a:effectLst/>
                          <a:latin typeface="Arial" charset="0"/>
                          <a:ea typeface="ＭＳ Ｐゴシック" charset="0"/>
                        </a:rPr>
                        <a:t>g = </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127856">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Courier New" charset="0"/>
                          <a:ea typeface="ＭＳ Ｐゴシック" charset="0"/>
                        </a:rPr>
                        <a:t>g = [1; 2; 3]          </a:t>
                      </a:r>
                      <a:r>
                        <a:rPr kumimoji="0" lang="en-US" sz="1800" b="0" i="0" u="none" strike="noStrike" cap="none" normalizeH="0" baseline="0">
                          <a:ln>
                            <a:noFill/>
                          </a:ln>
                          <a:solidFill>
                            <a:schemeClr val="tx1"/>
                          </a:solidFill>
                          <a:effectLst/>
                          <a:latin typeface="Arial" charset="0"/>
                          <a:ea typeface="ＭＳ Ｐゴシック" charset="0"/>
                        </a:rPr>
                        <a:t>or</a:t>
                      </a:r>
                      <a:endParaRPr kumimoji="0" lang="en-US" sz="2000" b="0" i="0" u="none" strike="noStrike" cap="none" normalizeH="0" baseline="0">
                        <a:ln>
                          <a:noFill/>
                        </a:ln>
                        <a:solidFill>
                          <a:schemeClr val="tx1"/>
                        </a:solidFill>
                        <a:effectLst/>
                        <a:latin typeface="Courier New" charset="0"/>
                        <a:ea typeface="ＭＳ Ｐゴシック" charset="0"/>
                      </a:endParaRP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Courier New" charset="0"/>
                          <a:ea typeface="ＭＳ Ｐゴシック" charset="0"/>
                        </a:rPr>
                        <a:t>g = [1, 2, 3]</a:t>
                      </a:r>
                      <a:r>
                        <a:rPr kumimoji="0" lang="ja-JP" altLang="en-US" sz="2000" b="0" i="0" u="none" strike="noStrike" cap="none" normalizeH="0" baseline="0">
                          <a:ln>
                            <a:noFill/>
                          </a:ln>
                          <a:solidFill>
                            <a:schemeClr val="tx1"/>
                          </a:solidFill>
                          <a:effectLst/>
                          <a:latin typeface="Arial"/>
                          <a:ea typeface="ＭＳ Ｐゴシック" charset="0"/>
                        </a:rPr>
                        <a:t>’</a:t>
                      </a:r>
                      <a:r>
                        <a:rPr kumimoji="0" lang="en-US" sz="2000" b="0" i="0" u="none" strike="noStrike" cap="none" normalizeH="0" baseline="0">
                          <a:ln>
                            <a:noFill/>
                          </a:ln>
                          <a:solidFill>
                            <a:schemeClr val="tx1"/>
                          </a:solidFill>
                          <a:effectLst/>
                          <a:latin typeface="Courier New" charset="0"/>
                          <a:ea typeface="ＭＳ Ｐゴシック" charset="0"/>
                        </a:rPr>
                        <a:t>         </a:t>
                      </a:r>
                      <a:r>
                        <a:rPr kumimoji="0" lang="en-US" sz="1800" b="0" i="0" u="none" strike="noStrike" cap="none" normalizeH="0" baseline="0">
                          <a:ln>
                            <a:noFill/>
                          </a:ln>
                          <a:solidFill>
                            <a:schemeClr val="tx1"/>
                          </a:solidFill>
                          <a:effectLst/>
                          <a:latin typeface="Arial" charset="0"/>
                          <a:ea typeface="ＭＳ Ｐゴシック" charset="0"/>
                        </a:rPr>
                        <a:t>or</a:t>
                      </a:r>
                      <a:endParaRPr kumimoji="0" lang="en-US" sz="2000" b="0" i="0" u="none" strike="noStrike" cap="none" normalizeH="0" baseline="0">
                        <a:ln>
                          <a:noFill/>
                        </a:ln>
                        <a:solidFill>
                          <a:schemeClr val="tx1"/>
                        </a:solidFill>
                        <a:effectLst/>
                        <a:latin typeface="Courier New" charset="0"/>
                        <a:ea typeface="ＭＳ Ｐゴシック" charset="0"/>
                      </a:endParaRP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Courier New" charset="0"/>
                          <a:ea typeface="ＭＳ Ｐゴシック" charset="0"/>
                        </a:rPr>
                        <a:t>g = [1 2 3]</a:t>
                      </a:r>
                      <a:r>
                        <a:rPr kumimoji="0" lang="ja-JP" altLang="en-US" sz="2000" b="0" i="0" u="none" strike="noStrike" cap="none" normalizeH="0" baseline="0">
                          <a:ln>
                            <a:noFill/>
                          </a:ln>
                          <a:solidFill>
                            <a:schemeClr val="tx1"/>
                          </a:solidFill>
                          <a:effectLst/>
                          <a:latin typeface="Arial"/>
                          <a:ea typeface="ＭＳ Ｐゴシック" charset="0"/>
                        </a:rPr>
                        <a:t>’</a:t>
                      </a:r>
                      <a:endParaRPr kumimoji="0" lang="en-US" sz="2000" b="0" i="0" u="none" strike="noStrike" cap="none" normalizeH="0" baseline="0">
                        <a:ln>
                          <a:noFill/>
                        </a:ln>
                        <a:solidFill>
                          <a:schemeClr val="tx1"/>
                        </a:solidFill>
                        <a:effectLst/>
                        <a:latin typeface="Courier New" charset="0"/>
                        <a:ea typeface="ＭＳ Ｐゴシック"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800" b="0" i="0" u="none" strike="noStrike" cap="none" normalizeH="0" baseline="0">
                          <a:ln>
                            <a:noFill/>
                          </a:ln>
                          <a:solidFill>
                            <a:schemeClr val="tx1"/>
                          </a:solidFill>
                          <a:effectLst/>
                          <a:latin typeface="Arial" charset="0"/>
                          <a:ea typeface="ＭＳ Ｐゴシック" charset="0"/>
                        </a:rPr>
                        <a:t>g = </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127856">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Courier New" charset="0"/>
                          <a:ea typeface="ＭＳ Ｐゴシック" charset="0"/>
                        </a:rPr>
                        <a:t>a = [1, 2, 3] </a:t>
                      </a: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Courier New" charset="0"/>
                          <a:ea typeface="ＭＳ Ｐゴシック" charset="0"/>
                        </a:rPr>
                        <a:t>b = [4, 5, 6]</a:t>
                      </a:r>
                      <a:endParaRPr kumimoji="0" lang="en-US" sz="1800" b="0" i="0" u="none" strike="noStrike" cap="none" normalizeH="0" baseline="0">
                        <a:ln>
                          <a:noFill/>
                        </a:ln>
                        <a:solidFill>
                          <a:schemeClr val="tx1"/>
                        </a:solidFill>
                        <a:effectLst/>
                        <a:latin typeface="Arial" charset="0"/>
                        <a:ea typeface="ＭＳ Ｐゴシック" charset="0"/>
                      </a:endParaRP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Courier New" charset="0"/>
                          <a:ea typeface="ＭＳ Ｐゴシック" charset="0"/>
                        </a:rPr>
                        <a:t>g = [a, b] </a:t>
                      </a:r>
                      <a:r>
                        <a:rPr kumimoji="0" lang="en-US" sz="1800" b="0" i="0" u="none" strike="noStrike" cap="none" normalizeH="0" baseline="0">
                          <a:ln>
                            <a:noFill/>
                          </a:ln>
                          <a:solidFill>
                            <a:schemeClr val="tx1"/>
                          </a:solidFill>
                          <a:effectLst/>
                          <a:latin typeface="Arial" charset="0"/>
                          <a:ea typeface="ＭＳ Ｐゴシック" charset="0"/>
                        </a:rPr>
                        <a:t>or  </a:t>
                      </a:r>
                      <a:r>
                        <a:rPr kumimoji="0" lang="en-US" sz="2000" b="0" i="0" u="none" strike="noStrike" cap="none" normalizeH="0" baseline="0">
                          <a:ln>
                            <a:noFill/>
                          </a:ln>
                          <a:solidFill>
                            <a:schemeClr val="tx1"/>
                          </a:solidFill>
                          <a:effectLst/>
                          <a:latin typeface="Courier New" charset="0"/>
                          <a:ea typeface="ＭＳ Ｐゴシック" charset="0"/>
                        </a:rPr>
                        <a:t>g = [a</a:t>
                      </a:r>
                      <a:r>
                        <a:rPr kumimoji="0" lang="ja-JP" altLang="en-US" sz="2000" b="0" i="0" u="none" strike="noStrike" cap="none" normalizeH="0" baseline="0">
                          <a:ln>
                            <a:noFill/>
                          </a:ln>
                          <a:solidFill>
                            <a:schemeClr val="tx1"/>
                          </a:solidFill>
                          <a:effectLst/>
                          <a:latin typeface="Arial"/>
                          <a:ea typeface="ＭＳ Ｐゴシック" charset="0"/>
                        </a:rPr>
                        <a:t>’</a:t>
                      </a:r>
                      <a:r>
                        <a:rPr kumimoji="0" lang="en-US" sz="2000" b="0" i="0" u="none" strike="noStrike" cap="none" normalizeH="0" baseline="0">
                          <a:ln>
                            <a:noFill/>
                          </a:ln>
                          <a:solidFill>
                            <a:schemeClr val="tx1"/>
                          </a:solidFill>
                          <a:effectLst/>
                          <a:latin typeface="Courier New" charset="0"/>
                          <a:ea typeface="ＭＳ Ｐゴシック" charset="0"/>
                        </a:rPr>
                        <a:t> b</a:t>
                      </a:r>
                      <a:r>
                        <a:rPr kumimoji="0" lang="ja-JP" altLang="en-US" sz="2000" b="0" i="0" u="none" strike="noStrike" cap="none" normalizeH="0" baseline="0">
                          <a:ln>
                            <a:noFill/>
                          </a:ln>
                          <a:solidFill>
                            <a:schemeClr val="tx1"/>
                          </a:solidFill>
                          <a:effectLst/>
                          <a:latin typeface="Arial"/>
                          <a:ea typeface="ＭＳ Ｐゴシック" charset="0"/>
                        </a:rPr>
                        <a:t>’</a:t>
                      </a:r>
                      <a:r>
                        <a:rPr kumimoji="0" lang="en-US" sz="2000" b="0" i="0" u="none" strike="noStrike" cap="none" normalizeH="0" baseline="0">
                          <a:ln>
                            <a:noFill/>
                          </a:ln>
                          <a:solidFill>
                            <a:schemeClr val="tx1"/>
                          </a:solidFill>
                          <a:effectLst/>
                          <a:latin typeface="Courier New" charset="0"/>
                          <a:ea typeface="ＭＳ Ｐゴシック" charset="0"/>
                        </a:rPr>
                        <a:t>]</a:t>
                      </a:r>
                      <a:endParaRPr kumimoji="0" lang="en-US" sz="1800" b="0" i="0" u="none" strike="noStrike" cap="none" normalizeH="0" baseline="0">
                        <a:ln>
                          <a:noFill/>
                        </a:ln>
                        <a:solidFill>
                          <a:schemeClr val="tx1"/>
                        </a:solidFill>
                        <a:effectLst/>
                        <a:latin typeface="Arial" charset="0"/>
                        <a:ea typeface="ＭＳ Ｐゴシック"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800" b="0" i="0" u="none" strike="noStrike" cap="none" normalizeH="0" baseline="0">
                          <a:ln>
                            <a:noFill/>
                          </a:ln>
                          <a:solidFill>
                            <a:schemeClr val="tx1"/>
                          </a:solidFill>
                          <a:effectLst/>
                          <a:latin typeface="Arial" charset="0"/>
                          <a:ea typeface="ＭＳ Ｐゴシック" charset="0"/>
                        </a:rPr>
                        <a:t>g = </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90006">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Courier New" charset="0"/>
                          <a:ea typeface="ＭＳ Ｐゴシック" charset="0"/>
                        </a:rPr>
                        <a:t>a = 1</a:t>
                      </a: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Courier New" charset="0"/>
                          <a:ea typeface="ＭＳ Ｐゴシック" charset="0"/>
                        </a:rPr>
                        <a:t>b = [2; 3; 4]</a:t>
                      </a: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Courier New" charset="0"/>
                          <a:ea typeface="ＭＳ Ｐゴシック" charset="0"/>
                        </a:rPr>
                        <a:t>g = [a; b]</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800" b="0" i="0" u="none" strike="noStrike" cap="none" normalizeH="0" baseline="0">
                          <a:ln>
                            <a:noFill/>
                          </a:ln>
                          <a:solidFill>
                            <a:schemeClr val="tx1"/>
                          </a:solidFill>
                          <a:effectLst/>
                          <a:latin typeface="Arial" charset="0"/>
                          <a:ea typeface="ＭＳ Ｐゴシック" charset="0"/>
                        </a:rPr>
                        <a:t>g =</a:t>
                      </a: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endParaRPr kumimoji="0" lang="en-US" sz="800" b="0" i="0" u="none" strike="noStrike" cap="none" normalizeH="0" baseline="0">
                        <a:ln>
                          <a:noFill/>
                        </a:ln>
                        <a:solidFill>
                          <a:schemeClr val="tx1"/>
                        </a:solidFill>
                        <a:effectLst/>
                        <a:latin typeface="Arial" charset="0"/>
                        <a:ea typeface="ＭＳ Ｐゴシック" charset="0"/>
                      </a:endParaRP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endParaRPr kumimoji="0" lang="en-US" sz="800" b="0" i="0" u="none" strike="noStrike" cap="none" normalizeH="0" baseline="0">
                        <a:ln>
                          <a:noFill/>
                        </a:ln>
                        <a:solidFill>
                          <a:schemeClr val="tx1"/>
                        </a:solidFill>
                        <a:effectLst/>
                        <a:latin typeface="Arial" charset="0"/>
                        <a:ea typeface="ＭＳ Ｐゴシック" charset="0"/>
                      </a:endParaRP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endParaRPr kumimoji="0" lang="en-US" sz="800" b="0" i="0" u="none" strike="noStrike" cap="none" normalizeH="0" baseline="0">
                        <a:ln>
                          <a:noFill/>
                        </a:ln>
                        <a:solidFill>
                          <a:schemeClr val="tx1"/>
                        </a:solidFill>
                        <a:effectLst/>
                        <a:latin typeface="Arial" charset="0"/>
                        <a:ea typeface="ＭＳ Ｐゴシック" charset="0"/>
                      </a:endParaRP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endParaRPr kumimoji="0" lang="en-US" sz="800" b="0" i="0" u="none" strike="noStrike" cap="none" normalizeH="0" baseline="0">
                        <a:ln>
                          <a:noFill/>
                        </a:ln>
                        <a:solidFill>
                          <a:schemeClr val="tx1"/>
                        </a:solidFill>
                        <a:effectLst/>
                        <a:latin typeface="Arial" charset="0"/>
                        <a:ea typeface="ＭＳ Ｐゴシック" charset="0"/>
                      </a:endParaRP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endParaRPr kumimoji="0" lang="en-US" sz="800" b="0" i="0" u="none" strike="noStrike" cap="none" normalizeH="0" baseline="0">
                        <a:ln>
                          <a:noFill/>
                        </a:ln>
                        <a:solidFill>
                          <a:schemeClr val="tx1"/>
                        </a:solidFill>
                        <a:effectLst/>
                        <a:latin typeface="Arial" charset="0"/>
                        <a:ea typeface="ＭＳ Ｐゴシック" charset="0"/>
                      </a:endParaRP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endParaRPr kumimoji="0" lang="en-US" sz="800" b="0" i="0" u="none" strike="noStrike" cap="none" normalizeH="0" baseline="0">
                        <a:ln>
                          <a:noFill/>
                        </a:ln>
                        <a:solidFill>
                          <a:schemeClr val="tx1"/>
                        </a:solidFill>
                        <a:effectLst/>
                        <a:latin typeface="Arial" charset="0"/>
                        <a:ea typeface="ＭＳ Ｐゴシック" charset="0"/>
                      </a:endParaRP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endParaRPr kumimoji="0" lang="en-US" sz="800" b="0" i="0" u="none" strike="noStrike" cap="none" normalizeH="0" baseline="0">
                        <a:ln>
                          <a:noFill/>
                        </a:ln>
                        <a:solidFill>
                          <a:schemeClr val="tx1"/>
                        </a:solidFill>
                        <a:effectLst/>
                        <a:latin typeface="Arial" charset="0"/>
                        <a:ea typeface="ＭＳ Ｐゴシック" charset="0"/>
                      </a:endParaRP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377878" name="Object 23"/>
          <p:cNvGraphicFramePr>
            <a:graphicFrameLocks noGrp="1" noChangeAspect="1"/>
          </p:cNvGraphicFramePr>
          <p:nvPr>
            <p:ph sz="quarter" idx="2"/>
          </p:nvPr>
        </p:nvGraphicFramePr>
        <p:xfrm>
          <a:off x="5105400" y="1555750"/>
          <a:ext cx="838200" cy="301625"/>
        </p:xfrm>
        <a:graphic>
          <a:graphicData uri="http://schemas.openxmlformats.org/presentationml/2006/ole">
            <mc:AlternateContent xmlns:mc="http://schemas.openxmlformats.org/markup-compatibility/2006">
              <mc:Choice xmlns:v="urn:schemas-microsoft-com:vml" Requires="v">
                <p:oleObj spid="_x0000_s378745" name="Equation" r:id="rId4" imgW="596641" imgH="215806" progId="Equation.3">
                  <p:embed/>
                </p:oleObj>
              </mc:Choice>
              <mc:Fallback>
                <p:oleObj name="Equation" r:id="rId4" imgW="596641" imgH="215806" progId="Equation.3">
                  <p:embed/>
                  <p:pic>
                    <p:nvPicPr>
                      <p:cNvPr id="0"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400" y="1555750"/>
                        <a:ext cx="838200"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377879" name="Object 24"/>
          <p:cNvGraphicFramePr>
            <a:graphicFrameLocks noGrp="1" noChangeAspect="1"/>
          </p:cNvGraphicFramePr>
          <p:nvPr>
            <p:ph sz="quarter" idx="3"/>
          </p:nvPr>
        </p:nvGraphicFramePr>
        <p:xfrm>
          <a:off x="5029200" y="3810000"/>
          <a:ext cx="1905000" cy="330200"/>
        </p:xfrm>
        <a:graphic>
          <a:graphicData uri="http://schemas.openxmlformats.org/presentationml/2006/ole">
            <mc:AlternateContent xmlns:mc="http://schemas.openxmlformats.org/markup-compatibility/2006">
              <mc:Choice xmlns:v="urn:schemas-microsoft-com:vml" Requires="v">
                <p:oleObj spid="_x0000_s378746" name="Equation" r:id="rId6" imgW="1244060" imgH="215806" progId="Equation.3">
                  <p:embed/>
                </p:oleObj>
              </mc:Choice>
              <mc:Fallback>
                <p:oleObj name="Equation" r:id="rId6" imgW="1244060" imgH="215806" progId="Equation.3">
                  <p:embed/>
                  <p:pic>
                    <p:nvPicPr>
                      <p:cNvPr id="0" name="Object 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9200" y="3810000"/>
                        <a:ext cx="19050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377880" name="Object 25"/>
          <p:cNvGraphicFramePr>
            <a:graphicFrameLocks noGrp="1" noChangeAspect="1"/>
          </p:cNvGraphicFramePr>
          <p:nvPr>
            <p:ph sz="quarter" idx="4"/>
          </p:nvPr>
        </p:nvGraphicFramePr>
        <p:xfrm>
          <a:off x="5105400" y="2622550"/>
          <a:ext cx="355600" cy="990600"/>
        </p:xfrm>
        <a:graphic>
          <a:graphicData uri="http://schemas.openxmlformats.org/presentationml/2006/ole">
            <mc:AlternateContent xmlns:mc="http://schemas.openxmlformats.org/markup-compatibility/2006">
              <mc:Choice xmlns:v="urn:schemas-microsoft-com:vml" Requires="v">
                <p:oleObj spid="_x0000_s378747" name="Equation" r:id="rId8" imgW="253890" imgH="710891" progId="Equation.3">
                  <p:embed/>
                </p:oleObj>
              </mc:Choice>
              <mc:Fallback>
                <p:oleObj name="Equation" r:id="rId8" imgW="253890" imgH="710891" progId="Equation.3">
                  <p:embed/>
                  <p:pic>
                    <p:nvPicPr>
                      <p:cNvPr id="0" name="Object 2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05400" y="2622550"/>
                        <a:ext cx="355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377881" name="Object 26"/>
          <p:cNvGraphicFramePr>
            <a:graphicFrameLocks noChangeAspect="1"/>
          </p:cNvGraphicFramePr>
          <p:nvPr/>
        </p:nvGraphicFramePr>
        <p:xfrm>
          <a:off x="5029200" y="4899025"/>
          <a:ext cx="355600" cy="1273175"/>
        </p:xfrm>
        <a:graphic>
          <a:graphicData uri="http://schemas.openxmlformats.org/presentationml/2006/ole">
            <mc:AlternateContent xmlns:mc="http://schemas.openxmlformats.org/markup-compatibility/2006">
              <mc:Choice xmlns:v="urn:schemas-microsoft-com:vml" Requires="v">
                <p:oleObj spid="_x0000_s378748" name="Equation" r:id="rId10" imgW="254000" imgH="914400" progId="Equation.3">
                  <p:embed/>
                </p:oleObj>
              </mc:Choice>
              <mc:Fallback>
                <p:oleObj name="Equation" r:id="rId10" imgW="254000" imgH="914400" progId="Equation.3">
                  <p:embed/>
                  <p:pic>
                    <p:nvPicPr>
                      <p:cNvPr id="0" name="Object 2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29200" y="4899025"/>
                        <a:ext cx="355600" cy="1273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1970" name="Rectangle 2"/>
          <p:cNvSpPr>
            <a:spLocks noGrp="1" noChangeArrowheads="1"/>
          </p:cNvSpPr>
          <p:nvPr>
            <p:ph type="title" sz="quarter"/>
          </p:nvPr>
        </p:nvSpPr>
        <p:spPr/>
        <p:txBody>
          <a:bodyPr/>
          <a:lstStyle/>
          <a:p>
            <a:pPr>
              <a:defRPr/>
            </a:pPr>
            <a:r>
              <a:rPr lang="en-US" smtClean="0">
                <a:cs typeface="+mj-cs"/>
              </a:rPr>
              <a:t>Matrices</a:t>
            </a:r>
          </a:p>
        </p:txBody>
      </p:sp>
      <p:graphicFrame>
        <p:nvGraphicFramePr>
          <p:cNvPr id="3411971" name="Group 3"/>
          <p:cNvGraphicFramePr>
            <a:graphicFrameLocks noGrp="1"/>
          </p:cNvGraphicFramePr>
          <p:nvPr>
            <p:ph sz="quarter" idx="1"/>
          </p:nvPr>
        </p:nvGraphicFramePr>
        <p:xfrm>
          <a:off x="350838" y="860425"/>
          <a:ext cx="8335962" cy="5315555"/>
        </p:xfrm>
        <a:graphic>
          <a:graphicData uri="http://schemas.openxmlformats.org/drawingml/2006/table">
            <a:tbl>
              <a:tblPr/>
              <a:tblGrid>
                <a:gridCol w="4332287"/>
                <a:gridCol w="4003675"/>
              </a:tblGrid>
              <a:tr h="457128">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400" b="1" i="0" u="none" strike="noStrike" cap="none" normalizeH="0" baseline="0">
                          <a:ln>
                            <a:noFill/>
                          </a:ln>
                          <a:solidFill>
                            <a:schemeClr val="bg1"/>
                          </a:solidFill>
                          <a:effectLst/>
                          <a:latin typeface="Arial" charset="0"/>
                          <a:ea typeface="ＭＳ Ｐゴシック" charset="0"/>
                        </a:rPr>
                        <a:t>Command</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400" b="1" i="0" u="none" strike="noStrike" cap="none" normalizeH="0" baseline="0">
                          <a:ln>
                            <a:noFill/>
                          </a:ln>
                          <a:solidFill>
                            <a:schemeClr val="bg1"/>
                          </a:solidFill>
                          <a:effectLst/>
                          <a:latin typeface="Arial" charset="0"/>
                          <a:ea typeface="ＭＳ Ｐゴシック" charset="0"/>
                        </a:rPr>
                        <a:t>Output</a:t>
                      </a: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r>
              <a:tr h="804555">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Courier New" charset="0"/>
                          <a:ea typeface="ＭＳ Ｐゴシック" charset="0"/>
                        </a:rPr>
                        <a:t>g = zeros(2,3)</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800" b="0" i="0" u="none" strike="noStrike" cap="none" normalizeH="0" baseline="0">
                          <a:ln>
                            <a:noFill/>
                          </a:ln>
                          <a:solidFill>
                            <a:schemeClr val="tx1"/>
                          </a:solidFill>
                          <a:effectLst/>
                          <a:latin typeface="Arial" charset="0"/>
                          <a:ea typeface="ＭＳ Ｐゴシック" charset="0"/>
                        </a:rPr>
                        <a:t>g = </a:t>
                      </a: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endParaRPr kumimoji="0" lang="en-US" sz="800" b="0" i="0" u="none" strike="noStrike" cap="none" normalizeH="0" baseline="0">
                        <a:ln>
                          <a:noFill/>
                        </a:ln>
                        <a:solidFill>
                          <a:schemeClr val="tx1"/>
                        </a:solidFill>
                        <a:effectLst/>
                        <a:latin typeface="Arial" charset="0"/>
                        <a:ea typeface="ＭＳ Ｐゴシック" charset="0"/>
                      </a:endParaRP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endParaRPr kumimoji="0" lang="en-US" sz="800" b="0" i="0" u="none" strike="noStrike" cap="none" normalizeH="0" baseline="0">
                        <a:ln>
                          <a:noFill/>
                        </a:ln>
                        <a:solidFill>
                          <a:schemeClr val="tx1"/>
                        </a:solidFill>
                        <a:effectLst/>
                        <a:latin typeface="Arial" charset="0"/>
                        <a:ea typeface="ＭＳ Ｐゴシック" charset="0"/>
                      </a:endParaRP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endParaRPr kumimoji="0" lang="en-US" sz="800" b="0" i="0" u="none" strike="noStrike" cap="none" normalizeH="0" baseline="0">
                        <a:ln>
                          <a:noFill/>
                        </a:ln>
                        <a:solidFill>
                          <a:schemeClr val="tx1"/>
                        </a:solidFill>
                        <a:effectLst/>
                        <a:latin typeface="Arial" charset="0"/>
                        <a:ea typeface="ＭＳ Ｐゴシック" charset="0"/>
                      </a:endParaRP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804555">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Courier New" charset="0"/>
                          <a:ea typeface="ＭＳ Ｐゴシック" charset="0"/>
                        </a:rPr>
                        <a:t>g = ones(2,3)</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800" b="0" i="0" u="none" strike="noStrike" cap="none" normalizeH="0" baseline="0">
                          <a:ln>
                            <a:noFill/>
                          </a:ln>
                          <a:solidFill>
                            <a:schemeClr val="tx1"/>
                          </a:solidFill>
                          <a:effectLst/>
                          <a:latin typeface="Arial" charset="0"/>
                          <a:ea typeface="ＭＳ Ｐゴシック" charset="0"/>
                        </a:rPr>
                        <a:t>g = </a:t>
                      </a: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endParaRPr kumimoji="0" lang="en-US" sz="1200" b="0" i="0" u="none" strike="noStrike" cap="none" normalizeH="0" baseline="0">
                        <a:ln>
                          <a:noFill/>
                        </a:ln>
                        <a:solidFill>
                          <a:schemeClr val="tx1"/>
                        </a:solidFill>
                        <a:effectLst/>
                        <a:latin typeface="Arial" charset="0"/>
                        <a:ea typeface="ＭＳ Ｐゴシック" charset="0"/>
                      </a:endParaRP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endParaRPr kumimoji="0" lang="en-US" sz="1200" b="0" i="0" u="none" strike="noStrike" cap="none" normalizeH="0" baseline="0">
                        <a:ln>
                          <a:noFill/>
                        </a:ln>
                        <a:solidFill>
                          <a:schemeClr val="tx1"/>
                        </a:solidFill>
                        <a:effectLst/>
                        <a:latin typeface="Arial" charset="0"/>
                        <a:ea typeface="ＭＳ Ｐゴシック" charset="0"/>
                      </a:endParaRP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61889">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Courier New" charset="0"/>
                          <a:ea typeface="ＭＳ Ｐゴシック" charset="0"/>
                        </a:rPr>
                        <a:t>g = [1, 2, 3; 4, 5, 6] </a:t>
                      </a:r>
                      <a:r>
                        <a:rPr kumimoji="0" lang="en-US" sz="1800" b="0" i="0" u="none" strike="noStrike" cap="none" normalizeH="0" baseline="0">
                          <a:ln>
                            <a:noFill/>
                          </a:ln>
                          <a:solidFill>
                            <a:schemeClr val="tx1"/>
                          </a:solidFill>
                          <a:effectLst/>
                          <a:latin typeface="Arial" charset="0"/>
                          <a:ea typeface="ＭＳ Ｐゴシック" charset="0"/>
                        </a:rPr>
                        <a:t>or</a:t>
                      </a: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Courier New" charset="0"/>
                          <a:ea typeface="ＭＳ Ｐゴシック" charset="0"/>
                        </a:rPr>
                        <a:t>g = [1 2 3; 4 5 6]</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800" b="0" i="0" u="none" strike="noStrike" cap="none" normalizeH="0" baseline="0">
                          <a:ln>
                            <a:noFill/>
                          </a:ln>
                          <a:solidFill>
                            <a:schemeClr val="tx1"/>
                          </a:solidFill>
                          <a:effectLst/>
                          <a:latin typeface="Arial" charset="0"/>
                          <a:ea typeface="ＭＳ Ｐゴシック" charset="0"/>
                        </a:rPr>
                        <a:t>g = </a:t>
                      </a: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804555">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Courier New" charset="0"/>
                          <a:ea typeface="ＭＳ Ｐゴシック" charset="0"/>
                        </a:rPr>
                        <a:t>g = [zeros(2,3), ones(2,3)]</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800" b="0" i="0" u="none" strike="noStrike" cap="none" normalizeH="0" baseline="0">
                          <a:ln>
                            <a:noFill/>
                          </a:ln>
                          <a:solidFill>
                            <a:schemeClr val="tx1"/>
                          </a:solidFill>
                          <a:effectLst/>
                          <a:latin typeface="Arial" charset="0"/>
                          <a:ea typeface="ＭＳ Ｐゴシック" charset="0"/>
                        </a:rPr>
                        <a:t>g = </a:t>
                      </a: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endParaRPr kumimoji="0" lang="en-US" sz="1200" b="0" i="0" u="none" strike="noStrike" cap="none" normalizeH="0" baseline="0">
                        <a:ln>
                          <a:noFill/>
                        </a:ln>
                        <a:solidFill>
                          <a:schemeClr val="tx1"/>
                        </a:solidFill>
                        <a:effectLst/>
                        <a:latin typeface="Arial" charset="0"/>
                        <a:ea typeface="ＭＳ Ｐゴシック" charset="0"/>
                      </a:endParaRP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endParaRPr kumimoji="0" lang="en-US" sz="1200" b="0" i="0" u="none" strike="noStrike" cap="none" normalizeH="0" baseline="0">
                        <a:ln>
                          <a:noFill/>
                        </a:ln>
                        <a:solidFill>
                          <a:schemeClr val="tx1"/>
                        </a:solidFill>
                        <a:effectLst/>
                        <a:latin typeface="Arial" charset="0"/>
                        <a:ea typeface="ＭＳ Ｐゴシック" charset="0"/>
                      </a:endParaRP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82267">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Courier New" charset="0"/>
                          <a:ea typeface="ＭＳ Ｐゴシック" charset="0"/>
                        </a:rPr>
                        <a:t>g = [zeros(2,3); ones(2,3)]</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800" b="0" i="0" u="none" strike="noStrike" cap="none" normalizeH="0" baseline="0">
                          <a:ln>
                            <a:noFill/>
                          </a:ln>
                          <a:solidFill>
                            <a:schemeClr val="tx1"/>
                          </a:solidFill>
                          <a:effectLst/>
                          <a:latin typeface="Arial" charset="0"/>
                          <a:ea typeface="ＭＳ Ｐゴシック" charset="0"/>
                        </a:rPr>
                        <a:t>g = </a:t>
                      </a: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endParaRPr kumimoji="0" lang="en-US" sz="1800" b="0" i="0" u="none" strike="noStrike" cap="none" normalizeH="0" baseline="0">
                        <a:ln>
                          <a:noFill/>
                        </a:ln>
                        <a:solidFill>
                          <a:schemeClr val="tx1"/>
                        </a:solidFill>
                        <a:effectLst/>
                        <a:latin typeface="Arial" charset="0"/>
                        <a:ea typeface="ＭＳ Ｐゴシック" charset="0"/>
                      </a:endParaRP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endParaRPr kumimoji="0" lang="en-US" sz="1800" b="0" i="0" u="none" strike="noStrike" cap="none" normalizeH="0" baseline="0">
                        <a:ln>
                          <a:noFill/>
                        </a:ln>
                        <a:solidFill>
                          <a:schemeClr val="tx1"/>
                        </a:solidFill>
                        <a:effectLst/>
                        <a:latin typeface="Arial" charset="0"/>
                        <a:ea typeface="ＭＳ Ｐゴシック" charset="0"/>
                      </a:endParaRP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endParaRPr kumimoji="0" lang="en-US" sz="1800" b="0" i="0" u="none" strike="noStrike" cap="none" normalizeH="0" baseline="0">
                        <a:ln>
                          <a:noFill/>
                        </a:ln>
                        <a:solidFill>
                          <a:schemeClr val="tx1"/>
                        </a:solidFill>
                        <a:effectLst/>
                        <a:latin typeface="Arial" charset="0"/>
                        <a:ea typeface="ＭＳ Ｐゴシック" charset="0"/>
                      </a:endParaRP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endParaRPr kumimoji="0" lang="en-US" sz="1800" b="0" i="0" u="none" strike="noStrike" cap="none" normalizeH="0" baseline="0">
                        <a:ln>
                          <a:noFill/>
                        </a:ln>
                        <a:solidFill>
                          <a:schemeClr val="tx1"/>
                        </a:solidFill>
                        <a:effectLst/>
                        <a:latin typeface="Arial" charset="0"/>
                        <a:ea typeface="ＭＳ Ｐゴシック" charset="0"/>
                      </a:endParaRP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379929" name="Object 26"/>
          <p:cNvGraphicFramePr>
            <a:graphicFrameLocks noGrp="1" noChangeAspect="1"/>
          </p:cNvGraphicFramePr>
          <p:nvPr>
            <p:ph sz="quarter" idx="2"/>
          </p:nvPr>
        </p:nvGraphicFramePr>
        <p:xfrm>
          <a:off x="5257800" y="2949575"/>
          <a:ext cx="914400" cy="609600"/>
        </p:xfrm>
        <a:graphic>
          <a:graphicData uri="http://schemas.openxmlformats.org/presentationml/2006/ole">
            <mc:AlternateContent xmlns:mc="http://schemas.openxmlformats.org/markup-compatibility/2006">
              <mc:Choice xmlns:v="urn:schemas-microsoft-com:vml" Requires="v">
                <p:oleObj spid="_x0000_s381010" name="Equation" r:id="rId4" imgW="685800" imgH="457200" progId="Equation.3">
                  <p:embed/>
                </p:oleObj>
              </mc:Choice>
              <mc:Fallback>
                <p:oleObj name="Equation" r:id="rId4" imgW="685800" imgH="457200" progId="Equation.3">
                  <p:embed/>
                  <p:pic>
                    <p:nvPicPr>
                      <p:cNvPr id="0" name="Object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7800" y="2949575"/>
                        <a:ext cx="9144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379930" name="Object 27"/>
          <p:cNvGraphicFramePr>
            <a:graphicFrameLocks noGrp="1" noChangeAspect="1"/>
          </p:cNvGraphicFramePr>
          <p:nvPr>
            <p:ph sz="quarter" idx="3"/>
          </p:nvPr>
        </p:nvGraphicFramePr>
        <p:xfrm>
          <a:off x="5295900" y="4549775"/>
          <a:ext cx="1028700" cy="1371600"/>
        </p:xfrm>
        <a:graphic>
          <a:graphicData uri="http://schemas.openxmlformats.org/presentationml/2006/ole">
            <mc:AlternateContent xmlns:mc="http://schemas.openxmlformats.org/markup-compatibility/2006">
              <mc:Choice xmlns:v="urn:schemas-microsoft-com:vml" Requires="v">
                <p:oleObj spid="_x0000_s381011" name="Equation" r:id="rId6" imgW="685800" imgH="914400" progId="Equation.3">
                  <p:embed/>
                </p:oleObj>
              </mc:Choice>
              <mc:Fallback>
                <p:oleObj name="Equation" r:id="rId6" imgW="685800" imgH="914400" progId="Equation.3">
                  <p:embed/>
                  <p:pic>
                    <p:nvPicPr>
                      <p:cNvPr id="0" name="Object 2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95900" y="4549775"/>
                        <a:ext cx="1028700"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379931" name="Object 28"/>
          <p:cNvGraphicFramePr>
            <a:graphicFrameLocks noChangeAspect="1"/>
          </p:cNvGraphicFramePr>
          <p:nvPr/>
        </p:nvGraphicFramePr>
        <p:xfrm>
          <a:off x="5257800" y="1349375"/>
          <a:ext cx="914400" cy="609600"/>
        </p:xfrm>
        <a:graphic>
          <a:graphicData uri="http://schemas.openxmlformats.org/presentationml/2006/ole">
            <mc:AlternateContent xmlns:mc="http://schemas.openxmlformats.org/markup-compatibility/2006">
              <mc:Choice xmlns:v="urn:schemas-microsoft-com:vml" Requires="v">
                <p:oleObj spid="_x0000_s381012" name="Equation" r:id="rId8" imgW="685800" imgH="457200" progId="Equation.3">
                  <p:embed/>
                </p:oleObj>
              </mc:Choice>
              <mc:Fallback>
                <p:oleObj name="Equation" r:id="rId8" imgW="685800" imgH="457200" progId="Equation.3">
                  <p:embed/>
                  <p:pic>
                    <p:nvPicPr>
                      <p:cNvPr id="0" name="Object 2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57800" y="1349375"/>
                        <a:ext cx="9144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379932" name="Object 29"/>
          <p:cNvGraphicFramePr>
            <a:graphicFrameLocks noChangeAspect="1"/>
          </p:cNvGraphicFramePr>
          <p:nvPr/>
        </p:nvGraphicFramePr>
        <p:xfrm>
          <a:off x="5283200" y="2187575"/>
          <a:ext cx="812800" cy="609600"/>
        </p:xfrm>
        <a:graphic>
          <a:graphicData uri="http://schemas.openxmlformats.org/presentationml/2006/ole">
            <mc:AlternateContent xmlns:mc="http://schemas.openxmlformats.org/markup-compatibility/2006">
              <mc:Choice xmlns:v="urn:schemas-microsoft-com:vml" Requires="v">
                <p:oleObj spid="_x0000_s381013" name="Equation" r:id="rId10" imgW="609600" imgH="457200" progId="Equation.3">
                  <p:embed/>
                </p:oleObj>
              </mc:Choice>
              <mc:Fallback>
                <p:oleObj name="Equation" r:id="rId10" imgW="609600" imgH="457200" progId="Equation.3">
                  <p:embed/>
                  <p:pic>
                    <p:nvPicPr>
                      <p:cNvPr id="0" name="Object 2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83200" y="2187575"/>
                        <a:ext cx="8128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379933" name="Object 30"/>
          <p:cNvGraphicFramePr>
            <a:graphicFrameLocks noGrp="1" noChangeAspect="1"/>
          </p:cNvGraphicFramePr>
          <p:nvPr>
            <p:ph sz="quarter" idx="4"/>
          </p:nvPr>
        </p:nvGraphicFramePr>
        <p:xfrm>
          <a:off x="5257800" y="3711575"/>
          <a:ext cx="1752600" cy="636588"/>
        </p:xfrm>
        <a:graphic>
          <a:graphicData uri="http://schemas.openxmlformats.org/presentationml/2006/ole">
            <mc:AlternateContent xmlns:mc="http://schemas.openxmlformats.org/markup-compatibility/2006">
              <mc:Choice xmlns:v="urn:schemas-microsoft-com:vml" Requires="v">
                <p:oleObj spid="_x0000_s381014" name="Equation" r:id="rId12" imgW="1257300" imgH="457200" progId="Equation.3">
                  <p:embed/>
                </p:oleObj>
              </mc:Choice>
              <mc:Fallback>
                <p:oleObj name="Equation" r:id="rId12" imgW="1257300" imgH="457200" progId="Equation.3">
                  <p:embed/>
                  <p:pic>
                    <p:nvPicPr>
                      <p:cNvPr id="0" name="Object 3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57800" y="3711575"/>
                        <a:ext cx="1752600" cy="636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Number Placeholder 4"/>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pic>
        <p:nvPicPr>
          <p:cNvPr id="419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52400"/>
            <a:ext cx="2435225" cy="64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2607107" name="Rectangle 3"/>
          <p:cNvSpPr>
            <a:spLocks noGrp="1" noChangeArrowheads="1"/>
          </p:cNvSpPr>
          <p:nvPr>
            <p:ph type="title" idx="4294967295"/>
          </p:nvPr>
        </p:nvSpPr>
        <p:spPr/>
        <p:txBody>
          <a:bodyPr/>
          <a:lstStyle/>
          <a:p>
            <a:pPr>
              <a:defRPr/>
            </a:pPr>
            <a:r>
              <a:rPr lang="en-US" dirty="0">
                <a:cs typeface="+mj-cs"/>
              </a:rPr>
              <a:t>Simulink </a:t>
            </a:r>
            <a:r>
              <a:rPr lang="en-US" dirty="0" err="1">
                <a:cs typeface="+mj-cs"/>
              </a:rPr>
              <a:t>Blockset</a:t>
            </a:r>
            <a:r>
              <a:rPr lang="en-US" dirty="0">
                <a:cs typeface="+mj-cs"/>
              </a:rPr>
              <a:t> Libraries</a:t>
            </a:r>
          </a:p>
        </p:txBody>
      </p:sp>
      <p:sp>
        <p:nvSpPr>
          <p:cNvPr id="63492" name="Rectangle 4"/>
          <p:cNvSpPr>
            <a:spLocks noGrp="1" noChangeArrowheads="1"/>
          </p:cNvSpPr>
          <p:nvPr>
            <p:ph type="body" sz="half" idx="4294967295"/>
          </p:nvPr>
        </p:nvSpPr>
        <p:spPr>
          <a:xfrm>
            <a:off x="350838" y="1187450"/>
            <a:ext cx="4089400" cy="4679950"/>
          </a:xfrm>
        </p:spPr>
        <p:txBody>
          <a:bodyPr/>
          <a:lstStyle/>
          <a:p>
            <a:pPr>
              <a:defRPr/>
            </a:pPr>
            <a:r>
              <a:rPr lang="en-US" sz="2400" dirty="0" err="1" smtClean="0">
                <a:cs typeface="+mn-cs"/>
              </a:rPr>
              <a:t>Blocksets</a:t>
            </a:r>
            <a:r>
              <a:rPr lang="en-US" sz="2400" dirty="0" smtClean="0">
                <a:cs typeface="+mn-cs"/>
              </a:rPr>
              <a:t> to enable modeling applications across the board</a:t>
            </a:r>
          </a:p>
          <a:p>
            <a:pPr>
              <a:defRPr/>
            </a:pPr>
            <a:r>
              <a:rPr lang="en-US" sz="2400" dirty="0" smtClean="0">
                <a:cs typeface="+mn-cs"/>
              </a:rPr>
              <a:t>DSP Builder </a:t>
            </a:r>
            <a:r>
              <a:rPr lang="en-US" sz="2400" dirty="0" err="1" smtClean="0">
                <a:cs typeface="+mn-cs"/>
              </a:rPr>
              <a:t>blockset</a:t>
            </a:r>
            <a:r>
              <a:rPr lang="en-US" sz="2400" dirty="0" smtClean="0">
                <a:cs typeface="+mn-cs"/>
              </a:rPr>
              <a:t> </a:t>
            </a:r>
            <a:r>
              <a:rPr lang="ru-RU" sz="2400" dirty="0" smtClean="0">
                <a:cs typeface="+mn-cs"/>
              </a:rPr>
              <a:t>позволяют проектировщику </a:t>
            </a:r>
            <a:r>
              <a:rPr lang="ru-RU" sz="2400" dirty="0" err="1" smtClean="0">
                <a:cs typeface="+mn-cs"/>
              </a:rPr>
              <a:t>прототипировать</a:t>
            </a:r>
            <a:r>
              <a:rPr lang="ru-RU" sz="2400" dirty="0" smtClean="0">
                <a:cs typeface="+mn-cs"/>
              </a:rPr>
              <a:t> </a:t>
            </a:r>
            <a:r>
              <a:rPr lang="en-US" sz="2400" dirty="0" smtClean="0">
                <a:cs typeface="+mn-cs"/>
              </a:rPr>
              <a:t>DSP </a:t>
            </a:r>
            <a:r>
              <a:rPr lang="ru-RU" sz="2400" dirty="0" smtClean="0">
                <a:cs typeface="+mn-cs"/>
              </a:rPr>
              <a:t>алгоритмы для микросхем</a:t>
            </a:r>
            <a:r>
              <a:rPr lang="en-US" sz="2400" dirty="0" smtClean="0">
                <a:cs typeface="+mn-cs"/>
              </a:rPr>
              <a:t> Altera FPGA</a:t>
            </a:r>
          </a:p>
        </p:txBody>
      </p:sp>
      <p:sp>
        <p:nvSpPr>
          <p:cNvPr id="41989" name="Rectangle 5"/>
          <p:cNvSpPr>
            <a:spLocks noChangeArrowheads="1"/>
          </p:cNvSpPr>
          <p:nvPr/>
        </p:nvSpPr>
        <p:spPr bwMode="auto">
          <a:xfrm>
            <a:off x="6096000" y="1524000"/>
            <a:ext cx="2438400" cy="2743200"/>
          </a:xfrm>
          <a:prstGeom prst="rect">
            <a:avLst/>
          </a:prstGeom>
          <a:noFill/>
          <a:ln w="57150">
            <a:solidFill>
              <a:schemeClr val="folHlink"/>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eaLnBrk="0" hangingPunct="0"/>
            <a:endParaRPr lang="en-US"/>
          </a:p>
        </p:txBody>
      </p:sp>
      <p:sp>
        <p:nvSpPr>
          <p:cNvPr id="41990" name="Rectangle 6"/>
          <p:cNvSpPr>
            <a:spLocks noChangeArrowheads="1"/>
          </p:cNvSpPr>
          <p:nvPr/>
        </p:nvSpPr>
        <p:spPr bwMode="auto">
          <a:xfrm>
            <a:off x="6096000" y="304800"/>
            <a:ext cx="2438400" cy="1219200"/>
          </a:xfrm>
          <a:prstGeom prst="rect">
            <a:avLst/>
          </a:prstGeom>
          <a:noFill/>
          <a:ln w="57150">
            <a:solidFill>
              <a:schemeClr val="tx2"/>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eaLnBrk="0" hangingPunct="0"/>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4018" name="Rectangle 2"/>
          <p:cNvSpPr>
            <a:spLocks noGrp="1" noChangeArrowheads="1"/>
          </p:cNvSpPr>
          <p:nvPr>
            <p:ph type="title"/>
          </p:nvPr>
        </p:nvSpPr>
        <p:spPr/>
        <p:txBody>
          <a:bodyPr/>
          <a:lstStyle/>
          <a:p>
            <a:pPr>
              <a:defRPr/>
            </a:pPr>
            <a:r>
              <a:rPr lang="en-US" smtClean="0">
                <a:cs typeface="+mj-cs"/>
              </a:rPr>
              <a:t>Structures</a:t>
            </a:r>
          </a:p>
        </p:txBody>
      </p:sp>
      <p:sp>
        <p:nvSpPr>
          <p:cNvPr id="3414019" name="Rectangle 3"/>
          <p:cNvSpPr>
            <a:spLocks noGrp="1" noChangeArrowheads="1"/>
          </p:cNvSpPr>
          <p:nvPr>
            <p:ph type="body" idx="1"/>
          </p:nvPr>
        </p:nvSpPr>
        <p:spPr>
          <a:xfrm>
            <a:off x="350838" y="838200"/>
            <a:ext cx="8331200" cy="5257800"/>
          </a:xfrm>
        </p:spPr>
        <p:txBody>
          <a:bodyPr/>
          <a:lstStyle/>
          <a:p>
            <a:pPr marL="533400" indent="-533400">
              <a:defRPr/>
            </a:pPr>
            <a:r>
              <a:rPr lang="en-US" sz="2400" smtClean="0">
                <a:cs typeface="+mn-cs"/>
              </a:rPr>
              <a:t>MATLAB arrays with data container, called field</a:t>
            </a:r>
          </a:p>
          <a:p>
            <a:pPr marL="533400" indent="-533400">
              <a:defRPr/>
            </a:pPr>
            <a:r>
              <a:rPr lang="en-US" sz="2400" smtClean="0">
                <a:cs typeface="+mn-cs"/>
              </a:rPr>
              <a:t>Field can contain any type of data (</a:t>
            </a:r>
          </a:p>
          <a:p>
            <a:pPr marL="838200" lvl="1" indent="-381000">
              <a:defRPr/>
            </a:pPr>
            <a:r>
              <a:rPr lang="en-US" sz="1800" smtClean="0"/>
              <a:t>e.g string, double array, logical value</a:t>
            </a:r>
          </a:p>
          <a:p>
            <a:pPr marL="533400" indent="-533400">
              <a:defRPr/>
            </a:pPr>
            <a:r>
              <a:rPr lang="en-US" sz="2400" smtClean="0">
                <a:cs typeface="+mn-cs"/>
              </a:rPr>
              <a:t>Can be used for pseudo OO programming</a:t>
            </a:r>
          </a:p>
          <a:p>
            <a:pPr marL="533400" indent="-533400">
              <a:defRPr/>
            </a:pPr>
            <a:r>
              <a:rPr lang="en-US" sz="2400" smtClean="0">
                <a:cs typeface="+mn-cs"/>
              </a:rPr>
              <a:t>Also can be used to import/export data from Simulink</a:t>
            </a:r>
          </a:p>
          <a:p>
            <a:pPr marL="533400" indent="-533400">
              <a:defRPr/>
            </a:pPr>
            <a:r>
              <a:rPr lang="en-US" sz="2400" smtClean="0">
                <a:cs typeface="+mn-cs"/>
              </a:rPr>
              <a:t>To create structures:</a:t>
            </a:r>
          </a:p>
          <a:p>
            <a:pPr marL="838200" lvl="1" indent="-381000">
              <a:defRPr/>
            </a:pPr>
            <a:r>
              <a:rPr lang="en-US" sz="1800" smtClean="0"/>
              <a:t>Use </a:t>
            </a:r>
            <a:r>
              <a:rPr lang="en-US" sz="1800" smtClean="0">
                <a:latin typeface="Courier New" charset="0"/>
              </a:rPr>
              <a:t>struct</a:t>
            </a:r>
            <a:r>
              <a:rPr lang="en-US" sz="1800" smtClean="0"/>
              <a:t> command: </a:t>
            </a:r>
          </a:p>
          <a:p>
            <a:pPr marL="838200" lvl="1" indent="-381000">
              <a:buFont typeface="Symbol" charset="0"/>
              <a:buNone/>
              <a:defRPr/>
            </a:pPr>
            <a:r>
              <a:rPr lang="en-US" sz="1800" smtClean="0">
                <a:latin typeface="Courier New" charset="0"/>
              </a:rPr>
              <a:t>	S = struct('field1',VALUES1,'field2',VALUES2,...)</a:t>
            </a:r>
          </a:p>
          <a:p>
            <a:pPr marL="838200" lvl="1" indent="-381000">
              <a:defRPr/>
            </a:pPr>
            <a:r>
              <a:rPr lang="en-US" sz="1800" smtClean="0"/>
              <a:t>Create structures directly:</a:t>
            </a:r>
          </a:p>
          <a:p>
            <a:pPr marL="1257300" lvl="2" indent="-342900">
              <a:buFont typeface="Wingdings" charset="0"/>
              <a:buNone/>
              <a:defRPr/>
            </a:pPr>
            <a:r>
              <a:rPr lang="en-US" sz="1600" smtClean="0">
                <a:latin typeface="Courier New" charset="0"/>
              </a:rPr>
              <a:t>S.field1 = VALUES1</a:t>
            </a:r>
          </a:p>
          <a:p>
            <a:pPr marL="1257300" lvl="2" indent="-342900">
              <a:buFont typeface="Wingdings" charset="0"/>
              <a:buNone/>
              <a:defRPr/>
            </a:pPr>
            <a:r>
              <a:rPr lang="en-US" sz="1600" smtClean="0">
                <a:latin typeface="Courier New" charset="0"/>
              </a:rPr>
              <a:t>S.field2 = VALUES2</a:t>
            </a:r>
          </a:p>
          <a:p>
            <a:pPr marL="533400" indent="-533400">
              <a:defRPr/>
            </a:pPr>
            <a:r>
              <a:rPr lang="en-US" sz="2400" smtClean="0">
                <a:cs typeface="+mn-cs"/>
              </a:rPr>
              <a:t>To create array of structures:</a:t>
            </a:r>
          </a:p>
          <a:p>
            <a:pPr marL="1257300" lvl="2" indent="-342900">
              <a:buFont typeface="Wingdings" charset="0"/>
              <a:buNone/>
              <a:defRPr/>
            </a:pPr>
            <a:r>
              <a:rPr lang="en-US" sz="1600" smtClean="0">
                <a:latin typeface="Courier New" charset="0"/>
              </a:rPr>
              <a:t>S(1).field1 = VALUES1a; S(1).field2 = VALUES2a</a:t>
            </a:r>
          </a:p>
          <a:p>
            <a:pPr marL="1257300" lvl="2" indent="-342900">
              <a:buFont typeface="Wingdings" charset="0"/>
              <a:buNone/>
              <a:defRPr/>
            </a:pPr>
            <a:r>
              <a:rPr lang="en-US" sz="1600" smtClean="0">
                <a:latin typeface="Courier New" charset="0"/>
              </a:rPr>
              <a:t>S(2).field2 = VALUES1b; S(2).field2 = VALUES2b</a:t>
            </a:r>
          </a:p>
        </p:txBody>
      </p:sp>
      <p:grpSp>
        <p:nvGrpSpPr>
          <p:cNvPr id="381955" name="Group 4"/>
          <p:cNvGrpSpPr>
            <a:grpSpLocks/>
          </p:cNvGrpSpPr>
          <p:nvPr/>
        </p:nvGrpSpPr>
        <p:grpSpPr bwMode="auto">
          <a:xfrm>
            <a:off x="5638800" y="4038600"/>
            <a:ext cx="2895600" cy="1225550"/>
            <a:chOff x="2400" y="2762"/>
            <a:chExt cx="2913" cy="1035"/>
          </a:xfrm>
        </p:grpSpPr>
        <p:sp>
          <p:nvSpPr>
            <p:cNvPr id="381956" name="Rectangle 5"/>
            <p:cNvSpPr>
              <a:spLocks noChangeArrowheads="1"/>
            </p:cNvSpPr>
            <p:nvPr/>
          </p:nvSpPr>
          <p:spPr bwMode="auto">
            <a:xfrm>
              <a:off x="2400" y="2762"/>
              <a:ext cx="2913" cy="1030"/>
            </a:xfrm>
            <a:prstGeom prst="rect">
              <a:avLst/>
            </a:prstGeom>
            <a:solidFill>
              <a:srgbClr val="FFFF99"/>
            </a:solidFill>
            <a:ln w="28575">
              <a:solidFill>
                <a:schemeClr val="tx1"/>
              </a:solidFill>
              <a:miter lim="800000"/>
              <a:headEnd/>
              <a:tailEnd/>
            </a:ln>
            <a:effectLst>
              <a:prstShdw prst="shdw17" dist="17961" dir="2700000">
                <a:schemeClr val="bg2">
                  <a:alpha val="74997"/>
                </a:schemeClr>
              </a:prstShdw>
            </a:effectLst>
          </p:spPr>
          <p:txBody>
            <a:bodyPr wrap="none" anchor="ctr"/>
            <a:lstStyle/>
            <a:p>
              <a:endParaRPr lang="en-US"/>
            </a:p>
          </p:txBody>
        </p:sp>
        <p:sp>
          <p:nvSpPr>
            <p:cNvPr id="381957" name="Text Box 6"/>
            <p:cNvSpPr txBox="1">
              <a:spLocks noChangeArrowheads="1"/>
            </p:cNvSpPr>
            <p:nvPr/>
          </p:nvSpPr>
          <p:spPr bwMode="auto">
            <a:xfrm>
              <a:off x="2496" y="2770"/>
              <a:ext cx="380" cy="284"/>
            </a:xfrm>
            <a:prstGeom prst="rect">
              <a:avLst/>
            </a:prstGeom>
            <a:noFill/>
            <a:ln>
              <a:noFill/>
            </a:ln>
            <a:effectLst>
              <a:prstShdw prst="shdw17" dist="17961" dir="2700000">
                <a:schemeClr val="bg2">
                  <a:alpha val="74997"/>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latin typeface="Courier New" charset="0"/>
                </a:rPr>
                <a:t>S</a:t>
              </a:r>
            </a:p>
          </p:txBody>
        </p:sp>
        <p:sp>
          <p:nvSpPr>
            <p:cNvPr id="381958" name="Line 7"/>
            <p:cNvSpPr>
              <a:spLocks noChangeShapeType="1"/>
            </p:cNvSpPr>
            <p:nvPr/>
          </p:nvSpPr>
          <p:spPr bwMode="auto">
            <a:xfrm>
              <a:off x="2590" y="2982"/>
              <a:ext cx="0" cy="663"/>
            </a:xfrm>
            <a:prstGeom prst="line">
              <a:avLst/>
            </a:prstGeom>
            <a:noFill/>
            <a:ln w="9525">
              <a:solidFill>
                <a:schemeClr val="tx1"/>
              </a:solidFill>
              <a:round/>
              <a:headEnd/>
              <a:tailEnd/>
            </a:ln>
            <a:effectLst>
              <a:prstShdw prst="shdw17" dist="17961" dir="2700000">
                <a:schemeClr val="bg2">
                  <a:alpha val="74997"/>
                </a:schemeClr>
              </a:prstShdw>
            </a:effectLst>
            <a:extLst>
              <a:ext uri="{909E8E84-426E-40dd-AFC4-6F175D3DCCD1}">
                <a14:hiddenFill xmlns:a14="http://schemas.microsoft.com/office/drawing/2010/main">
                  <a:noFill/>
                </a14:hiddenFill>
              </a:ext>
            </a:extLst>
          </p:spPr>
          <p:txBody>
            <a:bodyPr/>
            <a:lstStyle/>
            <a:p>
              <a:endParaRPr lang="en-US"/>
            </a:p>
          </p:txBody>
        </p:sp>
        <p:sp>
          <p:nvSpPr>
            <p:cNvPr id="381959" name="Line 8"/>
            <p:cNvSpPr>
              <a:spLocks noChangeShapeType="1"/>
            </p:cNvSpPr>
            <p:nvPr/>
          </p:nvSpPr>
          <p:spPr bwMode="auto">
            <a:xfrm>
              <a:off x="2590" y="3277"/>
              <a:ext cx="1583" cy="0"/>
            </a:xfrm>
            <a:prstGeom prst="line">
              <a:avLst/>
            </a:prstGeom>
            <a:noFill/>
            <a:ln w="9525">
              <a:solidFill>
                <a:schemeClr val="tx1"/>
              </a:solidFill>
              <a:round/>
              <a:headEnd/>
              <a:tailEnd type="triangle" w="med" len="med"/>
            </a:ln>
            <a:effectLst>
              <a:prstShdw prst="shdw17" dist="17961" dir="2700000">
                <a:schemeClr val="bg2">
                  <a:alpha val="74997"/>
                </a:schemeClr>
              </a:prstShdw>
            </a:effectLst>
            <a:extLst>
              <a:ext uri="{909E8E84-426E-40dd-AFC4-6F175D3DCCD1}">
                <a14:hiddenFill xmlns:a14="http://schemas.microsoft.com/office/drawing/2010/main">
                  <a:noFill/>
                </a14:hiddenFill>
              </a:ext>
            </a:extLst>
          </p:spPr>
          <p:txBody>
            <a:bodyPr/>
            <a:lstStyle/>
            <a:p>
              <a:endParaRPr lang="en-US"/>
            </a:p>
          </p:txBody>
        </p:sp>
        <p:sp>
          <p:nvSpPr>
            <p:cNvPr id="381960" name="Line 9"/>
            <p:cNvSpPr>
              <a:spLocks noChangeShapeType="1"/>
            </p:cNvSpPr>
            <p:nvPr/>
          </p:nvSpPr>
          <p:spPr bwMode="auto">
            <a:xfrm>
              <a:off x="2590" y="3645"/>
              <a:ext cx="1583" cy="0"/>
            </a:xfrm>
            <a:prstGeom prst="line">
              <a:avLst/>
            </a:prstGeom>
            <a:noFill/>
            <a:ln w="9525">
              <a:solidFill>
                <a:schemeClr val="tx1"/>
              </a:solidFill>
              <a:round/>
              <a:headEnd/>
              <a:tailEnd type="triangle" w="med" len="med"/>
            </a:ln>
            <a:effectLst>
              <a:prstShdw prst="shdw17" dist="17961" dir="2700000">
                <a:schemeClr val="bg2">
                  <a:alpha val="74997"/>
                </a:schemeClr>
              </a:prstShdw>
            </a:effectLst>
            <a:extLst>
              <a:ext uri="{909E8E84-426E-40dd-AFC4-6F175D3DCCD1}">
                <a14:hiddenFill xmlns:a14="http://schemas.microsoft.com/office/drawing/2010/main">
                  <a:noFill/>
                </a14:hiddenFill>
              </a:ext>
            </a:extLst>
          </p:spPr>
          <p:txBody>
            <a:bodyPr/>
            <a:lstStyle/>
            <a:p>
              <a:endParaRPr lang="en-US"/>
            </a:p>
          </p:txBody>
        </p:sp>
        <p:sp>
          <p:nvSpPr>
            <p:cNvPr id="381961" name="Text Box 10"/>
            <p:cNvSpPr txBox="1">
              <a:spLocks noChangeArrowheads="1"/>
            </p:cNvSpPr>
            <p:nvPr/>
          </p:nvSpPr>
          <p:spPr bwMode="auto">
            <a:xfrm>
              <a:off x="2780" y="2982"/>
              <a:ext cx="1077" cy="284"/>
            </a:xfrm>
            <a:prstGeom prst="rect">
              <a:avLst/>
            </a:prstGeom>
            <a:noFill/>
            <a:ln>
              <a:noFill/>
            </a:ln>
            <a:effectLst>
              <a:prstShdw prst="shdw17" dist="17961" dir="2700000">
                <a:schemeClr val="bg2">
                  <a:alpha val="74997"/>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latin typeface="Courier New" charset="0"/>
                </a:rPr>
                <a:t>field1</a:t>
              </a:r>
            </a:p>
          </p:txBody>
        </p:sp>
        <p:sp>
          <p:nvSpPr>
            <p:cNvPr id="381962" name="Text Box 11"/>
            <p:cNvSpPr txBox="1">
              <a:spLocks noChangeArrowheads="1"/>
            </p:cNvSpPr>
            <p:nvPr/>
          </p:nvSpPr>
          <p:spPr bwMode="auto">
            <a:xfrm>
              <a:off x="2780" y="3349"/>
              <a:ext cx="1077" cy="284"/>
            </a:xfrm>
            <a:prstGeom prst="rect">
              <a:avLst/>
            </a:prstGeom>
            <a:noFill/>
            <a:ln>
              <a:noFill/>
            </a:ln>
            <a:effectLst>
              <a:prstShdw prst="shdw17" dist="17961" dir="2700000">
                <a:schemeClr val="bg2">
                  <a:alpha val="74997"/>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latin typeface="Courier New" charset="0"/>
                </a:rPr>
                <a:t>field2</a:t>
              </a:r>
            </a:p>
          </p:txBody>
        </p:sp>
        <p:sp>
          <p:nvSpPr>
            <p:cNvPr id="381963" name="Text Box 12"/>
            <p:cNvSpPr txBox="1">
              <a:spLocks noChangeArrowheads="1"/>
            </p:cNvSpPr>
            <p:nvPr/>
          </p:nvSpPr>
          <p:spPr bwMode="auto">
            <a:xfrm>
              <a:off x="4128" y="3152"/>
              <a:ext cx="1076" cy="285"/>
            </a:xfrm>
            <a:prstGeom prst="rect">
              <a:avLst/>
            </a:prstGeom>
            <a:noFill/>
            <a:ln>
              <a:noFill/>
            </a:ln>
            <a:effectLst>
              <a:prstShdw prst="shdw17" dist="17961" dir="2700000">
                <a:schemeClr val="bg2">
                  <a:alpha val="74997"/>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latin typeface="Courier New" charset="0"/>
                </a:rPr>
                <a:t>VALUES1</a:t>
              </a:r>
            </a:p>
          </p:txBody>
        </p:sp>
        <p:sp>
          <p:nvSpPr>
            <p:cNvPr id="381964" name="Text Box 13"/>
            <p:cNvSpPr txBox="1">
              <a:spLocks noChangeArrowheads="1"/>
            </p:cNvSpPr>
            <p:nvPr/>
          </p:nvSpPr>
          <p:spPr bwMode="auto">
            <a:xfrm>
              <a:off x="4128" y="3513"/>
              <a:ext cx="1076" cy="284"/>
            </a:xfrm>
            <a:prstGeom prst="rect">
              <a:avLst/>
            </a:prstGeom>
            <a:noFill/>
            <a:ln>
              <a:noFill/>
            </a:ln>
            <a:effectLst>
              <a:prstShdw prst="shdw17" dist="17961" dir="2700000">
                <a:schemeClr val="bg2">
                  <a:alpha val="74997"/>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latin typeface="Courier New" charset="0"/>
                </a:rPr>
                <a:t>VALUES2</a:t>
              </a:r>
            </a:p>
          </p:txBody>
        </p:sp>
      </p:grpSp>
    </p:spTree>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6066" name="Rectangle 2"/>
          <p:cNvSpPr>
            <a:spLocks noGrp="1" noChangeArrowheads="1"/>
          </p:cNvSpPr>
          <p:nvPr>
            <p:ph type="title"/>
          </p:nvPr>
        </p:nvSpPr>
        <p:spPr/>
        <p:txBody>
          <a:bodyPr/>
          <a:lstStyle/>
          <a:p>
            <a:pPr>
              <a:defRPr/>
            </a:pPr>
            <a:r>
              <a:rPr lang="en-US" smtClean="0">
                <a:cs typeface="+mj-cs"/>
              </a:rPr>
              <a:t>Programming Flow Control (1/2)</a:t>
            </a:r>
          </a:p>
        </p:txBody>
      </p:sp>
      <p:sp>
        <p:nvSpPr>
          <p:cNvPr id="3416067" name="Rectangle 3"/>
          <p:cNvSpPr>
            <a:spLocks noGrp="1" noChangeArrowheads="1"/>
          </p:cNvSpPr>
          <p:nvPr>
            <p:ph type="body" idx="1"/>
          </p:nvPr>
        </p:nvSpPr>
        <p:spPr/>
        <p:txBody>
          <a:bodyPr/>
          <a:lstStyle/>
          <a:p>
            <a:pPr>
              <a:defRPr/>
            </a:pPr>
            <a:r>
              <a:rPr lang="en-US" smtClean="0">
                <a:cs typeface="+mn-cs"/>
              </a:rPr>
              <a:t>if-else statement</a:t>
            </a:r>
          </a:p>
          <a:p>
            <a:pPr>
              <a:defRPr/>
            </a:pPr>
            <a:endParaRPr lang="en-US" smtClean="0">
              <a:cs typeface="+mn-cs"/>
            </a:endParaRPr>
          </a:p>
          <a:p>
            <a:pPr>
              <a:buFont typeface="Wingdings" charset="0"/>
              <a:buNone/>
              <a:defRPr/>
            </a:pPr>
            <a:endParaRPr lang="en-US" smtClean="0">
              <a:cs typeface="+mn-cs"/>
            </a:endParaRPr>
          </a:p>
          <a:p>
            <a:pPr>
              <a:buFont typeface="Wingdings" charset="0"/>
              <a:buNone/>
              <a:defRPr/>
            </a:pPr>
            <a:endParaRPr lang="en-US" smtClean="0">
              <a:cs typeface="+mn-cs"/>
            </a:endParaRPr>
          </a:p>
          <a:p>
            <a:pPr>
              <a:defRPr/>
            </a:pPr>
            <a:r>
              <a:rPr lang="en-US" smtClean="0">
                <a:cs typeface="+mn-cs"/>
              </a:rPr>
              <a:t>switch statement</a:t>
            </a:r>
          </a:p>
        </p:txBody>
      </p:sp>
      <p:sp>
        <p:nvSpPr>
          <p:cNvPr id="384003" name="Rectangle 4"/>
          <p:cNvSpPr>
            <a:spLocks noChangeArrowheads="1"/>
          </p:cNvSpPr>
          <p:nvPr/>
        </p:nvSpPr>
        <p:spPr bwMode="auto">
          <a:xfrm>
            <a:off x="3657600" y="1371600"/>
            <a:ext cx="3352800" cy="1905000"/>
          </a:xfrm>
          <a:prstGeom prst="rect">
            <a:avLst/>
          </a:prstGeom>
          <a:solidFill>
            <a:srgbClr val="FFFF99"/>
          </a:solidFill>
          <a:ln w="28575">
            <a:solidFill>
              <a:schemeClr val="tx1"/>
            </a:solidFill>
            <a:miter lim="800000"/>
            <a:headEnd/>
            <a:tailEnd/>
          </a:ln>
          <a:effectLst>
            <a:prstShdw prst="shdw17" dist="17961" dir="2700000">
              <a:schemeClr val="bg2">
                <a:alpha val="74997"/>
              </a:schemeClr>
            </a:prstShdw>
          </a:effectLst>
        </p:spPr>
        <p:txBody>
          <a:bodyPr wrap="none" anchor="ctr"/>
          <a:lstStyle/>
          <a:p>
            <a:r>
              <a:rPr lang="en-US" sz="1600">
                <a:solidFill>
                  <a:srgbClr val="0000FF"/>
                </a:solidFill>
                <a:latin typeface="Courier New" charset="0"/>
              </a:rPr>
              <a:t>if</a:t>
            </a:r>
            <a:r>
              <a:rPr lang="en-US" sz="1600">
                <a:latin typeface="Courier New" charset="0"/>
              </a:rPr>
              <a:t> expression</a:t>
            </a:r>
          </a:p>
          <a:p>
            <a:r>
              <a:rPr lang="en-US" sz="1600">
                <a:solidFill>
                  <a:schemeClr val="accent1"/>
                </a:solidFill>
                <a:latin typeface="Courier New" charset="0"/>
              </a:rPr>
              <a:t>   % statement</a:t>
            </a:r>
          </a:p>
          <a:p>
            <a:r>
              <a:rPr lang="en-US" sz="1600">
                <a:solidFill>
                  <a:srgbClr val="0000FF"/>
                </a:solidFill>
                <a:latin typeface="Courier New" charset="0"/>
              </a:rPr>
              <a:t>else if</a:t>
            </a:r>
            <a:r>
              <a:rPr lang="en-US" sz="1600">
                <a:solidFill>
                  <a:schemeClr val="accent1"/>
                </a:solidFill>
                <a:latin typeface="Courier New" charset="0"/>
              </a:rPr>
              <a:t> </a:t>
            </a:r>
            <a:r>
              <a:rPr lang="en-US" sz="1600">
                <a:latin typeface="Courier New" charset="0"/>
              </a:rPr>
              <a:t>expression 2</a:t>
            </a:r>
          </a:p>
          <a:p>
            <a:r>
              <a:rPr lang="en-US" sz="1600">
                <a:solidFill>
                  <a:schemeClr val="accent1"/>
                </a:solidFill>
                <a:latin typeface="Courier New" charset="0"/>
              </a:rPr>
              <a:t>   % more statement</a:t>
            </a:r>
          </a:p>
          <a:p>
            <a:r>
              <a:rPr lang="en-US" sz="1600">
                <a:solidFill>
                  <a:srgbClr val="0000FF"/>
                </a:solidFill>
                <a:latin typeface="Courier New" charset="0"/>
              </a:rPr>
              <a:t>else</a:t>
            </a:r>
          </a:p>
          <a:p>
            <a:r>
              <a:rPr lang="en-US" sz="1600">
                <a:solidFill>
                  <a:schemeClr val="accent1"/>
                </a:solidFill>
                <a:latin typeface="Courier New" charset="0"/>
              </a:rPr>
              <a:t>   % more statement</a:t>
            </a:r>
          </a:p>
          <a:p>
            <a:r>
              <a:rPr lang="en-US" sz="1600">
                <a:solidFill>
                  <a:srgbClr val="0000FF"/>
                </a:solidFill>
                <a:latin typeface="Courier New" charset="0"/>
              </a:rPr>
              <a:t>end</a:t>
            </a:r>
          </a:p>
        </p:txBody>
      </p:sp>
      <p:sp>
        <p:nvSpPr>
          <p:cNvPr id="384004" name="Rectangle 5"/>
          <p:cNvSpPr>
            <a:spLocks noChangeArrowheads="1"/>
          </p:cNvSpPr>
          <p:nvPr/>
        </p:nvSpPr>
        <p:spPr bwMode="auto">
          <a:xfrm>
            <a:off x="3581400" y="3505200"/>
            <a:ext cx="4038600" cy="2667000"/>
          </a:xfrm>
          <a:prstGeom prst="rect">
            <a:avLst/>
          </a:prstGeom>
          <a:solidFill>
            <a:srgbClr val="FFFF99"/>
          </a:solidFill>
          <a:ln w="28575">
            <a:solidFill>
              <a:schemeClr val="tx1"/>
            </a:solidFill>
            <a:miter lim="800000"/>
            <a:headEnd/>
            <a:tailEnd/>
          </a:ln>
          <a:effectLst>
            <a:prstShdw prst="shdw17" dist="17961" dir="2700000">
              <a:schemeClr val="bg2">
                <a:alpha val="74997"/>
              </a:schemeClr>
            </a:prstShdw>
          </a:effectLst>
        </p:spPr>
        <p:txBody>
          <a:bodyPr wrap="none" anchor="ctr"/>
          <a:lstStyle/>
          <a:p>
            <a:endParaRPr lang="en-US" sz="1600">
              <a:solidFill>
                <a:srgbClr val="0000FF"/>
              </a:solidFill>
              <a:latin typeface="Courier New" charset="0"/>
            </a:endParaRPr>
          </a:p>
          <a:p>
            <a:r>
              <a:rPr lang="en-US" sz="1600">
                <a:solidFill>
                  <a:srgbClr val="0000FF"/>
                </a:solidFill>
                <a:latin typeface="Courier New" charset="0"/>
              </a:rPr>
              <a:t>switch</a:t>
            </a:r>
            <a:r>
              <a:rPr lang="en-US" sz="1600">
                <a:latin typeface="Courier New" charset="0"/>
              </a:rPr>
              <a:t> &lt;variable&gt;</a:t>
            </a:r>
          </a:p>
          <a:p>
            <a:r>
              <a:rPr lang="en-US" sz="1600">
                <a:latin typeface="Courier New" charset="0"/>
              </a:rPr>
              <a:t>    case &lt;value 1&gt;</a:t>
            </a:r>
          </a:p>
          <a:p>
            <a:r>
              <a:rPr lang="en-US" sz="1600">
                <a:latin typeface="Courier New" charset="0"/>
              </a:rPr>
              <a:t>       </a:t>
            </a:r>
            <a:r>
              <a:rPr lang="en-US" sz="1600">
                <a:solidFill>
                  <a:schemeClr val="accent1"/>
                </a:solidFill>
                <a:latin typeface="Courier New" charset="0"/>
              </a:rPr>
              <a:t>% statement 1</a:t>
            </a:r>
          </a:p>
          <a:p>
            <a:r>
              <a:rPr lang="en-US" sz="1600">
                <a:latin typeface="Courier New" charset="0"/>
              </a:rPr>
              <a:t>    case &lt;value 2&gt;</a:t>
            </a:r>
          </a:p>
          <a:p>
            <a:r>
              <a:rPr lang="en-US" sz="1600">
                <a:latin typeface="Courier New" charset="0"/>
              </a:rPr>
              <a:t>       </a:t>
            </a:r>
            <a:r>
              <a:rPr lang="en-US" sz="1600">
                <a:solidFill>
                  <a:schemeClr val="accent1"/>
                </a:solidFill>
                <a:latin typeface="Courier New" charset="0"/>
              </a:rPr>
              <a:t>% statement 2</a:t>
            </a:r>
          </a:p>
          <a:p>
            <a:r>
              <a:rPr lang="en-US" sz="1600">
                <a:latin typeface="Courier New" charset="0"/>
              </a:rPr>
              <a:t>    case &lt;value 3&gt;</a:t>
            </a:r>
          </a:p>
          <a:p>
            <a:r>
              <a:rPr lang="en-US" sz="1600">
                <a:latin typeface="Courier New" charset="0"/>
              </a:rPr>
              <a:t>       </a:t>
            </a:r>
            <a:r>
              <a:rPr lang="en-US" sz="1600">
                <a:solidFill>
                  <a:schemeClr val="accent1"/>
                </a:solidFill>
                <a:latin typeface="Courier New" charset="0"/>
              </a:rPr>
              <a:t>% statement 3</a:t>
            </a:r>
          </a:p>
          <a:p>
            <a:r>
              <a:rPr lang="en-US" sz="1600">
                <a:latin typeface="Courier New" charset="0"/>
              </a:rPr>
              <a:t>    otherwise</a:t>
            </a:r>
          </a:p>
          <a:p>
            <a:r>
              <a:rPr lang="en-US" sz="1600">
                <a:latin typeface="Courier New" charset="0"/>
              </a:rPr>
              <a:t>       </a:t>
            </a:r>
            <a:r>
              <a:rPr lang="en-US" sz="1600">
                <a:solidFill>
                  <a:schemeClr val="accent1"/>
                </a:solidFill>
                <a:latin typeface="Courier New" charset="0"/>
              </a:rPr>
              <a:t>% statement</a:t>
            </a:r>
            <a:r>
              <a:rPr lang="en-US" sz="1600">
                <a:latin typeface="Courier New" charset="0"/>
              </a:rPr>
              <a:t> </a:t>
            </a:r>
          </a:p>
          <a:p>
            <a:r>
              <a:rPr lang="en-US" sz="1600">
                <a:solidFill>
                  <a:srgbClr val="0000FF"/>
                </a:solidFill>
                <a:latin typeface="Courier New" charset="0"/>
              </a:rPr>
              <a:t>end</a:t>
            </a:r>
          </a:p>
          <a:p>
            <a:endParaRPr lang="en-US" sz="1600">
              <a:solidFill>
                <a:srgbClr val="0000FF"/>
              </a:solidFill>
              <a:latin typeface="Courier New" charset="0"/>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8114" name="Rectangle 2"/>
          <p:cNvSpPr>
            <a:spLocks noGrp="1" noChangeArrowheads="1"/>
          </p:cNvSpPr>
          <p:nvPr>
            <p:ph type="title"/>
          </p:nvPr>
        </p:nvSpPr>
        <p:spPr/>
        <p:txBody>
          <a:bodyPr/>
          <a:lstStyle/>
          <a:p>
            <a:pPr>
              <a:defRPr/>
            </a:pPr>
            <a:r>
              <a:rPr lang="en-US" smtClean="0">
                <a:cs typeface="+mj-cs"/>
              </a:rPr>
              <a:t>Programming Flow Control (2/2)</a:t>
            </a:r>
          </a:p>
        </p:txBody>
      </p:sp>
      <p:sp>
        <p:nvSpPr>
          <p:cNvPr id="3418115" name="Rectangle 3"/>
          <p:cNvSpPr>
            <a:spLocks noGrp="1" noChangeArrowheads="1"/>
          </p:cNvSpPr>
          <p:nvPr>
            <p:ph type="body" idx="1"/>
          </p:nvPr>
        </p:nvSpPr>
        <p:spPr/>
        <p:txBody>
          <a:bodyPr/>
          <a:lstStyle/>
          <a:p>
            <a:pPr>
              <a:defRPr/>
            </a:pPr>
            <a:r>
              <a:rPr lang="en-US" smtClean="0">
                <a:cs typeface="+mn-cs"/>
              </a:rPr>
              <a:t>for loop</a:t>
            </a:r>
          </a:p>
          <a:p>
            <a:pPr>
              <a:defRPr/>
            </a:pPr>
            <a:endParaRPr lang="en-US" smtClean="0">
              <a:cs typeface="+mn-cs"/>
            </a:endParaRPr>
          </a:p>
          <a:p>
            <a:pPr>
              <a:buFont typeface="Wingdings" charset="0"/>
              <a:buNone/>
              <a:defRPr/>
            </a:pPr>
            <a:endParaRPr lang="en-US" smtClean="0">
              <a:cs typeface="+mn-cs"/>
            </a:endParaRPr>
          </a:p>
          <a:p>
            <a:pPr>
              <a:buFont typeface="Wingdings" charset="0"/>
              <a:buNone/>
              <a:defRPr/>
            </a:pPr>
            <a:endParaRPr lang="en-US" smtClean="0">
              <a:cs typeface="+mn-cs"/>
            </a:endParaRPr>
          </a:p>
          <a:p>
            <a:pPr>
              <a:defRPr/>
            </a:pPr>
            <a:r>
              <a:rPr lang="en-US" smtClean="0">
                <a:cs typeface="+mn-cs"/>
              </a:rPr>
              <a:t>while loop</a:t>
            </a:r>
          </a:p>
        </p:txBody>
      </p:sp>
      <p:sp>
        <p:nvSpPr>
          <p:cNvPr id="386051" name="Rectangle 4"/>
          <p:cNvSpPr>
            <a:spLocks noChangeArrowheads="1"/>
          </p:cNvSpPr>
          <p:nvPr/>
        </p:nvSpPr>
        <p:spPr bwMode="auto">
          <a:xfrm>
            <a:off x="2133600" y="1752600"/>
            <a:ext cx="5943600" cy="1371600"/>
          </a:xfrm>
          <a:prstGeom prst="rect">
            <a:avLst/>
          </a:prstGeom>
          <a:solidFill>
            <a:srgbClr val="FFFF99"/>
          </a:solidFill>
          <a:ln w="28575">
            <a:solidFill>
              <a:schemeClr val="tx1"/>
            </a:solidFill>
            <a:miter lim="800000"/>
            <a:headEnd/>
            <a:tailEnd/>
          </a:ln>
          <a:effectLst>
            <a:prstShdw prst="shdw17" dist="17961" dir="2700000">
              <a:schemeClr val="bg2">
                <a:alpha val="74997"/>
              </a:schemeClr>
            </a:prstShdw>
          </a:effectLst>
        </p:spPr>
        <p:txBody>
          <a:bodyPr wrap="none" anchor="ctr"/>
          <a:lstStyle/>
          <a:p>
            <a:r>
              <a:rPr lang="en-US" sz="1600">
                <a:solidFill>
                  <a:srgbClr val="0000FF"/>
                </a:solidFill>
                <a:latin typeface="Courier New" charset="0"/>
              </a:rPr>
              <a:t>for</a:t>
            </a:r>
            <a:r>
              <a:rPr lang="en-US" sz="1600">
                <a:latin typeface="Courier New" charset="0"/>
              </a:rPr>
              <a:t> iterator = start_value:increment:end_value</a:t>
            </a:r>
          </a:p>
          <a:p>
            <a:r>
              <a:rPr lang="en-US" sz="1600">
                <a:latin typeface="Courier New" charset="0"/>
              </a:rPr>
              <a:t>   </a:t>
            </a:r>
            <a:r>
              <a:rPr lang="en-US" sz="1600">
                <a:solidFill>
                  <a:schemeClr val="accent1"/>
                </a:solidFill>
                <a:latin typeface="Courier New" charset="0"/>
              </a:rPr>
              <a:t>% increment is optional; </a:t>
            </a:r>
          </a:p>
          <a:p>
            <a:r>
              <a:rPr lang="en-US" sz="1600">
                <a:solidFill>
                  <a:schemeClr val="accent1"/>
                </a:solidFill>
                <a:latin typeface="Courier New" charset="0"/>
              </a:rPr>
              <a:t>   % default increment by 1</a:t>
            </a:r>
          </a:p>
          <a:p>
            <a:r>
              <a:rPr lang="en-US" sz="1600">
                <a:solidFill>
                  <a:schemeClr val="accent1"/>
                </a:solidFill>
                <a:latin typeface="Courier New" charset="0"/>
              </a:rPr>
              <a:t>   % more statements</a:t>
            </a:r>
          </a:p>
          <a:p>
            <a:r>
              <a:rPr lang="en-US" sz="1600">
                <a:solidFill>
                  <a:srgbClr val="0000FF"/>
                </a:solidFill>
                <a:latin typeface="Courier New" charset="0"/>
              </a:rPr>
              <a:t>end</a:t>
            </a:r>
          </a:p>
        </p:txBody>
      </p:sp>
      <p:sp>
        <p:nvSpPr>
          <p:cNvPr id="386052" name="Rectangle 5"/>
          <p:cNvSpPr>
            <a:spLocks noChangeArrowheads="1"/>
          </p:cNvSpPr>
          <p:nvPr/>
        </p:nvSpPr>
        <p:spPr bwMode="auto">
          <a:xfrm>
            <a:off x="2362200" y="3886200"/>
            <a:ext cx="3352800" cy="1371600"/>
          </a:xfrm>
          <a:prstGeom prst="rect">
            <a:avLst/>
          </a:prstGeom>
          <a:solidFill>
            <a:srgbClr val="FFFF99"/>
          </a:solidFill>
          <a:ln w="28575">
            <a:solidFill>
              <a:schemeClr val="tx1"/>
            </a:solidFill>
            <a:miter lim="800000"/>
            <a:headEnd/>
            <a:tailEnd/>
          </a:ln>
          <a:effectLst>
            <a:prstShdw prst="shdw17" dist="17961" dir="2700000">
              <a:schemeClr val="bg2">
                <a:alpha val="74997"/>
              </a:schemeClr>
            </a:prstShdw>
          </a:effectLst>
        </p:spPr>
        <p:txBody>
          <a:bodyPr wrap="none" anchor="ctr"/>
          <a:lstStyle/>
          <a:p>
            <a:endParaRPr lang="en-US" sz="1600">
              <a:solidFill>
                <a:srgbClr val="0000FF"/>
              </a:solidFill>
              <a:latin typeface="Courier New" charset="0"/>
            </a:endParaRPr>
          </a:p>
          <a:p>
            <a:r>
              <a:rPr lang="en-US" sz="1600">
                <a:solidFill>
                  <a:srgbClr val="0000FF"/>
                </a:solidFill>
                <a:latin typeface="Courier New" charset="0"/>
              </a:rPr>
              <a:t>while</a:t>
            </a:r>
            <a:r>
              <a:rPr lang="en-US" sz="1600">
                <a:latin typeface="Courier New" charset="0"/>
              </a:rPr>
              <a:t> condition</a:t>
            </a:r>
          </a:p>
          <a:p>
            <a:r>
              <a:rPr lang="en-US" sz="1600">
                <a:solidFill>
                  <a:schemeClr val="accent1"/>
                </a:solidFill>
                <a:latin typeface="Courier New" charset="0"/>
              </a:rPr>
              <a:t>   % statements</a:t>
            </a:r>
          </a:p>
          <a:p>
            <a:r>
              <a:rPr lang="en-US" sz="1600">
                <a:solidFill>
                  <a:schemeClr val="accent1"/>
                </a:solidFill>
                <a:latin typeface="Courier New" charset="0"/>
              </a:rPr>
              <a:t>   % more statements</a:t>
            </a:r>
          </a:p>
          <a:p>
            <a:r>
              <a:rPr lang="en-US" sz="1600">
                <a:solidFill>
                  <a:srgbClr val="0000FF"/>
                </a:solidFill>
                <a:latin typeface="Courier New" charset="0"/>
              </a:rPr>
              <a:t>end</a:t>
            </a:r>
          </a:p>
          <a:p>
            <a:endParaRPr lang="en-US" sz="1600">
              <a:solidFill>
                <a:srgbClr val="0000FF"/>
              </a:solidFill>
              <a:latin typeface="Courier New" charset="0"/>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62" name="Rectangle 2"/>
          <p:cNvSpPr>
            <a:spLocks noGrp="1" noChangeArrowheads="1"/>
          </p:cNvSpPr>
          <p:nvPr>
            <p:ph type="title"/>
          </p:nvPr>
        </p:nvSpPr>
        <p:spPr/>
        <p:txBody>
          <a:bodyPr/>
          <a:lstStyle/>
          <a:p>
            <a:pPr>
              <a:defRPr/>
            </a:pPr>
            <a:r>
              <a:rPr lang="en-US" smtClean="0">
                <a:cs typeface="+mj-cs"/>
              </a:rPr>
              <a:t>Function .m files</a:t>
            </a:r>
          </a:p>
        </p:txBody>
      </p:sp>
      <p:sp>
        <p:nvSpPr>
          <p:cNvPr id="3420163" name="Rectangle 3"/>
          <p:cNvSpPr>
            <a:spLocks noGrp="1" noChangeArrowheads="1"/>
          </p:cNvSpPr>
          <p:nvPr>
            <p:ph type="body" idx="1"/>
          </p:nvPr>
        </p:nvSpPr>
        <p:spPr>
          <a:xfrm>
            <a:off x="350838" y="1187450"/>
            <a:ext cx="8331200" cy="3003550"/>
          </a:xfrm>
        </p:spPr>
        <p:txBody>
          <a:bodyPr/>
          <a:lstStyle/>
          <a:p>
            <a:pPr>
              <a:lnSpc>
                <a:spcPct val="80000"/>
              </a:lnSpc>
              <a:defRPr/>
            </a:pPr>
            <a:r>
              <a:rPr lang="en-US" sz="2000" smtClean="0">
                <a:cs typeface="+mn-cs"/>
              </a:rPr>
              <a:t>Functions:</a:t>
            </a:r>
          </a:p>
          <a:p>
            <a:pPr lvl="1">
              <a:lnSpc>
                <a:spcPct val="80000"/>
              </a:lnSpc>
              <a:defRPr/>
            </a:pPr>
            <a:r>
              <a:rPr lang="en-US" sz="1600" smtClean="0"/>
              <a:t>True subprogram that takes input argument(s) and/or output parameter(s)</a:t>
            </a:r>
          </a:p>
          <a:p>
            <a:pPr lvl="1">
              <a:lnSpc>
                <a:spcPct val="80000"/>
              </a:lnSpc>
              <a:defRPr/>
            </a:pPr>
            <a:r>
              <a:rPr lang="en-US" sz="1600" smtClean="0"/>
              <a:t>Variables defined and used inside function (not input/output argument) are </a:t>
            </a:r>
            <a:r>
              <a:rPr lang="en-US" sz="1600" b="1" u="sng" smtClean="0"/>
              <a:t>local</a:t>
            </a:r>
            <a:r>
              <a:rPr lang="en-US" sz="1600" smtClean="0"/>
              <a:t> to the function (i.e. NOT seen from workspace)</a:t>
            </a:r>
          </a:p>
          <a:p>
            <a:pPr>
              <a:lnSpc>
                <a:spcPct val="80000"/>
              </a:lnSpc>
              <a:defRPr/>
            </a:pPr>
            <a:r>
              <a:rPr lang="en-US" sz="2000" smtClean="0">
                <a:cs typeface="+mn-cs"/>
              </a:rPr>
              <a:t>General Syntax:</a:t>
            </a:r>
          </a:p>
          <a:p>
            <a:pPr lvl="1">
              <a:lnSpc>
                <a:spcPct val="80000"/>
              </a:lnSpc>
              <a:defRPr/>
            </a:pPr>
            <a:r>
              <a:rPr lang="en-US" sz="1600" smtClean="0"/>
              <a:t>Output arguments are: </a:t>
            </a:r>
          </a:p>
          <a:p>
            <a:pPr lvl="2">
              <a:lnSpc>
                <a:spcPct val="80000"/>
              </a:lnSpc>
              <a:defRPr/>
            </a:pPr>
            <a:r>
              <a:rPr lang="en-US" sz="1400" smtClean="0"/>
              <a:t>enclosed in </a:t>
            </a:r>
            <a:r>
              <a:rPr lang="ja-JP" altLang="en-US" sz="1400" smtClean="0"/>
              <a:t>“</a:t>
            </a:r>
            <a:r>
              <a:rPr lang="en-US" sz="1400" smtClean="0"/>
              <a:t>[ ]</a:t>
            </a:r>
            <a:r>
              <a:rPr lang="ja-JP" altLang="en-US" sz="1400" smtClean="0"/>
              <a:t>”</a:t>
            </a:r>
            <a:r>
              <a:rPr lang="en-US" sz="1400" smtClean="0"/>
              <a:t> and separate by </a:t>
            </a:r>
            <a:r>
              <a:rPr lang="ja-JP" altLang="en-US" sz="1400" smtClean="0"/>
              <a:t>“</a:t>
            </a:r>
            <a:r>
              <a:rPr lang="en-US" sz="1400" smtClean="0"/>
              <a:t>,</a:t>
            </a:r>
            <a:r>
              <a:rPr lang="ja-JP" altLang="en-US" sz="1400" smtClean="0"/>
              <a:t>”</a:t>
            </a:r>
            <a:r>
              <a:rPr lang="en-US" sz="1400" smtClean="0"/>
              <a:t> e.g. [data_out, time_out]</a:t>
            </a:r>
          </a:p>
          <a:p>
            <a:pPr lvl="2">
              <a:lnSpc>
                <a:spcPct val="80000"/>
              </a:lnSpc>
              <a:defRPr/>
            </a:pPr>
            <a:r>
              <a:rPr lang="en-US" sz="1400" smtClean="0"/>
              <a:t>optional and only needed when function does return something</a:t>
            </a:r>
          </a:p>
          <a:p>
            <a:pPr lvl="1">
              <a:lnSpc>
                <a:spcPct val="80000"/>
              </a:lnSpc>
              <a:defRPr/>
            </a:pPr>
            <a:r>
              <a:rPr lang="en-US" sz="1600" smtClean="0"/>
              <a:t>Input arguments are:</a:t>
            </a:r>
          </a:p>
          <a:p>
            <a:pPr lvl="2">
              <a:lnSpc>
                <a:spcPct val="80000"/>
              </a:lnSpc>
              <a:defRPr/>
            </a:pPr>
            <a:r>
              <a:rPr lang="en-US" sz="1400" smtClean="0"/>
              <a:t>enclosed in </a:t>
            </a:r>
            <a:r>
              <a:rPr lang="ja-JP" altLang="en-US" sz="1400" smtClean="0"/>
              <a:t>“</a:t>
            </a:r>
            <a:r>
              <a:rPr lang="en-US" sz="1400" smtClean="0"/>
              <a:t>( )</a:t>
            </a:r>
            <a:r>
              <a:rPr lang="ja-JP" altLang="en-US" sz="1400" smtClean="0"/>
              <a:t>”</a:t>
            </a:r>
            <a:r>
              <a:rPr lang="en-US" sz="1400" smtClean="0"/>
              <a:t> and separated by </a:t>
            </a:r>
            <a:r>
              <a:rPr lang="ja-JP" altLang="en-US" sz="1400" smtClean="0"/>
              <a:t>“</a:t>
            </a:r>
            <a:r>
              <a:rPr lang="en-US" sz="1400" smtClean="0"/>
              <a:t>,</a:t>
            </a:r>
            <a:r>
              <a:rPr lang="ja-JP" altLang="en-US" sz="1400" smtClean="0"/>
              <a:t>”</a:t>
            </a:r>
            <a:r>
              <a:rPr lang="en-US" sz="1400" smtClean="0"/>
              <a:t> e.g. (data_in, time_in)</a:t>
            </a:r>
          </a:p>
          <a:p>
            <a:pPr lvl="2">
              <a:lnSpc>
                <a:spcPct val="80000"/>
              </a:lnSpc>
              <a:defRPr/>
            </a:pPr>
            <a:r>
              <a:rPr lang="en-US" sz="1400" smtClean="0"/>
              <a:t>optional; functions without input arguments are legal</a:t>
            </a:r>
          </a:p>
          <a:p>
            <a:pPr lvl="1">
              <a:lnSpc>
                <a:spcPct val="80000"/>
              </a:lnSpc>
              <a:defRPr/>
            </a:pPr>
            <a:r>
              <a:rPr lang="en-US" sz="1600" smtClean="0"/>
              <a:t>Function begins with </a:t>
            </a:r>
            <a:r>
              <a:rPr lang="en-US" sz="1600" smtClean="0">
                <a:solidFill>
                  <a:srgbClr val="0000FF"/>
                </a:solidFill>
                <a:latin typeface="Courier New" charset="0"/>
              </a:rPr>
              <a:t>function</a:t>
            </a:r>
            <a:r>
              <a:rPr lang="en-US" sz="1600" smtClean="0"/>
              <a:t> and ends with </a:t>
            </a:r>
            <a:r>
              <a:rPr lang="en-US" sz="1600" smtClean="0">
                <a:solidFill>
                  <a:srgbClr val="0000FF"/>
                </a:solidFill>
                <a:latin typeface="Courier New" charset="0"/>
              </a:rPr>
              <a:t>end</a:t>
            </a:r>
          </a:p>
          <a:p>
            <a:pPr lvl="1">
              <a:lnSpc>
                <a:spcPct val="80000"/>
              </a:lnSpc>
              <a:defRPr/>
            </a:pPr>
            <a:endParaRPr lang="en-US" sz="1600" smtClean="0"/>
          </a:p>
        </p:txBody>
      </p:sp>
      <p:sp>
        <p:nvSpPr>
          <p:cNvPr id="388099" name="Rectangle 4"/>
          <p:cNvSpPr>
            <a:spLocks noChangeArrowheads="1"/>
          </p:cNvSpPr>
          <p:nvPr/>
        </p:nvSpPr>
        <p:spPr bwMode="auto">
          <a:xfrm>
            <a:off x="1828800" y="4114800"/>
            <a:ext cx="5334000" cy="2057400"/>
          </a:xfrm>
          <a:prstGeom prst="rect">
            <a:avLst/>
          </a:prstGeom>
          <a:solidFill>
            <a:srgbClr val="FFFF99"/>
          </a:solidFill>
          <a:ln w="28575">
            <a:solidFill>
              <a:schemeClr val="tx1"/>
            </a:solidFill>
            <a:miter lim="800000"/>
            <a:headEnd/>
            <a:tailEnd/>
          </a:ln>
          <a:effectLst>
            <a:prstShdw prst="shdw17" dist="17961" dir="2700000">
              <a:schemeClr val="bg2">
                <a:alpha val="74997"/>
              </a:schemeClr>
            </a:prstShdw>
          </a:effectLst>
        </p:spPr>
        <p:txBody>
          <a:bodyPr wrap="none" anchor="ctr"/>
          <a:lstStyle/>
          <a:p>
            <a:r>
              <a:rPr lang="en-US" sz="1400">
                <a:solidFill>
                  <a:srgbClr val="0000FF"/>
                </a:solidFill>
                <a:latin typeface="Courier New" charset="0"/>
              </a:rPr>
              <a:t>function</a:t>
            </a:r>
            <a:r>
              <a:rPr lang="en-US" sz="1400">
                <a:latin typeface="Courier New" charset="0"/>
              </a:rPr>
              <a:t> [outputArgs] = myFunction(inputArgs)</a:t>
            </a:r>
          </a:p>
          <a:p>
            <a:r>
              <a:rPr lang="en-US" sz="1400">
                <a:solidFill>
                  <a:schemeClr val="accent1"/>
                </a:solidFill>
                <a:latin typeface="Courier New" charset="0"/>
              </a:rPr>
              <a:t>% myFunction</a:t>
            </a:r>
          </a:p>
          <a:p>
            <a:r>
              <a:rPr lang="en-US" sz="1400">
                <a:solidFill>
                  <a:schemeClr val="accent1"/>
                </a:solidFill>
                <a:latin typeface="Courier New" charset="0"/>
              </a:rPr>
              <a:t>% this is my first MATLAB function</a:t>
            </a:r>
          </a:p>
          <a:p>
            <a:endParaRPr lang="en-US" sz="1400">
              <a:solidFill>
                <a:schemeClr val="accent1"/>
              </a:solidFill>
              <a:latin typeface="Courier New" charset="0"/>
            </a:endParaRPr>
          </a:p>
          <a:p>
            <a:r>
              <a:rPr lang="en-US" sz="1400">
                <a:solidFill>
                  <a:schemeClr val="accent1"/>
                </a:solidFill>
                <a:latin typeface="Courier New" charset="0"/>
              </a:rPr>
              <a:t>% more comments</a:t>
            </a:r>
          </a:p>
          <a:p>
            <a:r>
              <a:rPr lang="en-US" sz="1400">
                <a:solidFill>
                  <a:schemeClr val="accent1"/>
                </a:solidFill>
                <a:latin typeface="Courier New" charset="0"/>
              </a:rPr>
              <a:t>% MATLAB statements</a:t>
            </a:r>
          </a:p>
          <a:p>
            <a:r>
              <a:rPr lang="en-US" sz="1400">
                <a:solidFill>
                  <a:schemeClr val="accent1"/>
                </a:solidFill>
                <a:latin typeface="Courier New" charset="0"/>
              </a:rPr>
              <a:t>% MATLAB statements</a:t>
            </a:r>
          </a:p>
          <a:p>
            <a:r>
              <a:rPr lang="en-US" sz="1400">
                <a:latin typeface="Courier New" charset="0"/>
              </a:rPr>
              <a:t>outputArgs = </a:t>
            </a:r>
            <a:r>
              <a:rPr lang="en-US" sz="1400">
                <a:solidFill>
                  <a:schemeClr val="accent1"/>
                </a:solidFill>
                <a:latin typeface="Courier New" charset="0"/>
              </a:rPr>
              <a:t>% some more statement</a:t>
            </a:r>
          </a:p>
          <a:p>
            <a:r>
              <a:rPr lang="en-US" sz="1400">
                <a:solidFill>
                  <a:srgbClr val="0000FF"/>
                </a:solidFill>
                <a:latin typeface="Courier New" charset="0"/>
              </a:rPr>
              <a:t>end</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2210" name="Rectangle 2"/>
          <p:cNvSpPr>
            <a:spLocks noGrp="1" noChangeArrowheads="1"/>
          </p:cNvSpPr>
          <p:nvPr>
            <p:ph type="title"/>
          </p:nvPr>
        </p:nvSpPr>
        <p:spPr/>
        <p:txBody>
          <a:bodyPr/>
          <a:lstStyle/>
          <a:p>
            <a:pPr>
              <a:defRPr/>
            </a:pPr>
            <a:r>
              <a:rPr lang="en-US" smtClean="0">
                <a:cs typeface="+mj-cs"/>
              </a:rPr>
              <a:t>Function Structure</a:t>
            </a:r>
          </a:p>
        </p:txBody>
      </p:sp>
      <p:sp>
        <p:nvSpPr>
          <p:cNvPr id="390146" name="Rectangle 3"/>
          <p:cNvSpPr>
            <a:spLocks noChangeArrowheads="1"/>
          </p:cNvSpPr>
          <p:nvPr/>
        </p:nvSpPr>
        <p:spPr bwMode="auto">
          <a:xfrm>
            <a:off x="1905000" y="2362200"/>
            <a:ext cx="5562600" cy="1828800"/>
          </a:xfrm>
          <a:prstGeom prst="rect">
            <a:avLst/>
          </a:prstGeom>
          <a:solidFill>
            <a:srgbClr val="FFFF99"/>
          </a:solidFill>
          <a:ln w="28575">
            <a:solidFill>
              <a:schemeClr val="tx1"/>
            </a:solidFill>
            <a:miter lim="800000"/>
            <a:headEnd/>
            <a:tailEnd/>
          </a:ln>
          <a:effectLst>
            <a:prstShdw prst="shdw17" dist="17961" dir="2700000">
              <a:schemeClr val="bg2">
                <a:alpha val="74997"/>
              </a:schemeClr>
            </a:prstShdw>
          </a:effectLst>
        </p:spPr>
        <p:txBody>
          <a:bodyPr wrap="none" anchor="ctr"/>
          <a:lstStyle/>
          <a:p>
            <a:r>
              <a:rPr lang="en-US" sz="1400">
                <a:solidFill>
                  <a:srgbClr val="0000FF"/>
                </a:solidFill>
                <a:latin typeface="Courier New" charset="0"/>
              </a:rPr>
              <a:t>function</a:t>
            </a:r>
            <a:r>
              <a:rPr lang="en-US" sz="1400">
                <a:latin typeface="Courier New" charset="0"/>
              </a:rPr>
              <a:t> avr = average (x)</a:t>
            </a:r>
          </a:p>
          <a:p>
            <a:r>
              <a:rPr lang="en-US" sz="1400">
                <a:solidFill>
                  <a:schemeClr val="accent1"/>
                </a:solidFill>
                <a:latin typeface="Courier New" charset="0"/>
              </a:rPr>
              <a:t>%AVERAGE computes the average value of a vector x</a:t>
            </a:r>
          </a:p>
          <a:p>
            <a:r>
              <a:rPr lang="en-US" sz="1400">
                <a:solidFill>
                  <a:schemeClr val="accent1"/>
                </a:solidFill>
                <a:latin typeface="Courier New" charset="0"/>
              </a:rPr>
              <a:t>% and returns it in avr</a:t>
            </a:r>
          </a:p>
          <a:p>
            <a:r>
              <a:rPr lang="en-US" sz="1400">
                <a:solidFill>
                  <a:schemeClr val="accent1"/>
                </a:solidFill>
                <a:latin typeface="Courier New" charset="0"/>
              </a:rPr>
              <a:t> </a:t>
            </a:r>
          </a:p>
          <a:p>
            <a:r>
              <a:rPr lang="en-US" sz="1400">
                <a:solidFill>
                  <a:schemeClr val="accent1"/>
                </a:solidFill>
                <a:latin typeface="Courier New" charset="0"/>
              </a:rPr>
              <a:t>% Notes: an example of a function</a:t>
            </a:r>
          </a:p>
          <a:p>
            <a:r>
              <a:rPr lang="en-US" sz="1400">
                <a:latin typeface="Courier New" charset="0"/>
              </a:rPr>
              <a:t>n = length(x);</a:t>
            </a:r>
          </a:p>
          <a:p>
            <a:r>
              <a:rPr lang="en-US" sz="1400">
                <a:latin typeface="Courier New" charset="0"/>
              </a:rPr>
              <a:t>avr = sum(x)/n;</a:t>
            </a:r>
          </a:p>
          <a:p>
            <a:r>
              <a:rPr lang="en-US" sz="1400">
                <a:solidFill>
                  <a:srgbClr val="0000FF"/>
                </a:solidFill>
                <a:latin typeface="Courier New" charset="0"/>
              </a:rPr>
              <a:t>end</a:t>
            </a:r>
          </a:p>
        </p:txBody>
      </p:sp>
      <p:sp>
        <p:nvSpPr>
          <p:cNvPr id="390147" name="AutoShape 4"/>
          <p:cNvSpPr>
            <a:spLocks/>
          </p:cNvSpPr>
          <p:nvPr/>
        </p:nvSpPr>
        <p:spPr bwMode="auto">
          <a:xfrm>
            <a:off x="1600200" y="2667000"/>
            <a:ext cx="228600" cy="762000"/>
          </a:xfrm>
          <a:prstGeom prst="leftBrace">
            <a:avLst>
              <a:gd name="adj1" fmla="val 27778"/>
              <a:gd name="adj2" fmla="val 50000"/>
            </a:avLst>
          </a:prstGeom>
          <a:noFill/>
          <a:ln w="9525">
            <a:solidFill>
              <a:schemeClr val="tx1"/>
            </a:solidFill>
            <a:round/>
            <a:headEnd/>
            <a:tailEnd/>
          </a:ln>
          <a:effectLst>
            <a:prstShdw prst="shdw17" dist="17961" dir="2700000">
              <a:schemeClr val="bg2">
                <a:alpha val="74997"/>
              </a:scheme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390148" name="Text Box 5"/>
          <p:cNvSpPr txBox="1">
            <a:spLocks noChangeArrowheads="1"/>
          </p:cNvSpPr>
          <p:nvPr/>
        </p:nvSpPr>
        <p:spPr bwMode="auto">
          <a:xfrm>
            <a:off x="304800" y="2438400"/>
            <a:ext cx="1143000" cy="304800"/>
          </a:xfrm>
          <a:prstGeom prst="rect">
            <a:avLst/>
          </a:prstGeom>
          <a:noFill/>
          <a:ln>
            <a:noFill/>
          </a:ln>
          <a:effectLst>
            <a:prstShdw prst="shdw17" dist="17961" dir="2700000">
              <a:schemeClr val="bg2">
                <a:alpha val="74997"/>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400"/>
              <a:t>Comments</a:t>
            </a:r>
          </a:p>
        </p:txBody>
      </p:sp>
      <p:sp>
        <p:nvSpPr>
          <p:cNvPr id="390149" name="Text Box 6"/>
          <p:cNvSpPr txBox="1">
            <a:spLocks noChangeArrowheads="1"/>
          </p:cNvSpPr>
          <p:nvPr/>
        </p:nvSpPr>
        <p:spPr bwMode="auto">
          <a:xfrm>
            <a:off x="228600" y="1371600"/>
            <a:ext cx="1600200" cy="517525"/>
          </a:xfrm>
          <a:prstGeom prst="rect">
            <a:avLst/>
          </a:prstGeom>
          <a:noFill/>
          <a:ln>
            <a:noFill/>
          </a:ln>
          <a:effectLst>
            <a:prstShdw prst="shdw17" dist="17961" dir="2700000">
              <a:schemeClr val="bg2">
                <a:alpha val="74997"/>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400"/>
              <a:t>First line must be function definition</a:t>
            </a:r>
          </a:p>
        </p:txBody>
      </p:sp>
      <p:sp>
        <p:nvSpPr>
          <p:cNvPr id="390150" name="AutoShape 7"/>
          <p:cNvSpPr>
            <a:spLocks/>
          </p:cNvSpPr>
          <p:nvPr/>
        </p:nvSpPr>
        <p:spPr bwMode="auto">
          <a:xfrm>
            <a:off x="1600200" y="3429000"/>
            <a:ext cx="228600" cy="457200"/>
          </a:xfrm>
          <a:prstGeom prst="leftBrace">
            <a:avLst>
              <a:gd name="adj1" fmla="val 16667"/>
              <a:gd name="adj2" fmla="val 50000"/>
            </a:avLst>
          </a:prstGeom>
          <a:noFill/>
          <a:ln w="9525">
            <a:solidFill>
              <a:schemeClr val="tx1"/>
            </a:solidFill>
            <a:round/>
            <a:headEnd/>
            <a:tailEnd/>
          </a:ln>
          <a:effectLst>
            <a:prstShdw prst="shdw17" dist="17961" dir="2700000">
              <a:schemeClr val="bg2">
                <a:alpha val="74997"/>
              </a:scheme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390151" name="Text Box 8"/>
          <p:cNvSpPr txBox="1">
            <a:spLocks noChangeArrowheads="1"/>
          </p:cNvSpPr>
          <p:nvPr/>
        </p:nvSpPr>
        <p:spPr bwMode="auto">
          <a:xfrm>
            <a:off x="228600" y="4419600"/>
            <a:ext cx="1371600" cy="304800"/>
          </a:xfrm>
          <a:prstGeom prst="rect">
            <a:avLst/>
          </a:prstGeom>
          <a:noFill/>
          <a:ln>
            <a:noFill/>
          </a:ln>
          <a:effectLst>
            <a:prstShdw prst="shdw17" dist="17961" dir="2700000">
              <a:schemeClr val="bg2">
                <a:alpha val="74997"/>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400"/>
              <a:t>Function body</a:t>
            </a:r>
          </a:p>
        </p:txBody>
      </p:sp>
      <p:sp>
        <p:nvSpPr>
          <p:cNvPr id="390152" name="Text Box 9"/>
          <p:cNvSpPr txBox="1">
            <a:spLocks noChangeArrowheads="1"/>
          </p:cNvSpPr>
          <p:nvPr/>
        </p:nvSpPr>
        <p:spPr bwMode="auto">
          <a:xfrm>
            <a:off x="4191000" y="914400"/>
            <a:ext cx="2209800" cy="730250"/>
          </a:xfrm>
          <a:prstGeom prst="rect">
            <a:avLst/>
          </a:prstGeom>
          <a:noFill/>
          <a:ln>
            <a:noFill/>
          </a:ln>
          <a:effectLst>
            <a:prstShdw prst="shdw17" dist="17961" dir="2700000">
              <a:schemeClr val="bg2">
                <a:alpha val="74997"/>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400"/>
              <a:t>Function name; also the file should have the same name (i.e. average.m)</a:t>
            </a:r>
          </a:p>
        </p:txBody>
      </p:sp>
      <p:sp>
        <p:nvSpPr>
          <p:cNvPr id="390153" name="Text Box 10"/>
          <p:cNvSpPr txBox="1">
            <a:spLocks noChangeArrowheads="1"/>
          </p:cNvSpPr>
          <p:nvPr/>
        </p:nvSpPr>
        <p:spPr bwMode="auto">
          <a:xfrm>
            <a:off x="7010400" y="1447800"/>
            <a:ext cx="1981200" cy="304800"/>
          </a:xfrm>
          <a:prstGeom prst="rect">
            <a:avLst/>
          </a:prstGeom>
          <a:noFill/>
          <a:ln>
            <a:noFill/>
          </a:ln>
          <a:effectLst>
            <a:prstShdw prst="shdw17" dist="17961" dir="2700000">
              <a:schemeClr val="bg2">
                <a:alpha val="74997"/>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400"/>
              <a:t>Input argument</a:t>
            </a:r>
          </a:p>
        </p:txBody>
      </p:sp>
      <p:sp>
        <p:nvSpPr>
          <p:cNvPr id="390154" name="Text Box 11"/>
          <p:cNvSpPr txBox="1">
            <a:spLocks noChangeArrowheads="1"/>
          </p:cNvSpPr>
          <p:nvPr/>
        </p:nvSpPr>
        <p:spPr bwMode="auto">
          <a:xfrm>
            <a:off x="1981200" y="1295400"/>
            <a:ext cx="1981200" cy="304800"/>
          </a:xfrm>
          <a:prstGeom prst="rect">
            <a:avLst/>
          </a:prstGeom>
          <a:noFill/>
          <a:ln>
            <a:noFill/>
          </a:ln>
          <a:effectLst>
            <a:prstShdw prst="shdw17" dist="17961" dir="2700000">
              <a:schemeClr val="bg2">
                <a:alpha val="74997"/>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400"/>
              <a:t>Output argument</a:t>
            </a:r>
          </a:p>
        </p:txBody>
      </p:sp>
      <p:sp>
        <p:nvSpPr>
          <p:cNvPr id="390155" name="Line 12"/>
          <p:cNvSpPr>
            <a:spLocks noChangeShapeType="1"/>
          </p:cNvSpPr>
          <p:nvPr/>
        </p:nvSpPr>
        <p:spPr bwMode="auto">
          <a:xfrm flipH="1" flipV="1">
            <a:off x="838200" y="1828800"/>
            <a:ext cx="1143000" cy="685800"/>
          </a:xfrm>
          <a:prstGeom prst="line">
            <a:avLst/>
          </a:prstGeom>
          <a:noFill/>
          <a:ln w="9525">
            <a:solidFill>
              <a:schemeClr val="tx1"/>
            </a:solidFill>
            <a:round/>
            <a:headEnd/>
            <a:tailEnd/>
          </a:ln>
          <a:effectLst>
            <a:prstShdw prst="shdw17" dist="17961" dir="2700000">
              <a:schemeClr val="bg2">
                <a:alpha val="74997"/>
              </a:schemeClr>
            </a:prstShdw>
          </a:effectLst>
          <a:extLst>
            <a:ext uri="{909E8E84-426E-40dd-AFC4-6F175D3DCCD1}">
              <a14:hiddenFill xmlns:a14="http://schemas.microsoft.com/office/drawing/2010/main">
                <a:noFill/>
              </a14:hiddenFill>
            </a:ext>
          </a:extLst>
        </p:spPr>
        <p:txBody>
          <a:bodyPr/>
          <a:lstStyle/>
          <a:p>
            <a:endParaRPr lang="en-US"/>
          </a:p>
        </p:txBody>
      </p:sp>
      <p:sp>
        <p:nvSpPr>
          <p:cNvPr id="390156" name="Line 13"/>
          <p:cNvSpPr>
            <a:spLocks noChangeShapeType="1"/>
          </p:cNvSpPr>
          <p:nvPr/>
        </p:nvSpPr>
        <p:spPr bwMode="auto">
          <a:xfrm flipH="1" flipV="1">
            <a:off x="685800" y="2743200"/>
            <a:ext cx="838200" cy="381000"/>
          </a:xfrm>
          <a:prstGeom prst="line">
            <a:avLst/>
          </a:prstGeom>
          <a:noFill/>
          <a:ln w="9525">
            <a:solidFill>
              <a:schemeClr val="tx1"/>
            </a:solidFill>
            <a:round/>
            <a:headEnd/>
            <a:tailEnd/>
          </a:ln>
          <a:effectLst>
            <a:prstShdw prst="shdw17" dist="17961" dir="2700000">
              <a:schemeClr val="bg2">
                <a:alpha val="74997"/>
              </a:schemeClr>
            </a:prstShdw>
          </a:effectLst>
          <a:extLst>
            <a:ext uri="{909E8E84-426E-40dd-AFC4-6F175D3DCCD1}">
              <a14:hiddenFill xmlns:a14="http://schemas.microsoft.com/office/drawing/2010/main">
                <a:noFill/>
              </a14:hiddenFill>
            </a:ext>
          </a:extLst>
        </p:spPr>
        <p:txBody>
          <a:bodyPr/>
          <a:lstStyle/>
          <a:p>
            <a:endParaRPr lang="en-US"/>
          </a:p>
        </p:txBody>
      </p:sp>
      <p:sp>
        <p:nvSpPr>
          <p:cNvPr id="390157" name="Line 14"/>
          <p:cNvSpPr>
            <a:spLocks noChangeShapeType="1"/>
          </p:cNvSpPr>
          <p:nvPr/>
        </p:nvSpPr>
        <p:spPr bwMode="auto">
          <a:xfrm flipH="1">
            <a:off x="762000" y="3657600"/>
            <a:ext cx="762000" cy="762000"/>
          </a:xfrm>
          <a:prstGeom prst="line">
            <a:avLst/>
          </a:prstGeom>
          <a:noFill/>
          <a:ln w="9525">
            <a:solidFill>
              <a:schemeClr val="tx1"/>
            </a:solidFill>
            <a:round/>
            <a:headEnd/>
            <a:tailEnd/>
          </a:ln>
          <a:effectLst>
            <a:prstShdw prst="shdw17" dist="17961" dir="2700000">
              <a:schemeClr val="bg2">
                <a:alpha val="74997"/>
              </a:schemeClr>
            </a:prstShdw>
          </a:effectLst>
          <a:extLst>
            <a:ext uri="{909E8E84-426E-40dd-AFC4-6F175D3DCCD1}">
              <a14:hiddenFill xmlns:a14="http://schemas.microsoft.com/office/drawing/2010/main">
                <a:noFill/>
              </a14:hiddenFill>
            </a:ext>
          </a:extLst>
        </p:spPr>
        <p:txBody>
          <a:bodyPr/>
          <a:lstStyle/>
          <a:p>
            <a:endParaRPr lang="en-US"/>
          </a:p>
        </p:txBody>
      </p:sp>
      <p:sp>
        <p:nvSpPr>
          <p:cNvPr id="390158" name="Line 15"/>
          <p:cNvSpPr>
            <a:spLocks noChangeShapeType="1"/>
          </p:cNvSpPr>
          <p:nvPr/>
        </p:nvSpPr>
        <p:spPr bwMode="auto">
          <a:xfrm flipH="1" flipV="1">
            <a:off x="2590800" y="1524000"/>
            <a:ext cx="533400" cy="914400"/>
          </a:xfrm>
          <a:prstGeom prst="line">
            <a:avLst/>
          </a:prstGeom>
          <a:noFill/>
          <a:ln w="9525">
            <a:solidFill>
              <a:schemeClr val="tx1"/>
            </a:solidFill>
            <a:round/>
            <a:headEnd/>
            <a:tailEnd/>
          </a:ln>
          <a:effectLst>
            <a:prstShdw prst="shdw17" dist="17961" dir="2700000">
              <a:schemeClr val="bg2">
                <a:alpha val="74997"/>
              </a:schemeClr>
            </a:prstShdw>
          </a:effectLst>
          <a:extLst>
            <a:ext uri="{909E8E84-426E-40dd-AFC4-6F175D3DCCD1}">
              <a14:hiddenFill xmlns:a14="http://schemas.microsoft.com/office/drawing/2010/main">
                <a:noFill/>
              </a14:hiddenFill>
            </a:ext>
          </a:extLst>
        </p:spPr>
        <p:txBody>
          <a:bodyPr/>
          <a:lstStyle/>
          <a:p>
            <a:endParaRPr lang="en-US"/>
          </a:p>
        </p:txBody>
      </p:sp>
      <p:sp>
        <p:nvSpPr>
          <p:cNvPr id="390159" name="Line 16"/>
          <p:cNvSpPr>
            <a:spLocks noChangeShapeType="1"/>
          </p:cNvSpPr>
          <p:nvPr/>
        </p:nvSpPr>
        <p:spPr bwMode="auto">
          <a:xfrm flipV="1">
            <a:off x="3962400" y="1600200"/>
            <a:ext cx="914400" cy="838200"/>
          </a:xfrm>
          <a:prstGeom prst="line">
            <a:avLst/>
          </a:prstGeom>
          <a:noFill/>
          <a:ln w="9525">
            <a:solidFill>
              <a:schemeClr val="tx1"/>
            </a:solidFill>
            <a:round/>
            <a:headEnd/>
            <a:tailEnd/>
          </a:ln>
          <a:effectLst>
            <a:prstShdw prst="shdw17" dist="17961" dir="2700000">
              <a:schemeClr val="bg2">
                <a:alpha val="74997"/>
              </a:schemeClr>
            </a:prstShdw>
          </a:effectLst>
          <a:extLst>
            <a:ext uri="{909E8E84-426E-40dd-AFC4-6F175D3DCCD1}">
              <a14:hiddenFill xmlns:a14="http://schemas.microsoft.com/office/drawing/2010/main">
                <a:noFill/>
              </a14:hiddenFill>
            </a:ext>
          </a:extLst>
        </p:spPr>
        <p:txBody>
          <a:bodyPr/>
          <a:lstStyle/>
          <a:p>
            <a:endParaRPr lang="en-US"/>
          </a:p>
        </p:txBody>
      </p:sp>
      <p:sp>
        <p:nvSpPr>
          <p:cNvPr id="390160" name="Line 17"/>
          <p:cNvSpPr>
            <a:spLocks noChangeShapeType="1"/>
          </p:cNvSpPr>
          <p:nvPr/>
        </p:nvSpPr>
        <p:spPr bwMode="auto">
          <a:xfrm flipV="1">
            <a:off x="4648200" y="1752600"/>
            <a:ext cx="2819400" cy="685800"/>
          </a:xfrm>
          <a:prstGeom prst="line">
            <a:avLst/>
          </a:prstGeom>
          <a:noFill/>
          <a:ln w="9525">
            <a:solidFill>
              <a:schemeClr val="tx1"/>
            </a:solidFill>
            <a:round/>
            <a:headEnd/>
            <a:tailEnd/>
          </a:ln>
          <a:effectLst>
            <a:prstShdw prst="shdw17" dist="17961" dir="2700000">
              <a:schemeClr val="bg2">
                <a:alpha val="74997"/>
              </a:schemeClr>
            </a:prstShdw>
          </a:effectLst>
          <a:extLst>
            <a:ext uri="{909E8E84-426E-40dd-AFC4-6F175D3DCCD1}">
              <a14:hiddenFill xmlns:a14="http://schemas.microsoft.com/office/drawing/2010/main">
                <a:noFill/>
              </a14:hiddenFill>
            </a:ext>
          </a:extLst>
        </p:spPr>
        <p:txBody>
          <a:bodyPr/>
          <a:lstStyle/>
          <a:p>
            <a:endParaRPr lang="en-US"/>
          </a:p>
        </p:txBody>
      </p:sp>
      <p:sp>
        <p:nvSpPr>
          <p:cNvPr id="390161" name="Freeform 18"/>
          <p:cNvSpPr>
            <a:spLocks/>
          </p:cNvSpPr>
          <p:nvPr/>
        </p:nvSpPr>
        <p:spPr bwMode="auto">
          <a:xfrm>
            <a:off x="4114800" y="3200400"/>
            <a:ext cx="3733800" cy="1295400"/>
          </a:xfrm>
          <a:custGeom>
            <a:avLst/>
            <a:gdLst>
              <a:gd name="T0" fmla="*/ 1191928310 w 2736"/>
              <a:gd name="T1" fmla="*/ 0 h 1104"/>
              <a:gd name="T2" fmla="*/ 2147483647 w 2736"/>
              <a:gd name="T3" fmla="*/ 528689818 h 1104"/>
              <a:gd name="T4" fmla="*/ 834348725 w 2736"/>
              <a:gd name="T5" fmla="*/ 1189551505 h 1104"/>
              <a:gd name="T6" fmla="*/ 29798071 w 2736"/>
              <a:gd name="T7" fmla="*/ 1519982935 h 110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36" h="1104">
                <a:moveTo>
                  <a:pt x="640" y="0"/>
                </a:moveTo>
                <a:cubicBezTo>
                  <a:pt x="1688" y="120"/>
                  <a:pt x="2736" y="240"/>
                  <a:pt x="2704" y="384"/>
                </a:cubicBezTo>
                <a:cubicBezTo>
                  <a:pt x="2672" y="528"/>
                  <a:pt x="896" y="744"/>
                  <a:pt x="448" y="864"/>
                </a:cubicBezTo>
                <a:cubicBezTo>
                  <a:pt x="0" y="984"/>
                  <a:pt x="8" y="1044"/>
                  <a:pt x="16" y="1104"/>
                </a:cubicBezTo>
              </a:path>
            </a:pathLst>
          </a:custGeom>
          <a:noFill/>
          <a:ln w="9525">
            <a:solidFill>
              <a:schemeClr val="tx1"/>
            </a:solidFill>
            <a:round/>
            <a:headEnd/>
            <a:tailEnd/>
          </a:ln>
          <a:effectLst>
            <a:prstShdw prst="shdw17" dist="17961" dir="2700000">
              <a:schemeClr val="bg2">
                <a:alpha val="74997"/>
              </a:schemeClr>
            </a:prstShdw>
          </a:effectLst>
          <a:extLst>
            <a:ext uri="{909E8E84-426E-40dd-AFC4-6F175D3DCCD1}">
              <a14:hiddenFill xmlns:a14="http://schemas.microsoft.com/office/drawing/2010/main">
                <a:solidFill>
                  <a:schemeClr val="accent1"/>
                </a:solidFill>
              </a14:hiddenFill>
            </a:ext>
          </a:extLst>
        </p:spPr>
        <p:txBody>
          <a:bodyPr/>
          <a:lstStyle/>
          <a:p>
            <a:endParaRPr lang="en-US"/>
          </a:p>
        </p:txBody>
      </p:sp>
      <p:sp>
        <p:nvSpPr>
          <p:cNvPr id="390162" name="Text Box 19"/>
          <p:cNvSpPr txBox="1">
            <a:spLocks noChangeArrowheads="1"/>
          </p:cNvSpPr>
          <p:nvPr/>
        </p:nvSpPr>
        <p:spPr bwMode="auto">
          <a:xfrm>
            <a:off x="3048000" y="4572000"/>
            <a:ext cx="5638800" cy="1049338"/>
          </a:xfrm>
          <a:prstGeom prst="rect">
            <a:avLst/>
          </a:prstGeom>
          <a:noFill/>
          <a:ln>
            <a:noFill/>
          </a:ln>
          <a:effectLst>
            <a:prstShdw prst="shdw17" dist="17961" dir="2700000">
              <a:schemeClr val="bg2">
                <a:alpha val="74997"/>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400"/>
              <a:t>A blank line within comments; comments before the blank line will show up when asked via </a:t>
            </a:r>
            <a:r>
              <a:rPr lang="en-US" sz="1400">
                <a:latin typeface="Courier New" charset="0"/>
              </a:rPr>
              <a:t>help average</a:t>
            </a:r>
          </a:p>
          <a:p>
            <a:pPr eaLnBrk="1" hangingPunct="1">
              <a:spcBef>
                <a:spcPct val="50000"/>
              </a:spcBef>
            </a:pPr>
            <a:r>
              <a:rPr lang="en-US" sz="1400"/>
              <a:t>Note: Comments that follow immediately after the function definition will show up at Matlab with the </a:t>
            </a:r>
            <a:r>
              <a:rPr lang="en-US" sz="1400">
                <a:latin typeface="Courier New" charset="0"/>
              </a:rPr>
              <a:t>help &lt;function name&gt;</a:t>
            </a:r>
            <a:r>
              <a:rPr lang="en-US" sz="1400"/>
              <a:t> command. </a:t>
            </a:r>
          </a:p>
        </p:txBody>
      </p:sp>
    </p:spTree>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4258" name="Rectangle 2"/>
          <p:cNvSpPr>
            <a:spLocks noGrp="1" noChangeArrowheads="1"/>
          </p:cNvSpPr>
          <p:nvPr>
            <p:ph type="ctrTitle"/>
          </p:nvPr>
        </p:nvSpPr>
        <p:spPr/>
        <p:txBody>
          <a:bodyPr/>
          <a:lstStyle/>
          <a:p>
            <a:pPr>
              <a:defRPr/>
            </a:pPr>
            <a:r>
              <a:rPr lang="en-US" smtClean="0">
                <a:cs typeface="+mj-cs"/>
              </a:rPr>
              <a:t>Appendix</a:t>
            </a:r>
          </a:p>
        </p:txBody>
      </p:sp>
      <p:sp>
        <p:nvSpPr>
          <p:cNvPr id="3424259" name="Rectangle 3"/>
          <p:cNvSpPr>
            <a:spLocks noGrp="1" noChangeArrowheads="1"/>
          </p:cNvSpPr>
          <p:nvPr>
            <p:ph type="subTitle" idx="1"/>
          </p:nvPr>
        </p:nvSpPr>
        <p:spPr/>
        <p:txBody>
          <a:bodyPr/>
          <a:lstStyle/>
          <a:p>
            <a:pPr>
              <a:defRPr/>
            </a:pPr>
            <a:r>
              <a:rPr lang="en-US" smtClean="0">
                <a:cs typeface="+mn-cs"/>
              </a:rPr>
              <a:t>Simulink Reference</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6306" name="Rectangle 2"/>
          <p:cNvSpPr>
            <a:spLocks noGrp="1" noChangeArrowheads="1"/>
          </p:cNvSpPr>
          <p:nvPr>
            <p:ph type="title"/>
          </p:nvPr>
        </p:nvSpPr>
        <p:spPr/>
        <p:txBody>
          <a:bodyPr/>
          <a:lstStyle/>
          <a:p>
            <a:pPr>
              <a:defRPr/>
            </a:pPr>
            <a:r>
              <a:rPr lang="en-US" smtClean="0">
                <a:cs typeface="+mj-cs"/>
              </a:rPr>
              <a:t>Model Viewing Shortcuts</a:t>
            </a:r>
          </a:p>
        </p:txBody>
      </p:sp>
      <p:graphicFrame>
        <p:nvGraphicFramePr>
          <p:cNvPr id="3426307" name="Group 3"/>
          <p:cNvGraphicFramePr>
            <a:graphicFrameLocks noGrp="1"/>
          </p:cNvGraphicFramePr>
          <p:nvPr>
            <p:ph idx="1"/>
          </p:nvPr>
        </p:nvGraphicFramePr>
        <p:xfrm>
          <a:off x="350838" y="990600"/>
          <a:ext cx="8331200" cy="5151432"/>
        </p:xfrm>
        <a:graphic>
          <a:graphicData uri="http://schemas.openxmlformats.org/drawingml/2006/table">
            <a:tbl>
              <a:tblPr/>
              <a:tblGrid>
                <a:gridCol w="4165600"/>
                <a:gridCol w="4165600"/>
              </a:tblGrid>
              <a:tr h="396264">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1" i="0" u="none" strike="noStrike" cap="none" normalizeH="0" baseline="0">
                          <a:ln>
                            <a:noFill/>
                          </a:ln>
                          <a:solidFill>
                            <a:schemeClr val="bg1"/>
                          </a:solidFill>
                          <a:effectLst/>
                          <a:latin typeface="Arial" charset="0"/>
                          <a:ea typeface="ＭＳ Ｐゴシック" charset="0"/>
                        </a:rPr>
                        <a:t>Task</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1" i="0" u="none" strike="noStrike" cap="none" normalizeH="0" baseline="0">
                          <a:ln>
                            <a:noFill/>
                          </a:ln>
                          <a:solidFill>
                            <a:schemeClr val="bg1"/>
                          </a:solidFill>
                          <a:effectLst/>
                          <a:latin typeface="Arial" charset="0"/>
                          <a:ea typeface="ＭＳ Ｐゴシック" charset="0"/>
                        </a:rPr>
                        <a:t>Command</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r>
              <a:tr h="396264">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Zoom in</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1" i="0" u="none" strike="noStrike" cap="none" normalizeH="0" baseline="0">
                          <a:ln>
                            <a:noFill/>
                          </a:ln>
                          <a:solidFill>
                            <a:schemeClr val="tx1"/>
                          </a:solidFill>
                          <a:effectLst/>
                          <a:latin typeface="Arial" charset="0"/>
                          <a:ea typeface="ＭＳ Ｐゴシック" charset="0"/>
                        </a:rPr>
                        <a:t>r</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6264">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Zoom out</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1" i="0" u="none" strike="noStrike" cap="none" normalizeH="0" baseline="0">
                          <a:ln>
                            <a:noFill/>
                          </a:ln>
                          <a:solidFill>
                            <a:schemeClr val="tx1"/>
                          </a:solidFill>
                          <a:effectLst/>
                          <a:latin typeface="Arial" charset="0"/>
                          <a:ea typeface="ＭＳ Ｐゴシック" charset="0"/>
                        </a:rPr>
                        <a:t>v</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6264">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Zoom to normal (100%)</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1" i="0" u="none" strike="noStrike" cap="none" normalizeH="0" baseline="0">
                          <a:ln>
                            <a:noFill/>
                          </a:ln>
                          <a:solidFill>
                            <a:schemeClr val="tx1"/>
                          </a:solidFill>
                          <a:effectLst/>
                          <a:latin typeface="Arial" charset="0"/>
                          <a:ea typeface="ＭＳ Ｐゴシック" charset="0"/>
                        </a:rPr>
                        <a:t>1</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6264">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Pan left</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1" i="0" u="none" strike="noStrike" cap="none" normalizeH="0" baseline="0">
                          <a:ln>
                            <a:noFill/>
                          </a:ln>
                          <a:solidFill>
                            <a:schemeClr val="tx1"/>
                          </a:solidFill>
                          <a:effectLst/>
                          <a:latin typeface="Arial" charset="0"/>
                          <a:ea typeface="ＭＳ Ｐゴシック" charset="0"/>
                        </a:rPr>
                        <a:t>d</a:t>
                      </a:r>
                      <a:r>
                        <a:rPr kumimoji="0" lang="en-US" sz="2000" b="0" i="0" u="none" strike="noStrike" cap="none" normalizeH="0" baseline="0">
                          <a:ln>
                            <a:noFill/>
                          </a:ln>
                          <a:solidFill>
                            <a:schemeClr val="tx1"/>
                          </a:solidFill>
                          <a:effectLst/>
                          <a:latin typeface="Arial" charset="0"/>
                          <a:ea typeface="ＭＳ Ｐゴシック" charset="0"/>
                        </a:rPr>
                        <a:t> or </a:t>
                      </a:r>
                      <a:r>
                        <a:rPr kumimoji="0" lang="en-US" sz="2000" b="1" i="0" u="none" strike="noStrike" cap="none" normalizeH="0" baseline="0">
                          <a:ln>
                            <a:noFill/>
                          </a:ln>
                          <a:solidFill>
                            <a:schemeClr val="tx1"/>
                          </a:solidFill>
                          <a:effectLst/>
                          <a:latin typeface="Arial" charset="0"/>
                          <a:ea typeface="ＭＳ Ｐゴシック" charset="0"/>
                        </a:rPr>
                        <a:t>Ctrl</a:t>
                      </a:r>
                      <a:r>
                        <a:rPr kumimoji="0" lang="en-US" sz="2000" b="0" i="0" u="none" strike="noStrike" cap="none" normalizeH="0" baseline="0">
                          <a:ln>
                            <a:noFill/>
                          </a:ln>
                          <a:solidFill>
                            <a:schemeClr val="tx1"/>
                          </a:solidFill>
                          <a:effectLst/>
                          <a:latin typeface="Arial" charset="0"/>
                          <a:ea typeface="ＭＳ Ｐゴシック" charset="0"/>
                        </a:rPr>
                        <a:t> + </a:t>
                      </a:r>
                      <a:r>
                        <a:rPr kumimoji="0" lang="en-US" sz="2000" b="1" i="0" u="none" strike="noStrike" cap="none" normalizeH="0" baseline="0">
                          <a:ln>
                            <a:noFill/>
                          </a:ln>
                          <a:solidFill>
                            <a:schemeClr val="tx1"/>
                          </a:solidFill>
                          <a:effectLst/>
                          <a:latin typeface="Arial" charset="0"/>
                          <a:ea typeface="ＭＳ Ｐゴシック" charset="0"/>
                        </a:rPr>
                        <a:t>Left Arrow</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6264">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Pan right</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1" i="0" u="none" strike="noStrike" cap="none" normalizeH="0" baseline="0">
                          <a:ln>
                            <a:noFill/>
                          </a:ln>
                          <a:solidFill>
                            <a:schemeClr val="tx1"/>
                          </a:solidFill>
                          <a:effectLst/>
                          <a:latin typeface="Arial" charset="0"/>
                          <a:ea typeface="ＭＳ Ｐゴシック" charset="0"/>
                        </a:rPr>
                        <a:t>g</a:t>
                      </a:r>
                      <a:r>
                        <a:rPr kumimoji="0" lang="en-US" sz="2000" b="0" i="0" u="none" strike="noStrike" cap="none" normalizeH="0" baseline="0">
                          <a:ln>
                            <a:noFill/>
                          </a:ln>
                          <a:solidFill>
                            <a:schemeClr val="tx1"/>
                          </a:solidFill>
                          <a:effectLst/>
                          <a:latin typeface="Arial" charset="0"/>
                          <a:ea typeface="ＭＳ Ｐゴシック" charset="0"/>
                        </a:rPr>
                        <a:t> or </a:t>
                      </a:r>
                      <a:r>
                        <a:rPr kumimoji="0" lang="en-US" sz="2000" b="1" i="0" u="none" strike="noStrike" cap="none" normalizeH="0" baseline="0">
                          <a:ln>
                            <a:noFill/>
                          </a:ln>
                          <a:solidFill>
                            <a:schemeClr val="tx1"/>
                          </a:solidFill>
                          <a:effectLst/>
                          <a:latin typeface="Arial" charset="0"/>
                          <a:ea typeface="ＭＳ Ｐゴシック" charset="0"/>
                        </a:rPr>
                        <a:t>Ctrl </a:t>
                      </a:r>
                      <a:r>
                        <a:rPr kumimoji="0" lang="en-US" sz="2000" b="0" i="0" u="none" strike="noStrike" cap="none" normalizeH="0" baseline="0">
                          <a:ln>
                            <a:noFill/>
                          </a:ln>
                          <a:solidFill>
                            <a:schemeClr val="tx1"/>
                          </a:solidFill>
                          <a:effectLst/>
                          <a:latin typeface="Arial" charset="0"/>
                          <a:ea typeface="ＭＳ Ｐゴシック" charset="0"/>
                        </a:rPr>
                        <a:t>+ </a:t>
                      </a:r>
                      <a:r>
                        <a:rPr kumimoji="0" lang="en-US" sz="2000" b="1" i="0" u="none" strike="noStrike" cap="none" normalizeH="0" baseline="0">
                          <a:ln>
                            <a:noFill/>
                          </a:ln>
                          <a:solidFill>
                            <a:schemeClr val="tx1"/>
                          </a:solidFill>
                          <a:effectLst/>
                          <a:latin typeface="Arial" charset="0"/>
                          <a:ea typeface="ＭＳ Ｐゴシック" charset="0"/>
                        </a:rPr>
                        <a:t>Right Arrow</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6264">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Pan up</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1" i="0" u="none" strike="noStrike" cap="none" normalizeH="0" baseline="0">
                          <a:ln>
                            <a:noFill/>
                          </a:ln>
                          <a:solidFill>
                            <a:schemeClr val="tx1"/>
                          </a:solidFill>
                          <a:effectLst/>
                          <a:latin typeface="Arial" charset="0"/>
                          <a:ea typeface="ＭＳ Ｐゴシック" charset="0"/>
                        </a:rPr>
                        <a:t>e</a:t>
                      </a:r>
                      <a:r>
                        <a:rPr kumimoji="0" lang="en-US" sz="2000" b="0" i="0" u="none" strike="noStrike" cap="none" normalizeH="0" baseline="0">
                          <a:ln>
                            <a:noFill/>
                          </a:ln>
                          <a:solidFill>
                            <a:schemeClr val="tx1"/>
                          </a:solidFill>
                          <a:effectLst/>
                          <a:latin typeface="Arial" charset="0"/>
                          <a:ea typeface="ＭＳ Ｐゴシック" charset="0"/>
                        </a:rPr>
                        <a:t> or </a:t>
                      </a:r>
                      <a:r>
                        <a:rPr kumimoji="0" lang="en-US" sz="2000" b="1" i="0" u="none" strike="noStrike" cap="none" normalizeH="0" baseline="0">
                          <a:ln>
                            <a:noFill/>
                          </a:ln>
                          <a:solidFill>
                            <a:schemeClr val="tx1"/>
                          </a:solidFill>
                          <a:effectLst/>
                          <a:latin typeface="Arial" charset="0"/>
                          <a:ea typeface="ＭＳ Ｐゴシック" charset="0"/>
                        </a:rPr>
                        <a:t>Ctrl</a:t>
                      </a:r>
                      <a:r>
                        <a:rPr kumimoji="0" lang="en-US" sz="2000" b="0" i="0" u="none" strike="noStrike" cap="none" normalizeH="0" baseline="0">
                          <a:ln>
                            <a:noFill/>
                          </a:ln>
                          <a:solidFill>
                            <a:schemeClr val="tx1"/>
                          </a:solidFill>
                          <a:effectLst/>
                          <a:latin typeface="Arial" charset="0"/>
                          <a:ea typeface="ＭＳ Ｐゴシック" charset="0"/>
                        </a:rPr>
                        <a:t> + </a:t>
                      </a:r>
                      <a:r>
                        <a:rPr kumimoji="0" lang="en-US" sz="2000" b="1" i="0" u="none" strike="noStrike" cap="none" normalizeH="0" baseline="0">
                          <a:ln>
                            <a:noFill/>
                          </a:ln>
                          <a:solidFill>
                            <a:schemeClr val="tx1"/>
                          </a:solidFill>
                          <a:effectLst/>
                          <a:latin typeface="Arial" charset="0"/>
                          <a:ea typeface="ＭＳ Ｐゴシック" charset="0"/>
                        </a:rPr>
                        <a:t>Up Arrow</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6264">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Pan down</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1" i="0" u="none" strike="noStrike" cap="none" normalizeH="0" baseline="0">
                          <a:ln>
                            <a:noFill/>
                          </a:ln>
                          <a:solidFill>
                            <a:schemeClr val="tx1"/>
                          </a:solidFill>
                          <a:effectLst/>
                          <a:latin typeface="Arial" charset="0"/>
                          <a:ea typeface="ＭＳ Ｐゴシック" charset="0"/>
                        </a:rPr>
                        <a:t>c</a:t>
                      </a:r>
                      <a:r>
                        <a:rPr kumimoji="0" lang="en-US" sz="2000" b="0" i="0" u="none" strike="noStrike" cap="none" normalizeH="0" baseline="0">
                          <a:ln>
                            <a:noFill/>
                          </a:ln>
                          <a:solidFill>
                            <a:schemeClr val="tx1"/>
                          </a:solidFill>
                          <a:effectLst/>
                          <a:latin typeface="Arial" charset="0"/>
                          <a:ea typeface="ＭＳ Ｐゴシック" charset="0"/>
                        </a:rPr>
                        <a:t> or </a:t>
                      </a:r>
                      <a:r>
                        <a:rPr kumimoji="0" lang="en-US" sz="2000" b="1" i="0" u="none" strike="noStrike" cap="none" normalizeH="0" baseline="0">
                          <a:ln>
                            <a:noFill/>
                          </a:ln>
                          <a:solidFill>
                            <a:schemeClr val="tx1"/>
                          </a:solidFill>
                          <a:effectLst/>
                          <a:latin typeface="Arial" charset="0"/>
                          <a:ea typeface="ＭＳ Ｐゴシック" charset="0"/>
                        </a:rPr>
                        <a:t>Ctrl</a:t>
                      </a:r>
                      <a:r>
                        <a:rPr kumimoji="0" lang="en-US" sz="2000" b="0" i="0" u="none" strike="noStrike" cap="none" normalizeH="0" baseline="0">
                          <a:ln>
                            <a:noFill/>
                          </a:ln>
                          <a:solidFill>
                            <a:schemeClr val="tx1"/>
                          </a:solidFill>
                          <a:effectLst/>
                          <a:latin typeface="Arial" charset="0"/>
                          <a:ea typeface="ＭＳ Ｐゴシック" charset="0"/>
                        </a:rPr>
                        <a:t> + </a:t>
                      </a:r>
                      <a:r>
                        <a:rPr kumimoji="0" lang="en-US" sz="2000" b="1" i="0" u="none" strike="noStrike" cap="none" normalizeH="0" baseline="0">
                          <a:ln>
                            <a:noFill/>
                          </a:ln>
                          <a:solidFill>
                            <a:schemeClr val="tx1"/>
                          </a:solidFill>
                          <a:effectLst/>
                          <a:latin typeface="Arial" charset="0"/>
                          <a:ea typeface="ＭＳ Ｐゴシック" charset="0"/>
                        </a:rPr>
                        <a:t>Down Arrow</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6264">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Fit selection to screen</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1" i="0" u="none" strike="noStrike" cap="none" normalizeH="0" baseline="0">
                          <a:ln>
                            <a:noFill/>
                          </a:ln>
                          <a:solidFill>
                            <a:schemeClr val="tx1"/>
                          </a:solidFill>
                          <a:effectLst/>
                          <a:latin typeface="Arial" charset="0"/>
                          <a:ea typeface="ＭＳ Ｐゴシック" charset="0"/>
                        </a:rPr>
                        <a:t>f</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6264">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Fit diagram to screen</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1" i="0" u="none" strike="noStrike" cap="none" normalizeH="0" baseline="0">
                          <a:ln>
                            <a:noFill/>
                          </a:ln>
                          <a:solidFill>
                            <a:schemeClr val="tx1"/>
                          </a:solidFill>
                          <a:effectLst/>
                          <a:latin typeface="Arial" charset="0"/>
                          <a:ea typeface="ＭＳ Ｐゴシック" charset="0"/>
                        </a:rPr>
                        <a:t>space</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6264">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Pan with mouse</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Hold down </a:t>
                      </a:r>
                      <a:r>
                        <a:rPr kumimoji="0" lang="en-US" sz="2000" b="1" i="0" u="none" strike="noStrike" cap="none" normalizeH="0" baseline="0">
                          <a:ln>
                            <a:noFill/>
                          </a:ln>
                          <a:solidFill>
                            <a:schemeClr val="tx1"/>
                          </a:solidFill>
                          <a:effectLst/>
                          <a:latin typeface="Arial" charset="0"/>
                          <a:ea typeface="ＭＳ Ｐゴシック" charset="0"/>
                        </a:rPr>
                        <a:t>p</a:t>
                      </a:r>
                      <a:r>
                        <a:rPr kumimoji="0" lang="en-US" sz="2000" b="0" i="0" u="none" strike="noStrike" cap="none" normalizeH="0" baseline="0">
                          <a:ln>
                            <a:noFill/>
                          </a:ln>
                          <a:solidFill>
                            <a:schemeClr val="tx1"/>
                          </a:solidFill>
                          <a:effectLst/>
                          <a:latin typeface="Arial" charset="0"/>
                          <a:ea typeface="ＭＳ Ｐゴシック" charset="0"/>
                        </a:rPr>
                        <a:t> or </a:t>
                      </a:r>
                      <a:r>
                        <a:rPr kumimoji="0" lang="en-US" sz="2000" b="1" i="0" u="none" strike="noStrike" cap="none" normalizeH="0" baseline="0">
                          <a:ln>
                            <a:noFill/>
                          </a:ln>
                          <a:solidFill>
                            <a:schemeClr val="tx1"/>
                          </a:solidFill>
                          <a:effectLst/>
                          <a:latin typeface="Arial" charset="0"/>
                          <a:ea typeface="ＭＳ Ｐゴシック" charset="0"/>
                        </a:rPr>
                        <a:t>q</a:t>
                      </a:r>
                      <a:r>
                        <a:rPr kumimoji="0" lang="en-US" sz="2000" b="0" i="0" u="none" strike="noStrike" cap="none" normalizeH="0" baseline="0">
                          <a:ln>
                            <a:noFill/>
                          </a:ln>
                          <a:solidFill>
                            <a:schemeClr val="tx1"/>
                          </a:solidFill>
                          <a:effectLst/>
                          <a:latin typeface="Arial" charset="0"/>
                          <a:ea typeface="ＭＳ Ｐゴシック" charset="0"/>
                        </a:rPr>
                        <a:t> and drag mouse</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6264">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Delete selection</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1" i="0" u="none" strike="noStrike" cap="none" normalizeH="0" baseline="0">
                          <a:ln>
                            <a:noFill/>
                          </a:ln>
                          <a:solidFill>
                            <a:schemeClr val="tx1"/>
                          </a:solidFill>
                          <a:effectLst/>
                          <a:latin typeface="Arial" charset="0"/>
                          <a:ea typeface="ＭＳ Ｐゴシック" charset="0"/>
                        </a:rPr>
                        <a:t>Delete</a:t>
                      </a:r>
                      <a:r>
                        <a:rPr kumimoji="0" lang="en-US" sz="2000" b="0" i="0" u="none" strike="noStrike" cap="none" normalizeH="0" baseline="0">
                          <a:ln>
                            <a:noFill/>
                          </a:ln>
                          <a:solidFill>
                            <a:schemeClr val="tx1"/>
                          </a:solidFill>
                          <a:effectLst/>
                          <a:latin typeface="Arial" charset="0"/>
                          <a:ea typeface="ＭＳ Ｐゴシック" charset="0"/>
                        </a:rPr>
                        <a:t> or </a:t>
                      </a:r>
                      <a:r>
                        <a:rPr kumimoji="0" lang="en-US" sz="2000" b="1" i="0" u="none" strike="noStrike" cap="none" normalizeH="0" baseline="0">
                          <a:ln>
                            <a:noFill/>
                          </a:ln>
                          <a:solidFill>
                            <a:schemeClr val="tx1"/>
                          </a:solidFill>
                          <a:effectLst/>
                          <a:latin typeface="Arial" charset="0"/>
                          <a:ea typeface="ＭＳ Ｐゴシック" charset="0"/>
                        </a:rPr>
                        <a:t>Backspace</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6264">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Move selection</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Use arrow keys</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8354" name="Rectangle 2"/>
          <p:cNvSpPr>
            <a:spLocks noGrp="1" noChangeArrowheads="1"/>
          </p:cNvSpPr>
          <p:nvPr>
            <p:ph type="title"/>
          </p:nvPr>
        </p:nvSpPr>
        <p:spPr/>
        <p:txBody>
          <a:bodyPr/>
          <a:lstStyle/>
          <a:p>
            <a:pPr>
              <a:defRPr/>
            </a:pPr>
            <a:r>
              <a:rPr lang="en-US" smtClean="0">
                <a:cs typeface="+mj-cs"/>
              </a:rPr>
              <a:t>Block Editing Shortcuts</a:t>
            </a:r>
          </a:p>
        </p:txBody>
      </p:sp>
      <p:graphicFrame>
        <p:nvGraphicFramePr>
          <p:cNvPr id="3428355" name="Group 3"/>
          <p:cNvGraphicFramePr>
            <a:graphicFrameLocks noGrp="1"/>
          </p:cNvGraphicFramePr>
          <p:nvPr>
            <p:ph idx="1"/>
          </p:nvPr>
        </p:nvGraphicFramePr>
        <p:xfrm>
          <a:off x="350838" y="990600"/>
          <a:ext cx="8331200" cy="4694240"/>
        </p:xfrm>
        <a:graphic>
          <a:graphicData uri="http://schemas.openxmlformats.org/drawingml/2006/table">
            <a:tbl>
              <a:tblPr/>
              <a:tblGrid>
                <a:gridCol w="4297362"/>
                <a:gridCol w="4033838"/>
              </a:tblGrid>
              <a:tr h="396267">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1" i="0" u="none" strike="noStrike" cap="none" normalizeH="0" baseline="0">
                          <a:ln>
                            <a:noFill/>
                          </a:ln>
                          <a:solidFill>
                            <a:schemeClr val="bg1"/>
                          </a:solidFill>
                          <a:effectLst/>
                          <a:latin typeface="Arial" charset="0"/>
                          <a:ea typeface="ＭＳ Ｐゴシック" charset="0"/>
                        </a:rPr>
                        <a:t>Task</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1" i="0" u="none" strike="noStrike" cap="none" normalizeH="0" baseline="0">
                          <a:ln>
                            <a:noFill/>
                          </a:ln>
                          <a:solidFill>
                            <a:schemeClr val="bg1"/>
                          </a:solidFill>
                          <a:effectLst/>
                          <a:latin typeface="Arial" charset="0"/>
                          <a:ea typeface="ＭＳ Ｐゴシック" charset="0"/>
                        </a:rPr>
                        <a:t>Command</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r>
              <a:tr h="396267">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Select one block</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Left Mouse Button (LMB)</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6267">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Select multiple blocks</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1" i="0" u="none" strike="noStrike" cap="none" normalizeH="0" baseline="0">
                          <a:ln>
                            <a:noFill/>
                          </a:ln>
                          <a:solidFill>
                            <a:schemeClr val="tx1"/>
                          </a:solidFill>
                          <a:effectLst/>
                          <a:latin typeface="Arial" charset="0"/>
                          <a:ea typeface="ＭＳ Ｐゴシック" charset="0"/>
                        </a:rPr>
                        <a:t>Shift</a:t>
                      </a:r>
                      <a:r>
                        <a:rPr kumimoji="0" lang="en-US" sz="2000" b="0" i="0" u="none" strike="noStrike" cap="none" normalizeH="0" baseline="0">
                          <a:ln>
                            <a:noFill/>
                          </a:ln>
                          <a:solidFill>
                            <a:schemeClr val="tx1"/>
                          </a:solidFill>
                          <a:effectLst/>
                          <a:latin typeface="Arial" charset="0"/>
                          <a:ea typeface="ＭＳ Ｐゴシック" charset="0"/>
                        </a:rPr>
                        <a:t> + LMB</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6267">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Copy block from another window</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Drag block</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6267">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Move block</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Drag block</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62052">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Duplicate block</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1" i="0" u="none" strike="noStrike" cap="none" normalizeH="0" baseline="0">
                          <a:ln>
                            <a:noFill/>
                          </a:ln>
                          <a:solidFill>
                            <a:schemeClr val="tx1"/>
                          </a:solidFill>
                          <a:effectLst/>
                          <a:latin typeface="Arial" charset="0"/>
                          <a:ea typeface="ＭＳ Ｐゴシック" charset="0"/>
                        </a:rPr>
                        <a:t>Ctrl</a:t>
                      </a:r>
                      <a:r>
                        <a:rPr kumimoji="0" lang="en-US" sz="2000" b="0" i="0" u="none" strike="noStrike" cap="none" normalizeH="0" baseline="0">
                          <a:ln>
                            <a:noFill/>
                          </a:ln>
                          <a:solidFill>
                            <a:schemeClr val="tx1"/>
                          </a:solidFill>
                          <a:effectLst/>
                          <a:latin typeface="Arial" charset="0"/>
                          <a:ea typeface="ＭＳ Ｐゴシック" charset="0"/>
                        </a:rPr>
                        <a:t> + LMB and drag; </a:t>
                      </a: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Or RMB and drag</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62052">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Connect blocks</a:t>
                      </a: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0" i="1" u="none" strike="noStrike" cap="none" normalizeH="0" baseline="0">
                          <a:ln>
                            <a:noFill/>
                          </a:ln>
                          <a:solidFill>
                            <a:schemeClr val="tx1"/>
                          </a:solidFill>
                          <a:effectLst/>
                          <a:latin typeface="Arial" charset="0"/>
                          <a:ea typeface="ＭＳ Ｐゴシック" charset="0"/>
                        </a:rPr>
                        <a:t>Caution: Only use when ports match up</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LMB one block and</a:t>
                      </a: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1" i="0" u="none" strike="noStrike" cap="none" normalizeH="0" baseline="0">
                          <a:ln>
                            <a:noFill/>
                          </a:ln>
                          <a:solidFill>
                            <a:schemeClr val="tx1"/>
                          </a:solidFill>
                          <a:effectLst/>
                          <a:latin typeface="Arial" charset="0"/>
                          <a:ea typeface="ＭＳ Ｐゴシック" charset="0"/>
                        </a:rPr>
                        <a:t>Ctrl</a:t>
                      </a:r>
                      <a:r>
                        <a:rPr kumimoji="0" lang="en-US" sz="2000" b="0" i="0" u="none" strike="noStrike" cap="none" normalizeH="0" baseline="0">
                          <a:ln>
                            <a:noFill/>
                          </a:ln>
                          <a:solidFill>
                            <a:schemeClr val="tx1"/>
                          </a:solidFill>
                          <a:effectLst/>
                          <a:latin typeface="Arial" charset="0"/>
                          <a:ea typeface="ＭＳ Ｐゴシック" charset="0"/>
                        </a:rPr>
                        <a:t> + LMB another block</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6267">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Disconnect  block</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1" i="0" u="none" strike="noStrike" cap="none" normalizeH="0" baseline="0">
                          <a:ln>
                            <a:noFill/>
                          </a:ln>
                          <a:solidFill>
                            <a:schemeClr val="tx1"/>
                          </a:solidFill>
                          <a:effectLst/>
                          <a:latin typeface="Arial" charset="0"/>
                          <a:ea typeface="ＭＳ Ｐゴシック" charset="0"/>
                        </a:rPr>
                        <a:t>Shift</a:t>
                      </a:r>
                      <a:r>
                        <a:rPr kumimoji="0" lang="en-US" sz="2000" b="0" i="0" u="none" strike="noStrike" cap="none" normalizeH="0" baseline="0">
                          <a:ln>
                            <a:noFill/>
                          </a:ln>
                          <a:solidFill>
                            <a:schemeClr val="tx1"/>
                          </a:solidFill>
                          <a:effectLst/>
                          <a:latin typeface="Arial" charset="0"/>
                          <a:ea typeface="ＭＳ Ｐゴシック" charset="0"/>
                        </a:rPr>
                        <a:t> + drag block</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6267">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Open selected subsystem</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1" i="0" u="none" strike="noStrike" cap="none" normalizeH="0" baseline="0">
                          <a:ln>
                            <a:noFill/>
                          </a:ln>
                          <a:solidFill>
                            <a:schemeClr val="tx1"/>
                          </a:solidFill>
                          <a:effectLst/>
                          <a:latin typeface="Arial" charset="0"/>
                          <a:ea typeface="ＭＳ Ｐゴシック" charset="0"/>
                        </a:rPr>
                        <a:t>Enter</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6267">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Go to parent of selected subsystem</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1" i="0" u="none" strike="noStrike" cap="none" normalizeH="0" baseline="0">
                          <a:ln>
                            <a:noFill/>
                          </a:ln>
                          <a:solidFill>
                            <a:schemeClr val="tx1"/>
                          </a:solidFill>
                          <a:effectLst/>
                          <a:latin typeface="Arial" charset="0"/>
                          <a:ea typeface="ＭＳ Ｐゴシック" charset="0"/>
                        </a:rPr>
                        <a:t>Esc</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02" name="Rectangle 2"/>
          <p:cNvSpPr>
            <a:spLocks noGrp="1" noChangeArrowheads="1"/>
          </p:cNvSpPr>
          <p:nvPr>
            <p:ph type="title"/>
          </p:nvPr>
        </p:nvSpPr>
        <p:spPr/>
        <p:txBody>
          <a:bodyPr/>
          <a:lstStyle/>
          <a:p>
            <a:pPr>
              <a:defRPr/>
            </a:pPr>
            <a:r>
              <a:rPr lang="en-US" smtClean="0">
                <a:cs typeface="+mj-cs"/>
              </a:rPr>
              <a:t>Line Editing Shortcuts</a:t>
            </a:r>
          </a:p>
        </p:txBody>
      </p:sp>
      <p:graphicFrame>
        <p:nvGraphicFramePr>
          <p:cNvPr id="3430403" name="Group 3"/>
          <p:cNvGraphicFramePr>
            <a:graphicFrameLocks noGrp="1"/>
          </p:cNvGraphicFramePr>
          <p:nvPr>
            <p:ph idx="1"/>
          </p:nvPr>
        </p:nvGraphicFramePr>
        <p:xfrm>
          <a:off x="350838" y="990600"/>
          <a:ext cx="8331200" cy="3535568"/>
        </p:xfrm>
        <a:graphic>
          <a:graphicData uri="http://schemas.openxmlformats.org/drawingml/2006/table">
            <a:tbl>
              <a:tblPr/>
              <a:tblGrid>
                <a:gridCol w="4165600"/>
                <a:gridCol w="4165600"/>
              </a:tblGrid>
              <a:tr h="396204">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1" i="0" u="none" strike="noStrike" cap="none" normalizeH="0" baseline="0">
                          <a:ln>
                            <a:noFill/>
                          </a:ln>
                          <a:solidFill>
                            <a:schemeClr val="bg1"/>
                          </a:solidFill>
                          <a:effectLst/>
                          <a:latin typeface="Arial" charset="0"/>
                          <a:ea typeface="ＭＳ Ｐゴシック" charset="0"/>
                        </a:rPr>
                        <a:t>Task</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1" i="0" u="none" strike="noStrike" cap="none" normalizeH="0" baseline="0">
                          <a:ln>
                            <a:noFill/>
                          </a:ln>
                          <a:solidFill>
                            <a:schemeClr val="bg1"/>
                          </a:solidFill>
                          <a:effectLst/>
                          <a:latin typeface="Arial" charset="0"/>
                          <a:ea typeface="ＭＳ Ｐゴシック" charset="0"/>
                        </a:rPr>
                        <a:t>Command</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r>
              <a:tr h="396204">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Select one line</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LMB</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6204">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Select multiple lines</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1" i="0" u="none" strike="noStrike" cap="none" normalizeH="0" baseline="0">
                          <a:ln>
                            <a:noFill/>
                          </a:ln>
                          <a:solidFill>
                            <a:schemeClr val="tx1"/>
                          </a:solidFill>
                          <a:effectLst/>
                          <a:latin typeface="Arial" charset="0"/>
                          <a:ea typeface="ＭＳ Ｐゴシック" charset="0"/>
                        </a:rPr>
                        <a:t>Shift </a:t>
                      </a:r>
                      <a:r>
                        <a:rPr kumimoji="0" lang="en-US" sz="2000" b="0" i="0" u="none" strike="noStrike" cap="none" normalizeH="0" baseline="0">
                          <a:ln>
                            <a:noFill/>
                          </a:ln>
                          <a:solidFill>
                            <a:schemeClr val="tx1"/>
                          </a:solidFill>
                          <a:effectLst/>
                          <a:latin typeface="Arial" charset="0"/>
                          <a:ea typeface="ＭＳ Ｐゴシック" charset="0"/>
                        </a:rPr>
                        <a:t>+ LMB</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61937">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Draw branch line</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1" i="0" u="none" strike="noStrike" cap="none" normalizeH="0" baseline="0">
                          <a:ln>
                            <a:noFill/>
                          </a:ln>
                          <a:solidFill>
                            <a:schemeClr val="tx1"/>
                          </a:solidFill>
                          <a:effectLst/>
                          <a:latin typeface="Arial" charset="0"/>
                          <a:ea typeface="ＭＳ Ｐゴシック" charset="0"/>
                        </a:rPr>
                        <a:t>Ctrl</a:t>
                      </a:r>
                      <a:r>
                        <a:rPr kumimoji="0" lang="en-US" sz="2000" b="0" i="0" u="none" strike="noStrike" cap="none" normalizeH="0" baseline="0">
                          <a:ln>
                            <a:noFill/>
                          </a:ln>
                          <a:solidFill>
                            <a:schemeClr val="tx1"/>
                          </a:solidFill>
                          <a:effectLst/>
                          <a:latin typeface="Arial" charset="0"/>
                          <a:ea typeface="ＭＳ Ｐゴシック" charset="0"/>
                        </a:rPr>
                        <a:t> + drag line; </a:t>
                      </a: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Or RMB + drag line;</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6204">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Route lines around blocks</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1" i="0" u="none" strike="noStrike" cap="none" normalizeH="0" baseline="0">
                          <a:ln>
                            <a:noFill/>
                          </a:ln>
                          <a:solidFill>
                            <a:schemeClr val="tx1"/>
                          </a:solidFill>
                          <a:effectLst/>
                          <a:latin typeface="Arial" charset="0"/>
                          <a:ea typeface="ＭＳ Ｐゴシック" charset="0"/>
                        </a:rPr>
                        <a:t>Shift</a:t>
                      </a:r>
                      <a:r>
                        <a:rPr kumimoji="0" lang="en-US" sz="2000" b="0" i="0" u="none" strike="noStrike" cap="none" normalizeH="0" baseline="0">
                          <a:ln>
                            <a:noFill/>
                          </a:ln>
                          <a:solidFill>
                            <a:schemeClr val="tx1"/>
                          </a:solidFill>
                          <a:effectLst/>
                          <a:latin typeface="Arial" charset="0"/>
                          <a:ea typeface="ＭＳ Ｐゴシック" charset="0"/>
                        </a:rPr>
                        <a:t> + draw line segments</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6204">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Move line segment</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Drag segment</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6204">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Move vertex</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Drag vertex</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6204">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Create line segments</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1" i="0" u="none" strike="noStrike" cap="none" normalizeH="0" baseline="0">
                          <a:ln>
                            <a:noFill/>
                          </a:ln>
                          <a:solidFill>
                            <a:schemeClr val="tx1"/>
                          </a:solidFill>
                          <a:effectLst/>
                          <a:latin typeface="Arial" charset="0"/>
                          <a:ea typeface="ＭＳ Ｐゴシック" charset="0"/>
                        </a:rPr>
                        <a:t>Shift</a:t>
                      </a:r>
                      <a:r>
                        <a:rPr kumimoji="0" lang="en-US" sz="2000" b="0" i="0" u="none" strike="noStrike" cap="none" normalizeH="0" baseline="0">
                          <a:ln>
                            <a:noFill/>
                          </a:ln>
                          <a:solidFill>
                            <a:schemeClr val="tx1"/>
                          </a:solidFill>
                          <a:effectLst/>
                          <a:latin typeface="Arial" charset="0"/>
                          <a:ea typeface="ＭＳ Ｐゴシック" charset="0"/>
                        </a:rPr>
                        <a:t> + drag line</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2450" name="Rectangle 2"/>
          <p:cNvSpPr>
            <a:spLocks noGrp="1" noChangeArrowheads="1"/>
          </p:cNvSpPr>
          <p:nvPr>
            <p:ph type="title"/>
          </p:nvPr>
        </p:nvSpPr>
        <p:spPr/>
        <p:txBody>
          <a:bodyPr/>
          <a:lstStyle/>
          <a:p>
            <a:pPr>
              <a:defRPr/>
            </a:pPr>
            <a:r>
              <a:rPr lang="en-US" smtClean="0">
                <a:cs typeface="+mj-cs"/>
              </a:rPr>
              <a:t>Signal Labeling Shortcuts</a:t>
            </a:r>
          </a:p>
        </p:txBody>
      </p:sp>
      <p:graphicFrame>
        <p:nvGraphicFramePr>
          <p:cNvPr id="3432451" name="Group 3"/>
          <p:cNvGraphicFramePr>
            <a:graphicFrameLocks noGrp="1"/>
          </p:cNvGraphicFramePr>
          <p:nvPr>
            <p:ph idx="1"/>
          </p:nvPr>
        </p:nvGraphicFramePr>
        <p:xfrm>
          <a:off x="350838" y="990600"/>
          <a:ext cx="8331200" cy="2682876"/>
        </p:xfrm>
        <a:graphic>
          <a:graphicData uri="http://schemas.openxmlformats.org/drawingml/2006/table">
            <a:tbl>
              <a:tblPr/>
              <a:tblGrid>
                <a:gridCol w="4165600"/>
                <a:gridCol w="4165600"/>
              </a:tblGrid>
              <a:tr h="396334">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1" i="0" u="none" strike="noStrike" cap="none" normalizeH="0" baseline="0">
                          <a:ln>
                            <a:noFill/>
                          </a:ln>
                          <a:solidFill>
                            <a:schemeClr val="bg1"/>
                          </a:solidFill>
                          <a:effectLst/>
                          <a:latin typeface="Arial" charset="0"/>
                          <a:ea typeface="ＭＳ Ｐゴシック" charset="0"/>
                        </a:rPr>
                        <a:t>Task</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1" i="0" u="none" strike="noStrike" cap="none" normalizeH="0" baseline="0">
                          <a:ln>
                            <a:noFill/>
                          </a:ln>
                          <a:solidFill>
                            <a:schemeClr val="bg1"/>
                          </a:solidFill>
                          <a:effectLst/>
                          <a:latin typeface="Arial" charset="0"/>
                          <a:ea typeface="ＭＳ Ｐゴシック" charset="0"/>
                        </a:rPr>
                        <a:t>Command</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r>
              <a:tr h="396334">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Create signal label</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Double-click line and enter text</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6334">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Copy signal label</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1" i="0" u="none" strike="noStrike" cap="none" normalizeH="0" baseline="0">
                          <a:ln>
                            <a:noFill/>
                          </a:ln>
                          <a:solidFill>
                            <a:schemeClr val="tx1"/>
                          </a:solidFill>
                          <a:effectLst/>
                          <a:latin typeface="Arial" charset="0"/>
                          <a:ea typeface="ＭＳ Ｐゴシック" charset="0"/>
                        </a:rPr>
                        <a:t>Ctrl</a:t>
                      </a:r>
                      <a:r>
                        <a:rPr kumimoji="0" lang="en-US" sz="2000" b="0" i="0" u="none" strike="noStrike" cap="none" normalizeH="0" baseline="0">
                          <a:ln>
                            <a:noFill/>
                          </a:ln>
                          <a:solidFill>
                            <a:schemeClr val="tx1"/>
                          </a:solidFill>
                          <a:effectLst/>
                          <a:latin typeface="Arial" charset="0"/>
                          <a:ea typeface="ＭＳ Ｐゴシック" charset="0"/>
                        </a:rPr>
                        <a:t> + drag label</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6334">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Move signal label</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Drag label</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6334">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Edit signal label</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Click in label and edit</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01206">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Delete signal label</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1" i="0" u="none" strike="noStrike" cap="none" normalizeH="0" baseline="0">
                          <a:ln>
                            <a:noFill/>
                          </a:ln>
                          <a:solidFill>
                            <a:schemeClr val="tx1"/>
                          </a:solidFill>
                          <a:effectLst/>
                          <a:latin typeface="Arial" charset="0"/>
                          <a:ea typeface="ＭＳ Ｐゴシック" charset="0"/>
                        </a:rPr>
                        <a:t>Shift</a:t>
                      </a:r>
                      <a:r>
                        <a:rPr kumimoji="0" lang="en-US" sz="2000" b="0" i="0" u="none" strike="noStrike" cap="none" normalizeH="0" baseline="0">
                          <a:ln>
                            <a:noFill/>
                          </a:ln>
                          <a:solidFill>
                            <a:schemeClr val="tx1"/>
                          </a:solidFill>
                          <a:effectLst/>
                          <a:latin typeface="Arial" charset="0"/>
                          <a:ea typeface="ＭＳ Ｐゴシック" charset="0"/>
                        </a:rPr>
                        <a:t> + select label, then press </a:t>
                      </a:r>
                      <a:r>
                        <a:rPr kumimoji="0" lang="en-US" sz="2000" b="1" i="0" u="none" strike="noStrike" cap="none" normalizeH="0" baseline="0">
                          <a:ln>
                            <a:noFill/>
                          </a:ln>
                          <a:solidFill>
                            <a:schemeClr val="tx1"/>
                          </a:solidFill>
                          <a:effectLst/>
                          <a:latin typeface="Arial" charset="0"/>
                          <a:ea typeface="ＭＳ Ｐゴシック" charset="0"/>
                        </a:rPr>
                        <a:t>Delete</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1506" name="Rectangle 2"/>
          <p:cNvSpPr>
            <a:spLocks noGrp="1" noChangeArrowheads="1"/>
          </p:cNvSpPr>
          <p:nvPr>
            <p:ph type="title"/>
          </p:nvPr>
        </p:nvSpPr>
        <p:spPr>
          <a:xfrm>
            <a:off x="350838" y="152400"/>
            <a:ext cx="8793162" cy="914400"/>
          </a:xfrm>
        </p:spPr>
        <p:txBody>
          <a:bodyPr/>
          <a:lstStyle/>
          <a:p>
            <a:pPr>
              <a:defRPr/>
            </a:pPr>
            <a:r>
              <a:rPr lang="ru-RU" altLang="zh-TW" dirty="0" smtClean="0">
                <a:ea typeface="PMingLiU" charset="0"/>
                <a:cs typeface="PMingLiU" charset="0"/>
              </a:rPr>
              <a:t>Преимущества маршрута проектирования </a:t>
            </a:r>
            <a:r>
              <a:rPr lang="en-US" altLang="zh-TW" dirty="0" smtClean="0">
                <a:ea typeface="PMingLiU" charset="0"/>
                <a:cs typeface="PMingLiU" charset="0"/>
              </a:rPr>
              <a:t>DSP Builder</a:t>
            </a:r>
          </a:p>
        </p:txBody>
      </p:sp>
      <p:sp>
        <p:nvSpPr>
          <p:cNvPr id="3221507" name="Rectangle 3"/>
          <p:cNvSpPr>
            <a:spLocks noGrp="1" noChangeArrowheads="1"/>
          </p:cNvSpPr>
          <p:nvPr>
            <p:ph type="body" idx="1"/>
          </p:nvPr>
        </p:nvSpPr>
        <p:spPr>
          <a:xfrm>
            <a:off x="152400" y="1187450"/>
            <a:ext cx="8839200" cy="4679950"/>
          </a:xfrm>
        </p:spPr>
        <p:txBody>
          <a:bodyPr/>
          <a:lstStyle/>
          <a:p>
            <a:pPr>
              <a:defRPr/>
            </a:pPr>
            <a:r>
              <a:rPr lang="ru-RU" altLang="zh-TW" dirty="0" smtClean="0">
                <a:ea typeface="PMingLiU" charset="0"/>
                <a:cs typeface="PMingLiU" charset="0"/>
              </a:rPr>
              <a:t>Инженеры по аппаратуре</a:t>
            </a:r>
            <a:endParaRPr lang="en-US" altLang="zh-TW" dirty="0" smtClean="0">
              <a:ea typeface="PMingLiU" charset="0"/>
              <a:cs typeface="PMingLiU" charset="0"/>
            </a:endParaRPr>
          </a:p>
          <a:p>
            <a:pPr lvl="1">
              <a:defRPr/>
            </a:pPr>
            <a:r>
              <a:rPr lang="ru-RU" dirty="0" smtClean="0"/>
              <a:t>Расширяет возможности анализа и отладки</a:t>
            </a:r>
            <a:r>
              <a:rPr lang="en-US" dirty="0" smtClean="0"/>
              <a:t> RTL</a:t>
            </a:r>
            <a:r>
              <a:rPr lang="ru-RU" dirty="0" smtClean="0"/>
              <a:t> на инструмент системного уровня</a:t>
            </a:r>
            <a:endParaRPr lang="en-US" dirty="0" smtClean="0"/>
          </a:p>
          <a:p>
            <a:pPr lvl="2">
              <a:defRPr/>
            </a:pPr>
            <a:r>
              <a:rPr lang="ru-RU" dirty="0" smtClean="0"/>
              <a:t>Доступ к форматированию данных </a:t>
            </a:r>
            <a:r>
              <a:rPr lang="en-US" dirty="0" smtClean="0"/>
              <a:t>MATLAB  </a:t>
            </a:r>
          </a:p>
          <a:p>
            <a:pPr lvl="2">
              <a:defRPr/>
            </a:pPr>
            <a:r>
              <a:rPr lang="ru-RU" dirty="0" smtClean="0"/>
              <a:t>Доступ к большой библиотеке моделей </a:t>
            </a:r>
            <a:r>
              <a:rPr lang="en-US" dirty="0" smtClean="0"/>
              <a:t>Simulink </a:t>
            </a:r>
          </a:p>
          <a:p>
            <a:pPr lvl="1">
              <a:defRPr/>
            </a:pPr>
            <a:r>
              <a:rPr lang="ru-RU" altLang="zh-TW" dirty="0" smtClean="0">
                <a:ea typeface="PMingLiU" charset="0"/>
                <a:cs typeface="PMingLiU" charset="0"/>
              </a:rPr>
              <a:t>Позволяет проектирование в абстрактном формате, что исключает необходимость создания управляющей логики и выполнения временных ограничений</a:t>
            </a:r>
            <a:endParaRPr lang="en-US" altLang="zh-TW" dirty="0" smtClean="0">
              <a:ea typeface="PMingLiU" charset="0"/>
              <a:cs typeface="PMingLiU" charset="0"/>
            </a:endParaRPr>
          </a:p>
          <a:p>
            <a:pPr lvl="1">
              <a:defRPr/>
            </a:pPr>
            <a:r>
              <a:rPr lang="ru-RU" dirty="0" smtClean="0"/>
              <a:t>Позволяет проводить оценку</a:t>
            </a:r>
            <a:r>
              <a:rPr lang="en-US" dirty="0" smtClean="0"/>
              <a:t> IP </a:t>
            </a:r>
            <a:r>
              <a:rPr lang="ru-RU" dirty="0" smtClean="0"/>
              <a:t>модулей на системном уровне</a:t>
            </a:r>
            <a:endParaRPr lang="en-US" altLang="zh-TW" dirty="0" smtClean="0">
              <a:ea typeface="PMingLiU" charset="0"/>
              <a:cs typeface="PMingLiU" charset="0"/>
            </a:endParaRPr>
          </a:p>
          <a:p>
            <a:pPr>
              <a:defRPr/>
            </a:pPr>
            <a:r>
              <a:rPr lang="ru-RU" altLang="zh-TW" dirty="0" smtClean="0">
                <a:ea typeface="PMingLiU" charset="0"/>
                <a:cs typeface="PMingLiU" charset="0"/>
              </a:rPr>
              <a:t>Системный инженер</a:t>
            </a:r>
            <a:r>
              <a:rPr lang="en-US" altLang="zh-TW" dirty="0" smtClean="0">
                <a:ea typeface="PMingLiU" charset="0"/>
                <a:cs typeface="PMingLiU" charset="0"/>
              </a:rPr>
              <a:t> </a:t>
            </a:r>
          </a:p>
          <a:p>
            <a:pPr lvl="1">
              <a:defRPr/>
            </a:pPr>
            <a:r>
              <a:rPr lang="ru-RU" dirty="0" smtClean="0"/>
              <a:t>Быстрое </a:t>
            </a:r>
            <a:r>
              <a:rPr lang="ru-RU" dirty="0" err="1" smtClean="0"/>
              <a:t>прототипирование</a:t>
            </a:r>
            <a:r>
              <a:rPr lang="ru-RU" dirty="0" smtClean="0"/>
              <a:t> без особых знаний архитектуры </a:t>
            </a:r>
            <a:r>
              <a:rPr lang="en-US" dirty="0" smtClean="0"/>
              <a:t>PLD </a:t>
            </a:r>
          </a:p>
          <a:p>
            <a:pPr lvl="1">
              <a:defRPr/>
            </a:pPr>
            <a:r>
              <a:rPr lang="ru-RU" dirty="0" smtClean="0"/>
              <a:t>Обеспечивает легкий доступ к оценке аппаратных затрат</a:t>
            </a:r>
            <a:r>
              <a:rPr lang="en-US" dirty="0" smtClean="0"/>
              <a:t> </a:t>
            </a:r>
          </a:p>
          <a:p>
            <a:pPr lvl="1">
              <a:defRPr/>
            </a:pPr>
            <a:r>
              <a:rPr lang="ru-RU" altLang="zh-TW" dirty="0" smtClean="0">
                <a:ea typeface="PMingLiU" charset="0"/>
                <a:cs typeface="PMingLiU" charset="0"/>
              </a:rPr>
              <a:t>Создает исполняемую спецификацию для аппаратного инженера</a:t>
            </a:r>
            <a:endParaRPr lang="en-US" altLang="zh-TW" dirty="0" smtClean="0">
              <a:ea typeface="PMingLiU" charset="0"/>
              <a:cs typeface="PMingLiU" charset="0"/>
            </a:endParaRPr>
          </a:p>
          <a:p>
            <a:pPr>
              <a:defRPr/>
            </a:pPr>
            <a:endParaRPr lang="en-US" altLang="zh-TW" sz="2000" dirty="0" smtClean="0">
              <a:ea typeface="PMingLiU" charset="0"/>
              <a:cs typeface="PMingLiU" charset="0"/>
            </a:endParaRPr>
          </a:p>
        </p:txBody>
      </p:sp>
    </p:spTree>
    <p:custDataLst>
      <p:tags r:id="rId1"/>
    </p:custDataLst>
  </p:cSld>
  <p:clrMapOvr>
    <a:masterClrMapping/>
  </p:clrMapOvr>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4498" name="Rectangle 2"/>
          <p:cNvSpPr>
            <a:spLocks noGrp="1" noChangeArrowheads="1"/>
          </p:cNvSpPr>
          <p:nvPr>
            <p:ph type="title"/>
          </p:nvPr>
        </p:nvSpPr>
        <p:spPr/>
        <p:txBody>
          <a:bodyPr/>
          <a:lstStyle/>
          <a:p>
            <a:pPr>
              <a:defRPr/>
            </a:pPr>
            <a:r>
              <a:rPr lang="en-US" smtClean="0">
                <a:cs typeface="+mj-cs"/>
              </a:rPr>
              <a:t>Annotation Editing Shortcuts</a:t>
            </a:r>
          </a:p>
        </p:txBody>
      </p:sp>
      <p:graphicFrame>
        <p:nvGraphicFramePr>
          <p:cNvPr id="3434499" name="Group 3"/>
          <p:cNvGraphicFramePr>
            <a:graphicFrameLocks noGrp="1"/>
          </p:cNvGraphicFramePr>
          <p:nvPr>
            <p:ph idx="1"/>
          </p:nvPr>
        </p:nvGraphicFramePr>
        <p:xfrm>
          <a:off x="350838" y="990600"/>
          <a:ext cx="8331200" cy="2987674"/>
        </p:xfrm>
        <a:graphic>
          <a:graphicData uri="http://schemas.openxmlformats.org/drawingml/2006/table">
            <a:tbl>
              <a:tblPr/>
              <a:tblGrid>
                <a:gridCol w="4165600"/>
                <a:gridCol w="4165600"/>
              </a:tblGrid>
              <a:tr h="396324">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1" i="0" u="none" strike="noStrike" cap="none" normalizeH="0" baseline="0">
                          <a:ln>
                            <a:noFill/>
                          </a:ln>
                          <a:solidFill>
                            <a:schemeClr val="bg1"/>
                          </a:solidFill>
                          <a:effectLst/>
                          <a:latin typeface="Arial" charset="0"/>
                          <a:ea typeface="ＭＳ Ｐゴシック" charset="0"/>
                        </a:rPr>
                        <a:t>Task</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1" i="0" u="none" strike="noStrike" cap="none" normalizeH="0" baseline="0">
                          <a:ln>
                            <a:noFill/>
                          </a:ln>
                          <a:solidFill>
                            <a:schemeClr val="bg1"/>
                          </a:solidFill>
                          <a:effectLst/>
                          <a:latin typeface="Arial" charset="0"/>
                          <a:ea typeface="ＭＳ Ｐゴシック" charset="0"/>
                        </a:rPr>
                        <a:t>Command</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r>
              <a:tr h="701189">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Create annotation</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Double-click empty space in diagram and enter text</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6324">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Copy annotation</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1" i="0" u="none" strike="noStrike" cap="none" normalizeH="0" baseline="0">
                          <a:ln>
                            <a:noFill/>
                          </a:ln>
                          <a:solidFill>
                            <a:schemeClr val="tx1"/>
                          </a:solidFill>
                          <a:effectLst/>
                          <a:latin typeface="Arial" charset="0"/>
                          <a:ea typeface="ＭＳ Ｐゴシック" charset="0"/>
                        </a:rPr>
                        <a:t>Ctrl</a:t>
                      </a:r>
                      <a:r>
                        <a:rPr kumimoji="0" lang="en-US" sz="2000" b="0" i="0" u="none" strike="noStrike" cap="none" normalizeH="0" baseline="0">
                          <a:ln>
                            <a:noFill/>
                          </a:ln>
                          <a:solidFill>
                            <a:schemeClr val="tx1"/>
                          </a:solidFill>
                          <a:effectLst/>
                          <a:latin typeface="Arial" charset="0"/>
                          <a:ea typeface="ＭＳ Ｐゴシック" charset="0"/>
                        </a:rPr>
                        <a:t> + drag annotation</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6324">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Move annotation</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Drag annotation</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6324">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Edit annotation</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Click in text and edit</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01189">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Delete annotation</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2000" b="1" i="0" u="none" strike="noStrike" cap="none" normalizeH="0" baseline="0">
                          <a:ln>
                            <a:noFill/>
                          </a:ln>
                          <a:solidFill>
                            <a:schemeClr val="tx1"/>
                          </a:solidFill>
                          <a:effectLst/>
                          <a:latin typeface="Arial" charset="0"/>
                          <a:ea typeface="ＭＳ Ｐゴシック" charset="0"/>
                        </a:rPr>
                        <a:t>Shift</a:t>
                      </a:r>
                      <a:r>
                        <a:rPr kumimoji="0" lang="en-US" sz="2000" b="0" i="0" u="none" strike="noStrike" cap="none" normalizeH="0" baseline="0">
                          <a:ln>
                            <a:noFill/>
                          </a:ln>
                          <a:solidFill>
                            <a:schemeClr val="tx1"/>
                          </a:solidFill>
                          <a:effectLst/>
                          <a:latin typeface="Arial" charset="0"/>
                          <a:ea typeface="ＭＳ Ｐゴシック" charset="0"/>
                        </a:rPr>
                        <a:t> + select annotation, then press </a:t>
                      </a:r>
                      <a:r>
                        <a:rPr kumimoji="0" lang="en-US" sz="2000" b="1" i="0" u="none" strike="noStrike" cap="none" normalizeH="0" baseline="0">
                          <a:ln>
                            <a:noFill/>
                          </a:ln>
                          <a:solidFill>
                            <a:schemeClr val="tx1"/>
                          </a:solidFill>
                          <a:effectLst/>
                          <a:latin typeface="Arial" charset="0"/>
                          <a:ea typeface="ＭＳ Ｐゴシック" charset="0"/>
                        </a:rPr>
                        <a:t>Delete</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1731586" name="Rectangle 2"/>
          <p:cNvSpPr>
            <a:spLocks noGrp="1" noChangeArrowheads="1"/>
          </p:cNvSpPr>
          <p:nvPr>
            <p:ph type="title" idx="4294967295"/>
          </p:nvPr>
        </p:nvSpPr>
        <p:spPr/>
        <p:txBody>
          <a:bodyPr/>
          <a:lstStyle/>
          <a:p>
            <a:pPr>
              <a:defRPr/>
            </a:pPr>
            <a:r>
              <a:rPr lang="ru-RU" dirty="0" smtClean="0">
                <a:cs typeface="+mj-cs"/>
              </a:rPr>
              <a:t>Цели курса</a:t>
            </a:r>
            <a:endParaRPr lang="en-US" dirty="0">
              <a:cs typeface="+mj-cs"/>
            </a:endParaRPr>
          </a:p>
        </p:txBody>
      </p:sp>
      <p:sp>
        <p:nvSpPr>
          <p:cNvPr id="28675" name="Rectangle 5"/>
          <p:cNvSpPr>
            <a:spLocks noGrp="1" noChangeArrowheads="1"/>
          </p:cNvSpPr>
          <p:nvPr>
            <p:ph type="body" idx="4294967295"/>
          </p:nvPr>
        </p:nvSpPr>
        <p:spPr>
          <a:xfrm>
            <a:off x="350838" y="838200"/>
            <a:ext cx="8331200" cy="4679950"/>
          </a:xfrm>
        </p:spPr>
        <p:txBody>
          <a:bodyPr/>
          <a:lstStyle/>
          <a:p>
            <a:pPr>
              <a:defRPr/>
            </a:pPr>
            <a:r>
              <a:rPr lang="ru-RU" dirty="0" smtClean="0">
                <a:cs typeface="+mn-cs"/>
              </a:rPr>
              <a:t>Получение знаний и навыков</a:t>
            </a:r>
            <a:r>
              <a:rPr lang="en-US" dirty="0" smtClean="0">
                <a:cs typeface="+mn-cs"/>
              </a:rPr>
              <a:t>:</a:t>
            </a:r>
          </a:p>
          <a:p>
            <a:pPr lvl="1">
              <a:defRPr/>
            </a:pPr>
            <a:r>
              <a:rPr lang="ru-RU" sz="2400" dirty="0" smtClean="0"/>
              <a:t>Реализация</a:t>
            </a:r>
            <a:r>
              <a:rPr lang="en-US" sz="2400" dirty="0" smtClean="0"/>
              <a:t> DSP </a:t>
            </a:r>
            <a:r>
              <a:rPr lang="ru-RU" sz="2400" dirty="0" smtClean="0"/>
              <a:t>алгоритмов при помощи </a:t>
            </a:r>
            <a:r>
              <a:rPr lang="en-US" sz="2400" dirty="0" smtClean="0"/>
              <a:t>Altera</a:t>
            </a:r>
            <a:r>
              <a:rPr lang="en-US" sz="2400" baseline="30000" dirty="0" smtClean="0"/>
              <a:t>®</a:t>
            </a:r>
            <a:r>
              <a:rPr lang="en-US" sz="2400" dirty="0" smtClean="0"/>
              <a:t> DSP Builder</a:t>
            </a:r>
          </a:p>
          <a:p>
            <a:pPr lvl="1">
              <a:defRPr/>
            </a:pPr>
            <a:r>
              <a:rPr lang="ru-RU" sz="2400" dirty="0" smtClean="0"/>
              <a:t>Параметризация</a:t>
            </a:r>
            <a:r>
              <a:rPr lang="en-US" sz="2400" dirty="0" smtClean="0"/>
              <a:t> </a:t>
            </a:r>
            <a:r>
              <a:rPr lang="ru-RU" sz="2400" dirty="0" smtClean="0"/>
              <a:t>блоков </a:t>
            </a:r>
            <a:r>
              <a:rPr lang="en-US" sz="2400" dirty="0" smtClean="0"/>
              <a:t>DSP Builder </a:t>
            </a:r>
            <a:r>
              <a:rPr lang="ru-RU" sz="2400" dirty="0" smtClean="0"/>
              <a:t>при помощи</a:t>
            </a:r>
            <a:r>
              <a:rPr lang="en-US" sz="2400" dirty="0" smtClean="0"/>
              <a:t> MATLAB</a:t>
            </a:r>
          </a:p>
          <a:p>
            <a:pPr lvl="1">
              <a:defRPr/>
            </a:pPr>
            <a:r>
              <a:rPr lang="ru-RU" sz="2400" dirty="0" smtClean="0"/>
              <a:t>Моделирование при помощи </a:t>
            </a:r>
            <a:r>
              <a:rPr lang="en-US" sz="2400" dirty="0" err="1" smtClean="0"/>
              <a:t>ModelSim</a:t>
            </a:r>
            <a:r>
              <a:rPr lang="en-US" sz="2400" baseline="30000" dirty="0" smtClean="0"/>
              <a:t>®</a:t>
            </a:r>
            <a:r>
              <a:rPr lang="en-US" sz="2400" dirty="0" smtClean="0"/>
              <a:t>-Altera</a:t>
            </a:r>
          </a:p>
          <a:p>
            <a:pPr lvl="1">
              <a:defRPr/>
            </a:pPr>
            <a:r>
              <a:rPr lang="ru-RU" sz="2400" dirty="0" smtClean="0"/>
              <a:t>Ускорение моделирования при помощи техники</a:t>
            </a:r>
            <a:r>
              <a:rPr lang="en-US" sz="2400" dirty="0" smtClean="0"/>
              <a:t> hardware-in-the-loop</a:t>
            </a:r>
          </a:p>
          <a:p>
            <a:pPr lvl="1">
              <a:defRPr/>
            </a:pPr>
            <a:r>
              <a:rPr lang="ru-RU" sz="2400" dirty="0" smtClean="0"/>
              <a:t>Системное моделирование при помощи сценариев</a:t>
            </a:r>
            <a:r>
              <a:rPr lang="en-US" sz="2400" dirty="0" smtClean="0"/>
              <a:t> MATLAB script</a:t>
            </a:r>
          </a:p>
          <a:p>
            <a:pPr lvl="1">
              <a:defRPr/>
            </a:pPr>
            <a:r>
              <a:rPr lang="ru-RU" sz="2400" dirty="0" smtClean="0"/>
              <a:t>Понимание интерфейса</a:t>
            </a:r>
            <a:r>
              <a:rPr lang="en-US" sz="2400" dirty="0" smtClean="0"/>
              <a:t> Avalon Streaming Interface</a:t>
            </a:r>
          </a:p>
          <a:p>
            <a:pPr lvl="1">
              <a:defRPr/>
            </a:pPr>
            <a:endParaRPr lang="en-US" sz="2400" dirty="0" smtClean="0"/>
          </a:p>
        </p:txBody>
      </p:sp>
      <p:sp>
        <p:nvSpPr>
          <p:cNvPr id="9220" name="Text Box 3"/>
          <p:cNvSpPr txBox="1">
            <a:spLocks noChangeArrowheads="1"/>
          </p:cNvSpPr>
          <p:nvPr/>
        </p:nvSpPr>
        <p:spPr bwMode="auto">
          <a:xfrm>
            <a:off x="571500" y="1155700"/>
            <a:ext cx="822166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b="1"/>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3554" name="Rectangle 2"/>
          <p:cNvSpPr>
            <a:spLocks noGrp="1" noChangeArrowheads="1"/>
          </p:cNvSpPr>
          <p:nvPr>
            <p:ph type="ctrTitle"/>
          </p:nvPr>
        </p:nvSpPr>
        <p:spPr/>
        <p:txBody>
          <a:bodyPr/>
          <a:lstStyle/>
          <a:p>
            <a:pPr>
              <a:defRPr/>
            </a:pPr>
            <a:r>
              <a:rPr lang="en-US" sz="2800" dirty="0" smtClean="0">
                <a:cs typeface="+mj-cs"/>
              </a:rPr>
              <a:t>Designing with DSP Builder</a:t>
            </a:r>
            <a:r>
              <a:rPr lang="en-US" sz="2000" b="0" dirty="0" smtClean="0">
                <a:cs typeface="+mj-cs"/>
              </a:rPr>
              <a:t/>
            </a:r>
            <a:br>
              <a:rPr lang="en-US" sz="2000" b="0" dirty="0" smtClean="0">
                <a:cs typeface="+mj-cs"/>
              </a:rPr>
            </a:br>
            <a:r>
              <a:rPr lang="en-US" sz="2000" b="0" dirty="0" smtClean="0">
                <a:cs typeface="+mj-cs"/>
              </a:rPr>
              <a:t> </a:t>
            </a:r>
            <a:r>
              <a:rPr lang="ru-RU" sz="2400" b="0" i="1" dirty="0" smtClean="0">
                <a:cs typeface="+mj-cs"/>
              </a:rPr>
              <a:t>Требования и установка</a:t>
            </a:r>
            <a:endParaRPr lang="en-US" sz="2400" b="0" i="1" dirty="0" smtClean="0">
              <a:cs typeface="+mj-cs"/>
            </a:endParaRPr>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02" name="Rectangle 2"/>
          <p:cNvSpPr>
            <a:spLocks noGrp="1" noChangeArrowheads="1"/>
          </p:cNvSpPr>
          <p:nvPr>
            <p:ph type="title"/>
          </p:nvPr>
        </p:nvSpPr>
        <p:spPr/>
        <p:txBody>
          <a:bodyPr/>
          <a:lstStyle/>
          <a:p>
            <a:pPr>
              <a:defRPr/>
            </a:pPr>
            <a:r>
              <a:rPr lang="en-US" smtClean="0">
                <a:cs typeface="+mj-cs"/>
              </a:rPr>
              <a:t>Software Requirement</a:t>
            </a:r>
          </a:p>
        </p:txBody>
      </p:sp>
      <p:sp>
        <p:nvSpPr>
          <p:cNvPr id="3225603" name="Rectangle 3"/>
          <p:cNvSpPr>
            <a:spLocks noGrp="1" noChangeArrowheads="1"/>
          </p:cNvSpPr>
          <p:nvPr>
            <p:ph type="body" idx="1"/>
          </p:nvPr>
        </p:nvSpPr>
        <p:spPr>
          <a:xfrm>
            <a:off x="381000" y="990600"/>
            <a:ext cx="8331200" cy="4679950"/>
          </a:xfrm>
        </p:spPr>
        <p:txBody>
          <a:bodyPr/>
          <a:lstStyle/>
          <a:p>
            <a:pPr>
              <a:defRPr/>
            </a:pPr>
            <a:r>
              <a:rPr lang="en-US" dirty="0" err="1" smtClean="0">
                <a:cs typeface="+mn-cs"/>
              </a:rPr>
              <a:t>Quartus</a:t>
            </a:r>
            <a:r>
              <a:rPr lang="en-US" dirty="0" smtClean="0">
                <a:cs typeface="+mn-cs"/>
              </a:rPr>
              <a:t> II</a:t>
            </a:r>
          </a:p>
          <a:p>
            <a:pPr>
              <a:defRPr/>
            </a:pPr>
            <a:r>
              <a:rPr lang="en-US" dirty="0" smtClean="0">
                <a:cs typeface="+mn-cs"/>
              </a:rPr>
              <a:t>MATLAB/Simulink R2009b – R2011b</a:t>
            </a:r>
          </a:p>
          <a:p>
            <a:pPr lvl="1">
              <a:defRPr/>
            </a:pPr>
            <a:r>
              <a:rPr lang="ru-RU" dirty="0" smtClean="0"/>
              <a:t>Только </a:t>
            </a:r>
            <a:r>
              <a:rPr lang="en-US" dirty="0" smtClean="0"/>
              <a:t>32-bit </a:t>
            </a:r>
            <a:r>
              <a:rPr lang="ru-RU" dirty="0" smtClean="0"/>
              <a:t>версия релизов</a:t>
            </a:r>
            <a:r>
              <a:rPr lang="en-US" dirty="0" smtClean="0"/>
              <a:t> </a:t>
            </a:r>
            <a:r>
              <a:rPr lang="en-US" dirty="0" err="1" smtClean="0"/>
              <a:t>MathWorks</a:t>
            </a:r>
            <a:r>
              <a:rPr lang="en-US" dirty="0" smtClean="0"/>
              <a:t> </a:t>
            </a:r>
            <a:r>
              <a:rPr lang="ru-RU" dirty="0" smtClean="0"/>
              <a:t>для </a:t>
            </a:r>
            <a:r>
              <a:rPr lang="en-US" b="1" u="sng" dirty="0" smtClean="0"/>
              <a:t>Windows &amp; Linux</a:t>
            </a:r>
            <a:r>
              <a:rPr lang="en-US" dirty="0" smtClean="0"/>
              <a:t> </a:t>
            </a:r>
          </a:p>
          <a:p>
            <a:pPr>
              <a:defRPr/>
            </a:pPr>
            <a:r>
              <a:rPr lang="en-US" dirty="0" smtClean="0">
                <a:cs typeface="+mn-cs"/>
              </a:rPr>
              <a:t>DSP Builder</a:t>
            </a:r>
          </a:p>
          <a:p>
            <a:pPr lvl="1">
              <a:defRPr/>
            </a:pPr>
            <a:r>
              <a:rPr lang="ru-RU" dirty="0" smtClean="0"/>
              <a:t>Обязательно установите</a:t>
            </a:r>
            <a:r>
              <a:rPr lang="en-US" dirty="0" smtClean="0"/>
              <a:t> </a:t>
            </a:r>
            <a:r>
              <a:rPr lang="ru-RU" dirty="0" smtClean="0"/>
              <a:t>сначала </a:t>
            </a:r>
            <a:r>
              <a:rPr lang="en-US" dirty="0" err="1" smtClean="0"/>
              <a:t>Quartus</a:t>
            </a:r>
            <a:r>
              <a:rPr lang="en-US" dirty="0" smtClean="0"/>
              <a:t> </a:t>
            </a:r>
            <a:r>
              <a:rPr lang="ru-RU" dirty="0" smtClean="0"/>
              <a:t>и </a:t>
            </a:r>
            <a:r>
              <a:rPr lang="en-US" dirty="0" smtClean="0"/>
              <a:t>MATLAB/Simulink </a:t>
            </a:r>
          </a:p>
          <a:p>
            <a:pPr>
              <a:defRPr/>
            </a:pPr>
            <a:r>
              <a:rPr lang="en-US" dirty="0" err="1" smtClean="0">
                <a:cs typeface="+mn-cs"/>
              </a:rPr>
              <a:t>ModelSim</a:t>
            </a:r>
            <a:r>
              <a:rPr lang="en-US" dirty="0" smtClean="0">
                <a:cs typeface="+mn-cs"/>
              </a:rPr>
              <a:t>-Altera 6.4a</a:t>
            </a:r>
          </a:p>
        </p:txBody>
      </p:sp>
      <p:pic>
        <p:nvPicPr>
          <p:cNvPr id="4"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114800"/>
            <a:ext cx="9144000" cy="213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7650" name="Rectangle 2"/>
          <p:cNvSpPr>
            <a:spLocks noGrp="1" noChangeArrowheads="1"/>
          </p:cNvSpPr>
          <p:nvPr>
            <p:ph type="title"/>
          </p:nvPr>
        </p:nvSpPr>
        <p:spPr/>
        <p:txBody>
          <a:bodyPr/>
          <a:lstStyle/>
          <a:p>
            <a:pPr>
              <a:defRPr/>
            </a:pPr>
            <a:r>
              <a:rPr lang="ru-RU" dirty="0" smtClean="0">
                <a:cs typeface="+mj-cs"/>
              </a:rPr>
              <a:t>Ссылки на скачивание</a:t>
            </a:r>
            <a:endParaRPr lang="en-US" dirty="0" smtClean="0">
              <a:cs typeface="+mj-cs"/>
            </a:endParaRPr>
          </a:p>
        </p:txBody>
      </p:sp>
      <p:sp>
        <p:nvSpPr>
          <p:cNvPr id="3227651" name="Rectangle 3"/>
          <p:cNvSpPr>
            <a:spLocks noGrp="1" noChangeArrowheads="1"/>
          </p:cNvSpPr>
          <p:nvPr>
            <p:ph type="body" idx="1"/>
          </p:nvPr>
        </p:nvSpPr>
        <p:spPr/>
        <p:txBody>
          <a:bodyPr/>
          <a:lstStyle/>
          <a:p>
            <a:pPr>
              <a:defRPr/>
            </a:pPr>
            <a:r>
              <a:rPr lang="en-US" sz="2400" dirty="0" smtClean="0">
                <a:cs typeface="+mn-cs"/>
              </a:rPr>
              <a:t>DSP Builder:</a:t>
            </a:r>
          </a:p>
          <a:p>
            <a:pPr lvl="1">
              <a:defRPr/>
            </a:pPr>
            <a:r>
              <a:rPr lang="en-US" sz="1800" dirty="0" smtClean="0">
                <a:hlinkClick r:id="rId3"/>
              </a:rPr>
              <a:t>http://www.altera.com/products/software/products/dsp/dsp-builder.html</a:t>
            </a:r>
            <a:endParaRPr lang="en-US" sz="1800" dirty="0" smtClean="0"/>
          </a:p>
          <a:p>
            <a:pPr>
              <a:defRPr/>
            </a:pPr>
            <a:r>
              <a:rPr lang="en-US" sz="2400" dirty="0" smtClean="0">
                <a:cs typeface="+mn-cs"/>
              </a:rPr>
              <a:t>MATLAB and Simulink </a:t>
            </a:r>
            <a:r>
              <a:rPr lang="ru-RU" sz="2400" dirty="0" smtClean="0">
                <a:cs typeface="+mn-cs"/>
              </a:rPr>
              <a:t>пробная версия</a:t>
            </a:r>
            <a:r>
              <a:rPr lang="en-US" sz="2400" dirty="0" smtClean="0">
                <a:cs typeface="+mn-cs"/>
              </a:rPr>
              <a:t>:</a:t>
            </a:r>
          </a:p>
          <a:p>
            <a:pPr lvl="1">
              <a:defRPr/>
            </a:pPr>
            <a:r>
              <a:rPr lang="en-US" sz="1800" dirty="0" smtClean="0">
                <a:hlinkClick r:id="rId4"/>
              </a:rPr>
              <a:t>http://www.mathworks.com/products/connections/trials/altera.shtml</a:t>
            </a:r>
            <a:endParaRPr lang="en-US" sz="1800" dirty="0" smtClean="0"/>
          </a:p>
          <a:p>
            <a:pPr>
              <a:defRPr/>
            </a:pPr>
            <a:r>
              <a:rPr lang="en-US" sz="2400" dirty="0" err="1" smtClean="0">
                <a:cs typeface="+mn-cs"/>
              </a:rPr>
              <a:t>Quartus</a:t>
            </a:r>
            <a:r>
              <a:rPr lang="en-US" sz="2400" dirty="0" smtClean="0">
                <a:cs typeface="+mn-cs"/>
              </a:rPr>
              <a:t>:</a:t>
            </a:r>
          </a:p>
          <a:p>
            <a:pPr lvl="1">
              <a:defRPr/>
            </a:pPr>
            <a:r>
              <a:rPr lang="en-US" sz="1800" dirty="0" smtClean="0">
                <a:hlinkClick r:id="rId5"/>
              </a:rPr>
              <a:t>http://www.altera.com/products/software/quartus-ii/subscription-edition/qts-se-index.html</a:t>
            </a:r>
            <a:endParaRPr lang="en-US" sz="1800" dirty="0" smtClean="0"/>
          </a:p>
          <a:p>
            <a:pPr>
              <a:defRPr/>
            </a:pPr>
            <a:r>
              <a:rPr lang="en-US" sz="2400" dirty="0" err="1" smtClean="0">
                <a:cs typeface="+mn-cs"/>
              </a:rPr>
              <a:t>ModelSim</a:t>
            </a:r>
            <a:r>
              <a:rPr lang="en-US" sz="2400" dirty="0" smtClean="0">
                <a:cs typeface="+mn-cs"/>
              </a:rPr>
              <a:t>-Altera:</a:t>
            </a:r>
          </a:p>
          <a:p>
            <a:pPr lvl="1">
              <a:defRPr/>
            </a:pPr>
            <a:r>
              <a:rPr lang="en-US" sz="1800" dirty="0" smtClean="0">
                <a:hlinkClick r:id="rId6"/>
              </a:rPr>
              <a:t>http://www.altera.com/products/software/quartus-ii/modelsim/qts-modelsim-index.html</a:t>
            </a:r>
            <a:endParaRPr lang="en-US" sz="1800" dirty="0" smtClean="0"/>
          </a:p>
          <a:p>
            <a:pPr>
              <a:defRPr/>
            </a:pPr>
            <a:r>
              <a:rPr lang="en-US" sz="2400" dirty="0" smtClean="0">
                <a:cs typeface="+mn-cs"/>
              </a:rPr>
              <a:t>DSP IP </a:t>
            </a:r>
            <a:r>
              <a:rPr lang="en-US" sz="2400" dirty="0" err="1" smtClean="0">
                <a:cs typeface="+mn-cs"/>
              </a:rPr>
              <a:t>megacore</a:t>
            </a:r>
            <a:r>
              <a:rPr lang="en-US" sz="2400" dirty="0" smtClean="0">
                <a:cs typeface="+mn-cs"/>
              </a:rPr>
              <a:t>:</a:t>
            </a:r>
          </a:p>
          <a:p>
            <a:pPr lvl="1">
              <a:defRPr/>
            </a:pPr>
            <a:r>
              <a:rPr lang="en-US" sz="1800" dirty="0" smtClean="0">
                <a:hlinkClick r:id="rId7"/>
              </a:rPr>
              <a:t>http://www.altera.com/products/ip/dsp/ipm-index.jsp</a:t>
            </a:r>
            <a:endParaRPr lang="en-US" sz="1800" dirty="0" smtClean="0"/>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3794" name="Rectangle 2"/>
          <p:cNvSpPr>
            <a:spLocks noGrp="1" noChangeArrowheads="1"/>
          </p:cNvSpPr>
          <p:nvPr>
            <p:ph type="title"/>
          </p:nvPr>
        </p:nvSpPr>
        <p:spPr/>
        <p:txBody>
          <a:bodyPr/>
          <a:lstStyle/>
          <a:p>
            <a:pPr>
              <a:defRPr/>
            </a:pPr>
            <a:r>
              <a:rPr lang="ru-RU" dirty="0" smtClean="0">
                <a:cs typeface="+mj-cs"/>
              </a:rPr>
              <a:t>Полезные ресурсы</a:t>
            </a:r>
            <a:endParaRPr lang="en-US" dirty="0" smtClean="0">
              <a:cs typeface="+mj-cs"/>
            </a:endParaRPr>
          </a:p>
        </p:txBody>
      </p:sp>
      <p:sp>
        <p:nvSpPr>
          <p:cNvPr id="3233795" name="Rectangle 3"/>
          <p:cNvSpPr>
            <a:spLocks noGrp="1" noChangeArrowheads="1"/>
          </p:cNvSpPr>
          <p:nvPr>
            <p:ph type="body" idx="1"/>
          </p:nvPr>
        </p:nvSpPr>
        <p:spPr/>
        <p:txBody>
          <a:bodyPr/>
          <a:lstStyle/>
          <a:p>
            <a:pPr>
              <a:defRPr/>
            </a:pPr>
            <a:r>
              <a:rPr lang="en-US" dirty="0" smtClean="0">
                <a:cs typeface="+mn-cs"/>
              </a:rPr>
              <a:t>DSP Design Flow User Guide</a:t>
            </a:r>
          </a:p>
          <a:p>
            <a:pPr lvl="1">
              <a:defRPr/>
            </a:pPr>
            <a:r>
              <a:rPr lang="en-US" dirty="0" smtClean="0">
                <a:hlinkClick r:id="rId3"/>
              </a:rPr>
              <a:t>http://www.altera.com/literature/ug/ug_dsp_design_flow.pdf</a:t>
            </a:r>
            <a:endParaRPr lang="en-US" dirty="0"/>
          </a:p>
          <a:p>
            <a:pPr>
              <a:defRPr/>
            </a:pPr>
            <a:r>
              <a:rPr lang="en-US" dirty="0" smtClean="0">
                <a:cs typeface="+mn-cs"/>
              </a:rPr>
              <a:t>DSP Builder User Guide:</a:t>
            </a:r>
          </a:p>
          <a:p>
            <a:pPr lvl="1">
              <a:defRPr/>
            </a:pPr>
            <a:r>
              <a:rPr lang="en-US" dirty="0" smtClean="0">
                <a:hlinkClick r:id="rId4"/>
              </a:rPr>
              <a:t>http://www.altera.com/literature/ug/ug_dsp_builder.pdf</a:t>
            </a:r>
            <a:endParaRPr lang="en-US" dirty="0" smtClean="0"/>
          </a:p>
          <a:p>
            <a:pPr lvl="1">
              <a:defRPr/>
            </a:pPr>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7890" name="Rectangle 2"/>
          <p:cNvSpPr>
            <a:spLocks noGrp="1" noChangeArrowheads="1"/>
          </p:cNvSpPr>
          <p:nvPr>
            <p:ph type="ctrTitle"/>
          </p:nvPr>
        </p:nvSpPr>
        <p:spPr/>
        <p:txBody>
          <a:bodyPr/>
          <a:lstStyle/>
          <a:p>
            <a:pPr>
              <a:defRPr/>
            </a:pPr>
            <a:r>
              <a:rPr lang="en-US" dirty="0" smtClean="0">
                <a:cs typeface="+mj-cs"/>
              </a:rPr>
              <a:t>Designing with DSP Builder</a:t>
            </a:r>
            <a:r>
              <a:rPr lang="en-US" sz="2400" b="0" dirty="0" smtClean="0">
                <a:cs typeface="+mj-cs"/>
              </a:rPr>
              <a:t/>
            </a:r>
            <a:br>
              <a:rPr lang="en-US" sz="2400" b="0" dirty="0" smtClean="0">
                <a:cs typeface="+mj-cs"/>
              </a:rPr>
            </a:br>
            <a:r>
              <a:rPr lang="ru-RU" sz="2400" b="0" smtClean="0">
                <a:cs typeface="+mj-cs"/>
              </a:rPr>
              <a:t>Базовые понятия </a:t>
            </a:r>
            <a:r>
              <a:rPr lang="en-US" sz="2400" b="0" i="1" smtClean="0">
                <a:cs typeface="+mj-cs"/>
              </a:rPr>
              <a:t>MATLAB</a:t>
            </a:r>
            <a:endParaRPr lang="en-US" i="1" dirty="0" smtClean="0">
              <a:cs typeface="+mj-cs"/>
            </a:endParaRPr>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Number Placeholder 4"/>
          <p:cNvSpPr txBox="1">
            <a:spLocks noGrp="1"/>
          </p:cNvSpPr>
          <p:nvPr/>
        </p:nvSpPr>
        <p:spPr bwMode="auto">
          <a:xfrm>
            <a:off x="304800" y="6588125"/>
            <a:ext cx="698500"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grpSp>
        <p:nvGrpSpPr>
          <p:cNvPr id="56322" name="Group 2"/>
          <p:cNvGrpSpPr>
            <a:grpSpLocks/>
          </p:cNvGrpSpPr>
          <p:nvPr/>
        </p:nvGrpSpPr>
        <p:grpSpPr bwMode="auto">
          <a:xfrm>
            <a:off x="146050" y="1447800"/>
            <a:ext cx="4422775" cy="4348163"/>
            <a:chOff x="48" y="960"/>
            <a:chExt cx="3026" cy="3079"/>
          </a:xfrm>
        </p:grpSpPr>
        <p:sp>
          <p:nvSpPr>
            <p:cNvPr id="1756163" name="AutoShape 3"/>
            <p:cNvSpPr>
              <a:spLocks noChangeArrowheads="1"/>
            </p:cNvSpPr>
            <p:nvPr/>
          </p:nvSpPr>
          <p:spPr bwMode="auto">
            <a:xfrm flipH="1" flipV="1">
              <a:off x="386" y="2806"/>
              <a:ext cx="766" cy="459"/>
            </a:xfrm>
            <a:custGeom>
              <a:avLst/>
              <a:gdLst>
                <a:gd name="G0" fmla="+- 4627238 0 0"/>
                <a:gd name="G1" fmla="+- -3862078 0 0"/>
                <a:gd name="G2" fmla="+- 4627238 0 -3862078"/>
                <a:gd name="G3" fmla="+- 10800 0 0"/>
                <a:gd name="G4" fmla="+- 0 0 4627238"/>
                <a:gd name="T0" fmla="*/ 360 256 1"/>
                <a:gd name="T1" fmla="*/ 0 256 1"/>
                <a:gd name="G5" fmla="+- G2 T0 T1"/>
                <a:gd name="G6" fmla="?: G2 G2 G5"/>
                <a:gd name="G7" fmla="+- 0 0 G6"/>
                <a:gd name="G8" fmla="+- 7859 0 0"/>
                <a:gd name="G9" fmla="+- 0 0 -3862078"/>
                <a:gd name="G10" fmla="+- 7859 0 2700"/>
                <a:gd name="G11" fmla="cos G10 4627238"/>
                <a:gd name="G12" fmla="sin G10 4627238"/>
                <a:gd name="G13" fmla="cos 13500 4627238"/>
                <a:gd name="G14" fmla="sin 13500 4627238"/>
                <a:gd name="G15" fmla="+- G11 10800 0"/>
                <a:gd name="G16" fmla="+- G12 10800 0"/>
                <a:gd name="G17" fmla="+- G13 10800 0"/>
                <a:gd name="G18" fmla="+- G14 10800 0"/>
                <a:gd name="G19" fmla="*/ 7859 1 2"/>
                <a:gd name="G20" fmla="+- G19 5400 0"/>
                <a:gd name="G21" fmla="cos G20 4627238"/>
                <a:gd name="G22" fmla="sin G20 4627238"/>
                <a:gd name="G23" fmla="+- G21 10800 0"/>
                <a:gd name="G24" fmla="+- G12 G23 G22"/>
                <a:gd name="G25" fmla="+- G22 G23 G11"/>
                <a:gd name="G26" fmla="cos 10800 4627238"/>
                <a:gd name="G27" fmla="sin 10800 4627238"/>
                <a:gd name="G28" fmla="cos 7859 4627238"/>
                <a:gd name="G29" fmla="sin 7859 4627238"/>
                <a:gd name="G30" fmla="+- G26 10800 0"/>
                <a:gd name="G31" fmla="+- G27 10800 0"/>
                <a:gd name="G32" fmla="+- G28 10800 0"/>
                <a:gd name="G33" fmla="+- G29 10800 0"/>
                <a:gd name="G34" fmla="+- G19 5400 0"/>
                <a:gd name="G35" fmla="cos G34 -3862078"/>
                <a:gd name="G36" fmla="sin G34 -3862078"/>
                <a:gd name="G37" fmla="+/ -3862078 4627238 2"/>
                <a:gd name="T2" fmla="*/ 180 256 1"/>
                <a:gd name="T3" fmla="*/ 0 256 1"/>
                <a:gd name="G38" fmla="+- G37 T2 T3"/>
                <a:gd name="G39" fmla="?: G2 G37 G38"/>
                <a:gd name="G40" fmla="cos 10800 G39"/>
                <a:gd name="G41" fmla="sin 10800 G39"/>
                <a:gd name="G42" fmla="cos 7859 G39"/>
                <a:gd name="G43" fmla="sin 7859 G39"/>
                <a:gd name="G44" fmla="+- G40 10800 0"/>
                <a:gd name="G45" fmla="+- G41 10800 0"/>
                <a:gd name="G46" fmla="+- G42 10800 0"/>
                <a:gd name="G47" fmla="+- G43 10800 0"/>
                <a:gd name="G48" fmla="+- G35 10800 0"/>
                <a:gd name="G49" fmla="+- G36 10800 0"/>
                <a:gd name="T4" fmla="*/ 21543 w 21600"/>
                <a:gd name="T5" fmla="*/ 11898 h 21600"/>
                <a:gd name="T6" fmla="*/ 15614 w 21600"/>
                <a:gd name="T7" fmla="*/ 2808 h 21600"/>
                <a:gd name="T8" fmla="*/ 18618 w 21600"/>
                <a:gd name="T9" fmla="*/ 11599 h 21600"/>
                <a:gd name="T10" fmla="*/ 15282 w 21600"/>
                <a:gd name="T11" fmla="*/ 23533 h 21600"/>
                <a:gd name="T12" fmla="*/ 9964 w 21600"/>
                <a:gd name="T13" fmla="*/ 20985 h 21600"/>
                <a:gd name="T14" fmla="*/ 12513 w 21600"/>
                <a:gd name="T15" fmla="*/ 15666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3409" y="18213"/>
                  </a:moveTo>
                  <a:cubicBezTo>
                    <a:pt x="16554" y="17105"/>
                    <a:pt x="18659" y="14134"/>
                    <a:pt x="18659" y="10800"/>
                  </a:cubicBezTo>
                  <a:cubicBezTo>
                    <a:pt x="18659" y="8044"/>
                    <a:pt x="17215" y="5490"/>
                    <a:pt x="14855" y="4068"/>
                  </a:cubicBezTo>
                  <a:lnTo>
                    <a:pt x="16373" y="1549"/>
                  </a:lnTo>
                  <a:cubicBezTo>
                    <a:pt x="19616" y="3503"/>
                    <a:pt x="21600" y="7013"/>
                    <a:pt x="21600" y="10800"/>
                  </a:cubicBezTo>
                  <a:cubicBezTo>
                    <a:pt x="21600" y="15382"/>
                    <a:pt x="18708" y="19465"/>
                    <a:pt x="14386" y="20987"/>
                  </a:cubicBezTo>
                  <a:lnTo>
                    <a:pt x="15282" y="23533"/>
                  </a:lnTo>
                  <a:lnTo>
                    <a:pt x="9964" y="20985"/>
                  </a:lnTo>
                  <a:lnTo>
                    <a:pt x="12513" y="15666"/>
                  </a:lnTo>
                  <a:lnTo>
                    <a:pt x="13409" y="18213"/>
                  </a:lnTo>
                  <a:close/>
                </a:path>
              </a:pathLst>
            </a:custGeom>
            <a:gradFill rotWithShape="0">
              <a:gsLst>
                <a:gs pos="0">
                  <a:schemeClr val="tx1"/>
                </a:gs>
                <a:gs pos="100000">
                  <a:schemeClr val="tx1">
                    <a:gamma/>
                    <a:tint val="0"/>
                    <a:invGamma/>
                  </a:schemeClr>
                </a:gs>
              </a:gsLst>
              <a:lin ang="5400000" scaled="1"/>
            </a:gradFill>
            <a:ln w="9525">
              <a:solidFill>
                <a:schemeClr val="bg1"/>
              </a:solidFill>
              <a:miter lim="800000"/>
              <a:headEnd/>
              <a:tailEnd/>
            </a:ln>
            <a:effectLst/>
          </p:spPr>
          <p:txBody>
            <a:bodyPr rot="10800000" wrap="none" anchor="ctr"/>
            <a:lstStyle/>
            <a:p>
              <a:pPr algn="ctr" eaLnBrk="0" hangingPunct="0">
                <a:defRPr/>
              </a:pPr>
              <a:endParaRPr lang="en-US" sz="2400">
                <a:latin typeface="Times New Roman" pitchFamily="18" charset="0"/>
                <a:ea typeface="+mn-ea"/>
                <a:cs typeface="+mn-cs"/>
              </a:endParaRPr>
            </a:p>
          </p:txBody>
        </p:sp>
        <p:sp>
          <p:nvSpPr>
            <p:cNvPr id="56327" name="AutoShape 4"/>
            <p:cNvSpPr>
              <a:spLocks noChangeArrowheads="1"/>
            </p:cNvSpPr>
            <p:nvPr/>
          </p:nvSpPr>
          <p:spPr bwMode="auto">
            <a:xfrm>
              <a:off x="566" y="2911"/>
              <a:ext cx="2098" cy="557"/>
            </a:xfrm>
            <a:prstGeom prst="roundRect">
              <a:avLst>
                <a:gd name="adj" fmla="val 50000"/>
              </a:avLst>
            </a:prstGeom>
            <a:solidFill>
              <a:srgbClr val="339966"/>
            </a:solidFill>
            <a:ln w="9525">
              <a:solidFill>
                <a:schemeClr val="tx1"/>
              </a:solidFill>
              <a:round/>
              <a:headEnd/>
              <a:tailEnd/>
            </a:ln>
          </p:spPr>
          <p:txBody>
            <a:bodyPr wrap="none" anchor="ctr"/>
            <a:lstStyle/>
            <a:p>
              <a:pPr eaLnBrk="0" hangingPunct="0"/>
              <a:endParaRPr lang="en-US"/>
            </a:p>
          </p:txBody>
        </p:sp>
        <p:sp>
          <p:nvSpPr>
            <p:cNvPr id="56328" name="AutoShape 5"/>
            <p:cNvSpPr>
              <a:spLocks noChangeArrowheads="1"/>
            </p:cNvSpPr>
            <p:nvPr/>
          </p:nvSpPr>
          <p:spPr bwMode="auto">
            <a:xfrm>
              <a:off x="1376" y="2315"/>
              <a:ext cx="500" cy="317"/>
            </a:xfrm>
            <a:prstGeom prst="downArrow">
              <a:avLst>
                <a:gd name="adj1" fmla="val 50000"/>
                <a:gd name="adj2" fmla="val 25000"/>
              </a:avLst>
            </a:prstGeom>
            <a:solidFill>
              <a:srgbClr val="000080"/>
            </a:solidFill>
            <a:ln w="9525">
              <a:solidFill>
                <a:schemeClr val="tx1"/>
              </a:solidFill>
              <a:miter lim="800000"/>
              <a:headEnd/>
              <a:tailEnd/>
            </a:ln>
          </p:spPr>
          <p:txBody>
            <a:bodyPr wrap="none" anchor="ctr"/>
            <a:lstStyle/>
            <a:p>
              <a:pPr eaLnBrk="0" hangingPunct="0"/>
              <a:endParaRPr lang="en-US"/>
            </a:p>
          </p:txBody>
        </p:sp>
        <p:sp>
          <p:nvSpPr>
            <p:cNvPr id="56329" name="Oval 6"/>
            <p:cNvSpPr>
              <a:spLocks noChangeArrowheads="1"/>
            </p:cNvSpPr>
            <p:nvPr/>
          </p:nvSpPr>
          <p:spPr bwMode="auto">
            <a:xfrm>
              <a:off x="378" y="960"/>
              <a:ext cx="2497" cy="1444"/>
            </a:xfrm>
            <a:prstGeom prst="ellipse">
              <a:avLst/>
            </a:prstGeom>
            <a:solidFill>
              <a:srgbClr val="00008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endParaRPr lang="en-US"/>
            </a:p>
          </p:txBody>
        </p:sp>
        <p:sp>
          <p:nvSpPr>
            <p:cNvPr id="56330" name="WordArt 7"/>
            <p:cNvSpPr>
              <a:spLocks noChangeArrowheads="1" noChangeShapeType="1" noTextEdit="1"/>
            </p:cNvSpPr>
            <p:nvPr/>
          </p:nvSpPr>
          <p:spPr bwMode="auto">
            <a:xfrm rot="1973571">
              <a:off x="2193" y="1315"/>
              <a:ext cx="599" cy="186"/>
            </a:xfrm>
            <a:prstGeom prst="rect">
              <a:avLst/>
            </a:prstGeom>
          </p:spPr>
          <p:txBody>
            <a:bodyPr spcFirstLastPara="1" wrap="none" fromWordArt="1">
              <a:prstTxWarp prst="textArchUp">
                <a:avLst>
                  <a:gd name="adj" fmla="val 11588060"/>
                </a:avLst>
              </a:prstTxWarp>
            </a:bodyPr>
            <a:lstStyle/>
            <a:p>
              <a:pPr algn="ctr"/>
              <a:r>
                <a:rPr lang="en-US" sz="2000" i="1" kern="10">
                  <a:ln w="9525">
                    <a:solidFill>
                      <a:schemeClr val="bg1"/>
                    </a:solidFill>
                    <a:round/>
                    <a:headEnd/>
                    <a:tailEnd/>
                  </a:ln>
                  <a:solidFill>
                    <a:schemeClr val="bg1"/>
                  </a:solidFill>
                  <a:latin typeface="Arial"/>
                  <a:ea typeface="Arial"/>
                  <a:cs typeface="Arial"/>
                </a:rPr>
                <a:t>Algorithms</a:t>
              </a:r>
            </a:p>
          </p:txBody>
        </p:sp>
        <p:sp>
          <p:nvSpPr>
            <p:cNvPr id="56331" name="WordArt 8"/>
            <p:cNvSpPr>
              <a:spLocks noChangeArrowheads="1" noChangeShapeType="1" noTextEdit="1"/>
            </p:cNvSpPr>
            <p:nvPr/>
          </p:nvSpPr>
          <p:spPr bwMode="auto">
            <a:xfrm rot="-2518002">
              <a:off x="470" y="1353"/>
              <a:ext cx="413" cy="128"/>
            </a:xfrm>
            <a:prstGeom prst="rect">
              <a:avLst/>
            </a:prstGeom>
          </p:spPr>
          <p:txBody>
            <a:bodyPr spcFirstLastPara="1" wrap="none" fromWordArt="1">
              <a:prstTxWarp prst="textArchUp">
                <a:avLst>
                  <a:gd name="adj" fmla="val 11586612"/>
                </a:avLst>
              </a:prstTxWarp>
            </a:bodyPr>
            <a:lstStyle/>
            <a:p>
              <a:pPr algn="ctr"/>
              <a:r>
                <a:rPr lang="en-US" sz="2000" i="1" kern="10">
                  <a:ln w="9525">
                    <a:solidFill>
                      <a:schemeClr val="bg1"/>
                    </a:solidFill>
                    <a:round/>
                    <a:headEnd/>
                    <a:tailEnd/>
                  </a:ln>
                  <a:solidFill>
                    <a:schemeClr val="bg1"/>
                  </a:solidFill>
                  <a:latin typeface="Arial"/>
                  <a:ea typeface="Arial"/>
                  <a:cs typeface="Arial"/>
                </a:rPr>
                <a:t>Insight</a:t>
              </a:r>
            </a:p>
          </p:txBody>
        </p:sp>
        <p:sp>
          <p:nvSpPr>
            <p:cNvPr id="1756169" name="AutoShape 9"/>
            <p:cNvSpPr>
              <a:spLocks noChangeArrowheads="1"/>
            </p:cNvSpPr>
            <p:nvPr/>
          </p:nvSpPr>
          <p:spPr bwMode="auto">
            <a:xfrm flipH="1" flipV="1">
              <a:off x="621" y="1344"/>
              <a:ext cx="962" cy="634"/>
            </a:xfrm>
            <a:custGeom>
              <a:avLst/>
              <a:gdLst>
                <a:gd name="G0" fmla="+- 4488494 0 0"/>
                <a:gd name="G1" fmla="+- -5716732 0 0"/>
                <a:gd name="G2" fmla="+- 4488494 0 -5716732"/>
                <a:gd name="G3" fmla="+- 10800 0 0"/>
                <a:gd name="G4" fmla="+- 0 0 4488494"/>
                <a:gd name="T0" fmla="*/ 360 256 1"/>
                <a:gd name="T1" fmla="*/ 0 256 1"/>
                <a:gd name="G5" fmla="+- G2 T0 T1"/>
                <a:gd name="G6" fmla="?: G2 G2 G5"/>
                <a:gd name="G7" fmla="+- 0 0 G6"/>
                <a:gd name="G8" fmla="+- 7254 0 0"/>
                <a:gd name="G9" fmla="+- 0 0 -5716732"/>
                <a:gd name="G10" fmla="+- 7254 0 2700"/>
                <a:gd name="G11" fmla="cos G10 4488494"/>
                <a:gd name="G12" fmla="sin G10 4488494"/>
                <a:gd name="G13" fmla="cos 13500 4488494"/>
                <a:gd name="G14" fmla="sin 13500 4488494"/>
                <a:gd name="G15" fmla="+- G11 10800 0"/>
                <a:gd name="G16" fmla="+- G12 10800 0"/>
                <a:gd name="G17" fmla="+- G13 10800 0"/>
                <a:gd name="G18" fmla="+- G14 10800 0"/>
                <a:gd name="G19" fmla="*/ 7254 1 2"/>
                <a:gd name="G20" fmla="+- G19 5400 0"/>
                <a:gd name="G21" fmla="cos G20 4488494"/>
                <a:gd name="G22" fmla="sin G20 4488494"/>
                <a:gd name="G23" fmla="+- G21 10800 0"/>
                <a:gd name="G24" fmla="+- G12 G23 G22"/>
                <a:gd name="G25" fmla="+- G22 G23 G11"/>
                <a:gd name="G26" fmla="cos 10800 4488494"/>
                <a:gd name="G27" fmla="sin 10800 4488494"/>
                <a:gd name="G28" fmla="cos 7254 4488494"/>
                <a:gd name="G29" fmla="sin 7254 4488494"/>
                <a:gd name="G30" fmla="+- G26 10800 0"/>
                <a:gd name="G31" fmla="+- G27 10800 0"/>
                <a:gd name="G32" fmla="+- G28 10800 0"/>
                <a:gd name="G33" fmla="+- G29 10800 0"/>
                <a:gd name="G34" fmla="+- G19 5400 0"/>
                <a:gd name="G35" fmla="cos G34 -5716732"/>
                <a:gd name="G36" fmla="sin G34 -5716732"/>
                <a:gd name="G37" fmla="+/ -5716732 4488494 2"/>
                <a:gd name="T2" fmla="*/ 180 256 1"/>
                <a:gd name="T3" fmla="*/ 0 256 1"/>
                <a:gd name="G38" fmla="+- G37 T2 T3"/>
                <a:gd name="G39" fmla="?: G2 G37 G38"/>
                <a:gd name="G40" fmla="cos 10800 G39"/>
                <a:gd name="G41" fmla="sin 10800 G39"/>
                <a:gd name="G42" fmla="cos 7254 G39"/>
                <a:gd name="G43" fmla="sin 7254 G39"/>
                <a:gd name="G44" fmla="+- G40 10800 0"/>
                <a:gd name="G45" fmla="+- G41 10800 0"/>
                <a:gd name="G46" fmla="+- G42 10800 0"/>
                <a:gd name="G47" fmla="+- G43 10800 0"/>
                <a:gd name="G48" fmla="+- G35 10800 0"/>
                <a:gd name="G49" fmla="+- G36 10800 0"/>
                <a:gd name="T4" fmla="*/ 21455 w 21600"/>
                <a:gd name="T5" fmla="*/ 9041 h 21600"/>
                <a:gd name="T6" fmla="*/ 11236 w 21600"/>
                <a:gd name="T7" fmla="*/ 1783 h 21600"/>
                <a:gd name="T8" fmla="*/ 17957 w 21600"/>
                <a:gd name="T9" fmla="*/ 9618 h 21600"/>
                <a:gd name="T10" fmla="*/ 15750 w 21600"/>
                <a:gd name="T11" fmla="*/ 23359 h 21600"/>
                <a:gd name="T12" fmla="*/ 9948 w 21600"/>
                <a:gd name="T13" fmla="*/ 20839 h 21600"/>
                <a:gd name="T14" fmla="*/ 12469 w 21600"/>
                <a:gd name="T15" fmla="*/ 15036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3459" y="17548"/>
                  </a:moveTo>
                  <a:cubicBezTo>
                    <a:pt x="16231" y="16456"/>
                    <a:pt x="18054" y="13779"/>
                    <a:pt x="18054" y="10800"/>
                  </a:cubicBezTo>
                  <a:cubicBezTo>
                    <a:pt x="18054" y="6929"/>
                    <a:pt x="15016" y="3741"/>
                    <a:pt x="11150" y="3554"/>
                  </a:cubicBezTo>
                  <a:lnTo>
                    <a:pt x="11321" y="12"/>
                  </a:lnTo>
                  <a:cubicBezTo>
                    <a:pt x="17076" y="291"/>
                    <a:pt x="21600" y="5038"/>
                    <a:pt x="21600" y="10800"/>
                  </a:cubicBezTo>
                  <a:cubicBezTo>
                    <a:pt x="21600" y="15236"/>
                    <a:pt x="18887" y="19221"/>
                    <a:pt x="14760" y="20847"/>
                  </a:cubicBezTo>
                  <a:lnTo>
                    <a:pt x="15750" y="23359"/>
                  </a:lnTo>
                  <a:lnTo>
                    <a:pt x="9948" y="20839"/>
                  </a:lnTo>
                  <a:lnTo>
                    <a:pt x="12469" y="15036"/>
                  </a:lnTo>
                  <a:lnTo>
                    <a:pt x="13459" y="17548"/>
                  </a:lnTo>
                  <a:close/>
                </a:path>
              </a:pathLst>
            </a:custGeom>
            <a:gradFill rotWithShape="0">
              <a:gsLst>
                <a:gs pos="0">
                  <a:schemeClr val="tx1"/>
                </a:gs>
                <a:gs pos="100000">
                  <a:schemeClr val="tx1">
                    <a:gamma/>
                    <a:tint val="0"/>
                    <a:invGamma/>
                  </a:schemeClr>
                </a:gs>
              </a:gsLst>
              <a:lin ang="5400000" scaled="1"/>
            </a:gradFill>
            <a:ln w="9525">
              <a:solidFill>
                <a:schemeClr val="bg1"/>
              </a:solidFill>
              <a:miter lim="800000"/>
              <a:headEnd/>
              <a:tailEnd/>
            </a:ln>
            <a:effectLst/>
          </p:spPr>
          <p:txBody>
            <a:bodyPr wrap="none" anchor="ctr"/>
            <a:lstStyle/>
            <a:p>
              <a:pPr eaLnBrk="0" hangingPunct="0">
                <a:defRPr/>
              </a:pPr>
              <a:endParaRPr lang="en-US">
                <a:ea typeface="+mn-ea"/>
                <a:cs typeface="+mn-cs"/>
              </a:endParaRPr>
            </a:p>
          </p:txBody>
        </p:sp>
        <p:sp>
          <p:nvSpPr>
            <p:cNvPr id="56333" name="AutoShape 10"/>
            <p:cNvSpPr>
              <a:spLocks noChangeArrowheads="1"/>
            </p:cNvSpPr>
            <p:nvPr/>
          </p:nvSpPr>
          <p:spPr bwMode="auto">
            <a:xfrm>
              <a:off x="2038" y="3336"/>
              <a:ext cx="133" cy="246"/>
            </a:xfrm>
            <a:prstGeom prst="downArrow">
              <a:avLst>
                <a:gd name="adj1" fmla="val 50000"/>
                <a:gd name="adj2" fmla="val 46241"/>
              </a:avLst>
            </a:prstGeom>
            <a:gradFill rotWithShape="0">
              <a:gsLst>
                <a:gs pos="0">
                  <a:srgbClr val="FFFFFF"/>
                </a:gs>
                <a:gs pos="100000">
                  <a:srgbClr val="339966"/>
                </a:gs>
              </a:gsLst>
              <a:lin ang="5400000" scaled="1"/>
            </a:gradFill>
            <a:ln w="9525">
              <a:solidFill>
                <a:srgbClr val="339966"/>
              </a:solidFill>
              <a:miter lim="800000"/>
              <a:headEnd/>
              <a:tailEnd/>
            </a:ln>
          </p:spPr>
          <p:txBody>
            <a:bodyPr wrap="none" anchor="ctr"/>
            <a:lstStyle/>
            <a:p>
              <a:pPr eaLnBrk="0" hangingPunct="0"/>
              <a:endParaRPr lang="en-US"/>
            </a:p>
          </p:txBody>
        </p:sp>
        <p:sp>
          <p:nvSpPr>
            <p:cNvPr id="56334" name="WordArt 11"/>
            <p:cNvSpPr>
              <a:spLocks noChangeArrowheads="1" noChangeShapeType="1" noTextEdit="1"/>
            </p:cNvSpPr>
            <p:nvPr/>
          </p:nvSpPr>
          <p:spPr bwMode="auto">
            <a:xfrm rot="3183741">
              <a:off x="2273" y="2616"/>
              <a:ext cx="922" cy="681"/>
            </a:xfrm>
            <a:prstGeom prst="rect">
              <a:avLst/>
            </a:prstGeom>
          </p:spPr>
          <p:txBody>
            <a:bodyPr spcFirstLastPara="1" wrap="none" fromWordArt="1">
              <a:prstTxWarp prst="textArchUp">
                <a:avLst>
                  <a:gd name="adj" fmla="val 12009964"/>
                </a:avLst>
              </a:prstTxWarp>
            </a:bodyPr>
            <a:lstStyle/>
            <a:p>
              <a:pPr algn="ctr"/>
              <a:r>
                <a:rPr lang="en-US" sz="2000" i="1" kern="10">
                  <a:ln w="9525">
                    <a:solidFill>
                      <a:schemeClr val="tx1"/>
                    </a:solidFill>
                    <a:round/>
                    <a:headEnd/>
                    <a:tailEnd/>
                  </a:ln>
                  <a:solidFill>
                    <a:schemeClr val="tx2"/>
                  </a:solidFill>
                  <a:latin typeface="Arial"/>
                  <a:ea typeface="Arial"/>
                  <a:cs typeface="Arial"/>
                </a:rPr>
                <a:t>Executable Spec, C</a:t>
              </a:r>
            </a:p>
          </p:txBody>
        </p:sp>
        <p:sp>
          <p:nvSpPr>
            <p:cNvPr id="56335" name="WordArt 12"/>
            <p:cNvSpPr>
              <a:spLocks noChangeArrowheads="1" noChangeShapeType="1" noTextEdit="1"/>
            </p:cNvSpPr>
            <p:nvPr/>
          </p:nvSpPr>
          <p:spPr bwMode="auto">
            <a:xfrm rot="-2486150">
              <a:off x="48" y="2658"/>
              <a:ext cx="589" cy="203"/>
            </a:xfrm>
            <a:prstGeom prst="rect">
              <a:avLst/>
            </a:prstGeom>
          </p:spPr>
          <p:txBody>
            <a:bodyPr spcFirstLastPara="1" wrap="none" fromWordArt="1">
              <a:prstTxWarp prst="textArchUp">
                <a:avLst>
                  <a:gd name="adj" fmla="val 11027236"/>
                </a:avLst>
              </a:prstTxWarp>
            </a:bodyPr>
            <a:lstStyle/>
            <a:p>
              <a:pPr algn="ctr"/>
              <a:r>
                <a:rPr lang="en-US" sz="2000" i="1" kern="10">
                  <a:ln w="9525">
                    <a:solidFill>
                      <a:schemeClr val="tx1"/>
                    </a:solidFill>
                    <a:round/>
                    <a:headEnd/>
                    <a:tailEnd/>
                  </a:ln>
                  <a:solidFill>
                    <a:schemeClr val="tx2"/>
                  </a:solidFill>
                  <a:latin typeface="Arial"/>
                  <a:ea typeface="Arial"/>
                  <a:cs typeface="Arial"/>
                </a:rPr>
                <a:t>Verification</a:t>
              </a:r>
            </a:p>
          </p:txBody>
        </p:sp>
        <p:sp>
          <p:nvSpPr>
            <p:cNvPr id="56336" name="Text Box 13"/>
            <p:cNvSpPr txBox="1">
              <a:spLocks noChangeArrowheads="1"/>
            </p:cNvSpPr>
            <p:nvPr/>
          </p:nvSpPr>
          <p:spPr bwMode="auto">
            <a:xfrm>
              <a:off x="1135" y="2696"/>
              <a:ext cx="1089"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400" b="1"/>
                <a:t>Validated design</a:t>
              </a:r>
              <a:endParaRPr lang="en-US" sz="1200" b="1"/>
            </a:p>
          </p:txBody>
        </p:sp>
        <p:sp>
          <p:nvSpPr>
            <p:cNvPr id="56337" name="AutoShape 14"/>
            <p:cNvSpPr>
              <a:spLocks noChangeArrowheads="1"/>
            </p:cNvSpPr>
            <p:nvPr/>
          </p:nvSpPr>
          <p:spPr bwMode="auto">
            <a:xfrm>
              <a:off x="983" y="3336"/>
              <a:ext cx="133" cy="246"/>
            </a:xfrm>
            <a:prstGeom prst="downArrow">
              <a:avLst>
                <a:gd name="adj1" fmla="val 50000"/>
                <a:gd name="adj2" fmla="val 46241"/>
              </a:avLst>
            </a:prstGeom>
            <a:gradFill rotWithShape="0">
              <a:gsLst>
                <a:gs pos="0">
                  <a:srgbClr val="FFFFFF"/>
                </a:gs>
                <a:gs pos="100000">
                  <a:srgbClr val="339966"/>
                </a:gs>
              </a:gsLst>
              <a:lin ang="5400000" scaled="1"/>
            </a:gradFill>
            <a:ln w="9525">
              <a:solidFill>
                <a:srgbClr val="339966"/>
              </a:solidFill>
              <a:miter lim="800000"/>
              <a:headEnd/>
              <a:tailEnd/>
            </a:ln>
          </p:spPr>
          <p:txBody>
            <a:bodyPr wrap="none" anchor="ctr"/>
            <a:lstStyle/>
            <a:p>
              <a:pPr eaLnBrk="0" hangingPunct="0"/>
              <a:endParaRPr lang="en-US"/>
            </a:p>
          </p:txBody>
        </p:sp>
        <p:sp>
          <p:nvSpPr>
            <p:cNvPr id="56338" name="Oval 15"/>
            <p:cNvSpPr>
              <a:spLocks noChangeArrowheads="1"/>
            </p:cNvSpPr>
            <p:nvPr/>
          </p:nvSpPr>
          <p:spPr bwMode="auto">
            <a:xfrm>
              <a:off x="1755" y="2964"/>
              <a:ext cx="733" cy="352"/>
            </a:xfrm>
            <a:prstGeom prst="ellipse">
              <a:avLst/>
            </a:prstGeom>
            <a:gradFill rotWithShape="0">
              <a:gsLst>
                <a:gs pos="0">
                  <a:srgbClr val="C1E0D1"/>
                </a:gs>
                <a:gs pos="100000">
                  <a:srgbClr val="339966"/>
                </a:gs>
              </a:gsLst>
              <a:path path="shape">
                <a:fillToRect l="50000" t="50000" r="50000" b="50000"/>
              </a:path>
            </a:gradFill>
            <a:ln w="9525">
              <a:solidFill>
                <a:schemeClr val="bg1"/>
              </a:solidFill>
              <a:round/>
              <a:headEnd/>
              <a:tailEnd/>
            </a:ln>
          </p:spPr>
          <p:txBody>
            <a:bodyPr wrap="none" anchor="ctr"/>
            <a:lstStyle/>
            <a:p>
              <a:pPr algn="ctr" eaLnBrk="0" hangingPunct="0"/>
              <a:r>
                <a:rPr lang="en-US" sz="1000" b="1"/>
                <a:t>DSP/embedded</a:t>
              </a:r>
            </a:p>
            <a:p>
              <a:pPr algn="ctr" eaLnBrk="0" hangingPunct="0"/>
              <a:r>
                <a:rPr lang="en-US" sz="1000" b="1"/>
                <a:t>software tools</a:t>
              </a:r>
              <a:endParaRPr lang="en-US" sz="1200" b="1"/>
            </a:p>
          </p:txBody>
        </p:sp>
        <p:sp>
          <p:nvSpPr>
            <p:cNvPr id="56339" name="Oval 16"/>
            <p:cNvSpPr>
              <a:spLocks noChangeArrowheads="1"/>
            </p:cNvSpPr>
            <p:nvPr/>
          </p:nvSpPr>
          <p:spPr bwMode="auto">
            <a:xfrm>
              <a:off x="700" y="2964"/>
              <a:ext cx="733" cy="352"/>
            </a:xfrm>
            <a:prstGeom prst="ellipse">
              <a:avLst/>
            </a:prstGeom>
            <a:gradFill rotWithShape="0">
              <a:gsLst>
                <a:gs pos="0">
                  <a:srgbClr val="C1E0D1"/>
                </a:gs>
                <a:gs pos="100000">
                  <a:srgbClr val="339966"/>
                </a:gs>
              </a:gsLst>
              <a:path path="shape">
                <a:fillToRect l="50000" t="50000" r="50000" b="50000"/>
              </a:path>
            </a:gradFill>
            <a:ln w="9525">
              <a:solidFill>
                <a:schemeClr val="bg1"/>
              </a:solidFill>
              <a:round/>
              <a:headEnd/>
              <a:tailEnd/>
            </a:ln>
          </p:spPr>
          <p:txBody>
            <a:bodyPr wrap="none" anchor="ctr"/>
            <a:lstStyle/>
            <a:p>
              <a:pPr algn="ctr" eaLnBrk="0" hangingPunct="0"/>
              <a:r>
                <a:rPr lang="en-US" sz="1000" b="1"/>
                <a:t>EDA tools</a:t>
              </a:r>
            </a:p>
          </p:txBody>
        </p:sp>
        <p:sp>
          <p:nvSpPr>
            <p:cNvPr id="56340" name="Text Box 17"/>
            <p:cNvSpPr txBox="1">
              <a:spLocks noChangeArrowheads="1"/>
            </p:cNvSpPr>
            <p:nvPr/>
          </p:nvSpPr>
          <p:spPr bwMode="auto">
            <a:xfrm>
              <a:off x="705" y="3671"/>
              <a:ext cx="68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400" b="1"/>
                <a:t>Hardware</a:t>
              </a:r>
            </a:p>
          </p:txBody>
        </p:sp>
        <p:sp>
          <p:nvSpPr>
            <p:cNvPr id="56341" name="Text Box 18"/>
            <p:cNvSpPr txBox="1">
              <a:spLocks noChangeArrowheads="1"/>
            </p:cNvSpPr>
            <p:nvPr/>
          </p:nvSpPr>
          <p:spPr bwMode="auto">
            <a:xfrm>
              <a:off x="1685" y="3673"/>
              <a:ext cx="875"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400" b="1"/>
                <a:t>DSP, Control</a:t>
              </a:r>
            </a:p>
            <a:p>
              <a:pPr algn="ctr"/>
              <a:r>
                <a:rPr lang="en-US" sz="1400" b="1"/>
                <a:t>software</a:t>
              </a:r>
            </a:p>
          </p:txBody>
        </p:sp>
        <p:sp>
          <p:nvSpPr>
            <p:cNvPr id="1756179" name="AutoShape 19"/>
            <p:cNvSpPr>
              <a:spLocks noChangeArrowheads="1"/>
            </p:cNvSpPr>
            <p:nvPr/>
          </p:nvSpPr>
          <p:spPr bwMode="auto">
            <a:xfrm>
              <a:off x="1363" y="1314"/>
              <a:ext cx="1263" cy="634"/>
            </a:xfrm>
            <a:custGeom>
              <a:avLst/>
              <a:gdLst>
                <a:gd name="G0" fmla="+- 3805106 0 0"/>
                <a:gd name="G1" fmla="+- -4935078 0 0"/>
                <a:gd name="G2" fmla="+- 3805106 0 -4935078"/>
                <a:gd name="G3" fmla="+- 10800 0 0"/>
                <a:gd name="G4" fmla="+- 0 0 3805106"/>
                <a:gd name="T0" fmla="*/ 360 256 1"/>
                <a:gd name="T1" fmla="*/ 0 256 1"/>
                <a:gd name="G5" fmla="+- G2 T0 T1"/>
                <a:gd name="G6" fmla="?: G2 G2 G5"/>
                <a:gd name="G7" fmla="+- 0 0 G6"/>
                <a:gd name="G8" fmla="+- 8013 0 0"/>
                <a:gd name="G9" fmla="+- 0 0 -4935078"/>
                <a:gd name="G10" fmla="+- 8013 0 2700"/>
                <a:gd name="G11" fmla="cos G10 3805106"/>
                <a:gd name="G12" fmla="sin G10 3805106"/>
                <a:gd name="G13" fmla="cos 13500 3805106"/>
                <a:gd name="G14" fmla="sin 13500 3805106"/>
                <a:gd name="G15" fmla="+- G11 10800 0"/>
                <a:gd name="G16" fmla="+- G12 10800 0"/>
                <a:gd name="G17" fmla="+- G13 10800 0"/>
                <a:gd name="G18" fmla="+- G14 10800 0"/>
                <a:gd name="G19" fmla="*/ 8013 1 2"/>
                <a:gd name="G20" fmla="+- G19 5400 0"/>
                <a:gd name="G21" fmla="cos G20 3805106"/>
                <a:gd name="G22" fmla="sin G20 3805106"/>
                <a:gd name="G23" fmla="+- G21 10800 0"/>
                <a:gd name="G24" fmla="+- G12 G23 G22"/>
                <a:gd name="G25" fmla="+- G22 G23 G11"/>
                <a:gd name="G26" fmla="cos 10800 3805106"/>
                <a:gd name="G27" fmla="sin 10800 3805106"/>
                <a:gd name="G28" fmla="cos 8013 3805106"/>
                <a:gd name="G29" fmla="sin 8013 3805106"/>
                <a:gd name="G30" fmla="+- G26 10800 0"/>
                <a:gd name="G31" fmla="+- G27 10800 0"/>
                <a:gd name="G32" fmla="+- G28 10800 0"/>
                <a:gd name="G33" fmla="+- G29 10800 0"/>
                <a:gd name="G34" fmla="+- G19 5400 0"/>
                <a:gd name="G35" fmla="cos G34 -4935078"/>
                <a:gd name="G36" fmla="sin G34 -4935078"/>
                <a:gd name="G37" fmla="+/ -4935078 3805106 2"/>
                <a:gd name="T2" fmla="*/ 180 256 1"/>
                <a:gd name="T3" fmla="*/ 0 256 1"/>
                <a:gd name="G38" fmla="+- G37 T2 T3"/>
                <a:gd name="G39" fmla="?: G2 G37 G38"/>
                <a:gd name="G40" fmla="cos 10800 G39"/>
                <a:gd name="G41" fmla="sin 10800 G39"/>
                <a:gd name="G42" fmla="cos 8013 G39"/>
                <a:gd name="G43" fmla="sin 8013 G39"/>
                <a:gd name="G44" fmla="+- G40 10800 0"/>
                <a:gd name="G45" fmla="+- G41 10800 0"/>
                <a:gd name="G46" fmla="+- G42 10800 0"/>
                <a:gd name="G47" fmla="+- G43 10800 0"/>
                <a:gd name="G48" fmla="+- G35 10800 0"/>
                <a:gd name="G49" fmla="+- G36 10800 0"/>
                <a:gd name="T4" fmla="*/ 21477 w 21600"/>
                <a:gd name="T5" fmla="*/ 9181 h 21600"/>
                <a:gd name="T6" fmla="*/ 13186 w 21600"/>
                <a:gd name="T7" fmla="*/ 1700 h 21600"/>
                <a:gd name="T8" fmla="*/ 18722 w 21600"/>
                <a:gd name="T9" fmla="*/ 9598 h 21600"/>
                <a:gd name="T10" fmla="*/ 17941 w 21600"/>
                <a:gd name="T11" fmla="*/ 22256 h 21600"/>
                <a:gd name="T12" fmla="*/ 12302 w 21600"/>
                <a:gd name="T13" fmla="*/ 20948 h 21600"/>
                <a:gd name="T14" fmla="*/ 13610 w 21600"/>
                <a:gd name="T15" fmla="*/ 15308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5038" y="17599"/>
                  </a:moveTo>
                  <a:cubicBezTo>
                    <a:pt x="17386" y="16136"/>
                    <a:pt x="18813" y="13566"/>
                    <a:pt x="18813" y="10800"/>
                  </a:cubicBezTo>
                  <a:cubicBezTo>
                    <a:pt x="18813" y="7157"/>
                    <a:pt x="16356" y="3973"/>
                    <a:pt x="12832" y="3049"/>
                  </a:cubicBezTo>
                  <a:lnTo>
                    <a:pt x="13539" y="353"/>
                  </a:lnTo>
                  <a:cubicBezTo>
                    <a:pt x="18288" y="1598"/>
                    <a:pt x="21600" y="5890"/>
                    <a:pt x="21600" y="10800"/>
                  </a:cubicBezTo>
                  <a:cubicBezTo>
                    <a:pt x="21600" y="14528"/>
                    <a:pt x="19677" y="17992"/>
                    <a:pt x="16513" y="19965"/>
                  </a:cubicBezTo>
                  <a:lnTo>
                    <a:pt x="17941" y="22256"/>
                  </a:lnTo>
                  <a:lnTo>
                    <a:pt x="12302" y="20948"/>
                  </a:lnTo>
                  <a:lnTo>
                    <a:pt x="13610" y="15308"/>
                  </a:lnTo>
                  <a:lnTo>
                    <a:pt x="15038" y="17599"/>
                  </a:lnTo>
                  <a:close/>
                </a:path>
              </a:pathLst>
            </a:custGeom>
            <a:gradFill rotWithShape="0">
              <a:gsLst>
                <a:gs pos="0">
                  <a:schemeClr val="tx1">
                    <a:gamma/>
                    <a:tint val="0"/>
                    <a:invGamma/>
                  </a:schemeClr>
                </a:gs>
                <a:gs pos="100000">
                  <a:schemeClr val="tx1"/>
                </a:gs>
              </a:gsLst>
              <a:lin ang="5400000" scaled="1"/>
            </a:gradFill>
            <a:ln w="9525">
              <a:solidFill>
                <a:schemeClr val="bg1"/>
              </a:solidFill>
              <a:miter lim="800000"/>
              <a:headEnd/>
              <a:tailEnd/>
            </a:ln>
            <a:effectLst/>
          </p:spPr>
          <p:txBody>
            <a:bodyPr wrap="none" anchor="ctr"/>
            <a:lstStyle/>
            <a:p>
              <a:pPr eaLnBrk="0" hangingPunct="0">
                <a:defRPr/>
              </a:pPr>
              <a:endParaRPr lang="en-US">
                <a:ea typeface="+mn-ea"/>
                <a:cs typeface="+mn-cs"/>
              </a:endParaRPr>
            </a:p>
          </p:txBody>
        </p:sp>
        <p:sp>
          <p:nvSpPr>
            <p:cNvPr id="56343" name="Text Box 20"/>
            <p:cNvSpPr txBox="1">
              <a:spLocks noChangeArrowheads="1"/>
            </p:cNvSpPr>
            <p:nvPr/>
          </p:nvSpPr>
          <p:spPr bwMode="auto">
            <a:xfrm>
              <a:off x="1200" y="3252"/>
              <a:ext cx="86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700" b="1">
                  <a:solidFill>
                    <a:schemeClr val="bg1"/>
                  </a:solidFill>
                </a:rPr>
                <a:t>THIRD PARTY</a:t>
              </a:r>
            </a:p>
            <a:p>
              <a:pPr algn="ctr"/>
              <a:r>
                <a:rPr lang="en-US" sz="700" b="1">
                  <a:solidFill>
                    <a:schemeClr val="bg1"/>
                  </a:solidFill>
                </a:rPr>
                <a:t>IMPLEMENTATION TOOLS</a:t>
              </a:r>
              <a:endParaRPr lang="en-US" sz="1200" b="1"/>
            </a:p>
          </p:txBody>
        </p:sp>
        <p:sp>
          <p:nvSpPr>
            <p:cNvPr id="1756181" name="AutoShape 21"/>
            <p:cNvSpPr>
              <a:spLocks noChangeArrowheads="1"/>
            </p:cNvSpPr>
            <p:nvPr/>
          </p:nvSpPr>
          <p:spPr bwMode="auto">
            <a:xfrm>
              <a:off x="2346" y="2816"/>
              <a:ext cx="632" cy="352"/>
            </a:xfrm>
            <a:custGeom>
              <a:avLst/>
              <a:gdLst>
                <a:gd name="G0" fmla="+- 4654730 0 0"/>
                <a:gd name="G1" fmla="+- -6334665 0 0"/>
                <a:gd name="G2" fmla="+- 4654730 0 -6334665"/>
                <a:gd name="G3" fmla="+- 10800 0 0"/>
                <a:gd name="G4" fmla="+- 0 0 4654730"/>
                <a:gd name="T0" fmla="*/ 360 256 1"/>
                <a:gd name="T1" fmla="*/ 0 256 1"/>
                <a:gd name="G5" fmla="+- G2 T0 T1"/>
                <a:gd name="G6" fmla="?: G2 G2 G5"/>
                <a:gd name="G7" fmla="+- 0 0 G6"/>
                <a:gd name="G8" fmla="+- 7959 0 0"/>
                <a:gd name="G9" fmla="+- 0 0 -6334665"/>
                <a:gd name="G10" fmla="+- 7959 0 2700"/>
                <a:gd name="G11" fmla="cos G10 4654730"/>
                <a:gd name="G12" fmla="sin G10 4654730"/>
                <a:gd name="G13" fmla="cos 13500 4654730"/>
                <a:gd name="G14" fmla="sin 13500 4654730"/>
                <a:gd name="G15" fmla="+- G11 10800 0"/>
                <a:gd name="G16" fmla="+- G12 10800 0"/>
                <a:gd name="G17" fmla="+- G13 10800 0"/>
                <a:gd name="G18" fmla="+- G14 10800 0"/>
                <a:gd name="G19" fmla="*/ 7959 1 2"/>
                <a:gd name="G20" fmla="+- G19 5400 0"/>
                <a:gd name="G21" fmla="cos G20 4654730"/>
                <a:gd name="G22" fmla="sin G20 4654730"/>
                <a:gd name="G23" fmla="+- G21 10800 0"/>
                <a:gd name="G24" fmla="+- G12 G23 G22"/>
                <a:gd name="G25" fmla="+- G22 G23 G11"/>
                <a:gd name="G26" fmla="cos 10800 4654730"/>
                <a:gd name="G27" fmla="sin 10800 4654730"/>
                <a:gd name="G28" fmla="cos 7959 4654730"/>
                <a:gd name="G29" fmla="sin 7959 4654730"/>
                <a:gd name="G30" fmla="+- G26 10800 0"/>
                <a:gd name="G31" fmla="+- G27 10800 0"/>
                <a:gd name="G32" fmla="+- G28 10800 0"/>
                <a:gd name="G33" fmla="+- G29 10800 0"/>
                <a:gd name="G34" fmla="+- G19 5400 0"/>
                <a:gd name="G35" fmla="cos G34 -6334665"/>
                <a:gd name="G36" fmla="sin G34 -6334665"/>
                <a:gd name="G37" fmla="+/ -6334665 4654730 2"/>
                <a:gd name="T2" fmla="*/ 180 256 1"/>
                <a:gd name="T3" fmla="*/ 0 256 1"/>
                <a:gd name="G38" fmla="+- G37 T2 T3"/>
                <a:gd name="G39" fmla="?: G2 G37 G38"/>
                <a:gd name="G40" fmla="cos 10800 G39"/>
                <a:gd name="G41" fmla="sin 10800 G39"/>
                <a:gd name="G42" fmla="cos 7959 G39"/>
                <a:gd name="G43" fmla="sin 7959 G39"/>
                <a:gd name="G44" fmla="+- G40 10800 0"/>
                <a:gd name="G45" fmla="+- G41 10800 0"/>
                <a:gd name="G46" fmla="+- G42 10800 0"/>
                <a:gd name="G47" fmla="+- G43 10800 0"/>
                <a:gd name="G48" fmla="+- G35 10800 0"/>
                <a:gd name="G49" fmla="+- G36 10800 0"/>
                <a:gd name="T4" fmla="*/ 21330 w 21600"/>
                <a:gd name="T5" fmla="*/ 8404 h 21600"/>
                <a:gd name="T6" fmla="*/ 9712 w 21600"/>
                <a:gd name="T7" fmla="*/ 1483 h 21600"/>
                <a:gd name="T8" fmla="*/ 18560 w 21600"/>
                <a:gd name="T9" fmla="*/ 9034 h 21600"/>
                <a:gd name="T10" fmla="*/ 15189 w 21600"/>
                <a:gd name="T11" fmla="*/ 23566 h 21600"/>
                <a:gd name="T12" fmla="*/ 9952 w 21600"/>
                <a:gd name="T13" fmla="*/ 21010 h 21600"/>
                <a:gd name="T14" fmla="*/ 12509 w 21600"/>
                <a:gd name="T15" fmla="*/ 15773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3387" y="18326"/>
                  </a:moveTo>
                  <a:cubicBezTo>
                    <a:pt x="16601" y="17221"/>
                    <a:pt x="18759" y="14198"/>
                    <a:pt x="18759" y="10800"/>
                  </a:cubicBezTo>
                  <a:cubicBezTo>
                    <a:pt x="18759" y="6404"/>
                    <a:pt x="15195" y="2841"/>
                    <a:pt x="10800" y="2841"/>
                  </a:cubicBezTo>
                  <a:cubicBezTo>
                    <a:pt x="10491" y="2840"/>
                    <a:pt x="10183" y="2858"/>
                    <a:pt x="9877" y="2894"/>
                  </a:cubicBezTo>
                  <a:lnTo>
                    <a:pt x="9547" y="72"/>
                  </a:lnTo>
                  <a:cubicBezTo>
                    <a:pt x="9963" y="24"/>
                    <a:pt x="10381" y="-1"/>
                    <a:pt x="10800" y="0"/>
                  </a:cubicBezTo>
                  <a:cubicBezTo>
                    <a:pt x="16764" y="0"/>
                    <a:pt x="21600" y="4835"/>
                    <a:pt x="21600" y="10800"/>
                  </a:cubicBezTo>
                  <a:cubicBezTo>
                    <a:pt x="21600" y="15411"/>
                    <a:pt x="18672" y="19513"/>
                    <a:pt x="14311" y="21013"/>
                  </a:cubicBezTo>
                  <a:lnTo>
                    <a:pt x="15189" y="23566"/>
                  </a:lnTo>
                  <a:lnTo>
                    <a:pt x="9952" y="21010"/>
                  </a:lnTo>
                  <a:lnTo>
                    <a:pt x="12509" y="15773"/>
                  </a:lnTo>
                  <a:lnTo>
                    <a:pt x="13387" y="18326"/>
                  </a:lnTo>
                  <a:close/>
                </a:path>
              </a:pathLst>
            </a:custGeom>
            <a:gradFill rotWithShape="0">
              <a:gsLst>
                <a:gs pos="0">
                  <a:schemeClr val="tx1">
                    <a:gamma/>
                    <a:tint val="0"/>
                    <a:invGamma/>
                  </a:schemeClr>
                </a:gs>
                <a:gs pos="100000">
                  <a:schemeClr val="tx1"/>
                </a:gs>
              </a:gsLst>
              <a:lin ang="5400000" scaled="1"/>
            </a:gradFill>
            <a:ln w="9525">
              <a:solidFill>
                <a:schemeClr val="bg1"/>
              </a:solidFill>
              <a:miter lim="800000"/>
              <a:headEnd/>
              <a:tailEnd/>
            </a:ln>
            <a:effectLst/>
          </p:spPr>
          <p:txBody>
            <a:bodyPr wrap="none" anchor="ctr"/>
            <a:lstStyle/>
            <a:p>
              <a:pPr eaLnBrk="0" hangingPunct="0">
                <a:defRPr/>
              </a:pPr>
              <a:endParaRPr lang="en-US">
                <a:ea typeface="+mn-ea"/>
                <a:cs typeface="+mn-cs"/>
              </a:endParaRPr>
            </a:p>
          </p:txBody>
        </p:sp>
        <p:grpSp>
          <p:nvGrpSpPr>
            <p:cNvPr id="56345" name="Group 22"/>
            <p:cNvGrpSpPr>
              <a:grpSpLocks/>
            </p:cNvGrpSpPr>
            <p:nvPr/>
          </p:nvGrpSpPr>
          <p:grpSpPr bwMode="auto">
            <a:xfrm>
              <a:off x="1078" y="1040"/>
              <a:ext cx="1084" cy="1216"/>
              <a:chOff x="1508" y="1040"/>
              <a:chExt cx="1084" cy="1216"/>
            </a:xfrm>
          </p:grpSpPr>
          <p:sp>
            <p:nvSpPr>
              <p:cNvPr id="56346" name="Oval 23"/>
              <p:cNvSpPr>
                <a:spLocks noChangeArrowheads="1"/>
              </p:cNvSpPr>
              <p:nvPr/>
            </p:nvSpPr>
            <p:spPr bwMode="auto">
              <a:xfrm>
                <a:off x="1508" y="1724"/>
                <a:ext cx="1084" cy="532"/>
              </a:xfrm>
              <a:prstGeom prst="ellipse">
                <a:avLst/>
              </a:prstGeom>
              <a:gradFill rotWithShape="0">
                <a:gsLst>
                  <a:gs pos="0">
                    <a:srgbClr val="FFE993"/>
                  </a:gs>
                  <a:gs pos="100000">
                    <a:srgbClr val="FFCC00"/>
                  </a:gs>
                </a:gsLst>
                <a:path path="shape">
                  <a:fillToRect l="50000" t="50000" r="50000" b="50000"/>
                </a:path>
              </a:gradFill>
              <a:ln w="9525">
                <a:solidFill>
                  <a:schemeClr val="bg1"/>
                </a:solidFill>
                <a:round/>
                <a:headEnd/>
                <a:tailEnd/>
              </a:ln>
            </p:spPr>
            <p:txBody>
              <a:bodyPr wrap="none" anchor="ctr"/>
              <a:lstStyle/>
              <a:p>
                <a:pPr algn="ctr" eaLnBrk="0" hangingPunct="0">
                  <a:lnSpc>
                    <a:spcPct val="135000"/>
                  </a:lnSpc>
                </a:pPr>
                <a:endParaRPr lang="en-US" sz="2000">
                  <a:latin typeface="Times" charset="0"/>
                </a:endParaRPr>
              </a:p>
              <a:p>
                <a:pPr algn="ctr" eaLnBrk="0" hangingPunct="0">
                  <a:lnSpc>
                    <a:spcPct val="140000"/>
                  </a:lnSpc>
                  <a:spcBef>
                    <a:spcPct val="20000"/>
                  </a:spcBef>
                  <a:spcAft>
                    <a:spcPct val="20000"/>
                  </a:spcAft>
                </a:pPr>
                <a:r>
                  <a:rPr lang="en-US" sz="1000" i="1">
                    <a:latin typeface="Times" charset="0"/>
                  </a:rPr>
                  <a:t>System-Level Design</a:t>
                </a:r>
                <a:endParaRPr lang="en-US" sz="900" b="1" i="1">
                  <a:latin typeface="Times" charset="0"/>
                </a:endParaRPr>
              </a:p>
            </p:txBody>
          </p:sp>
          <p:sp>
            <p:nvSpPr>
              <p:cNvPr id="56347" name="Oval 24"/>
              <p:cNvSpPr>
                <a:spLocks noChangeArrowheads="1"/>
              </p:cNvSpPr>
              <p:nvPr/>
            </p:nvSpPr>
            <p:spPr bwMode="auto">
              <a:xfrm>
                <a:off x="1540" y="1040"/>
                <a:ext cx="1032" cy="528"/>
              </a:xfrm>
              <a:prstGeom prst="ellipse">
                <a:avLst/>
              </a:prstGeom>
              <a:gradFill rotWithShape="0">
                <a:gsLst>
                  <a:gs pos="0">
                    <a:srgbClr val="FFE993"/>
                  </a:gs>
                  <a:gs pos="100000">
                    <a:srgbClr val="FFCC00"/>
                  </a:gs>
                </a:gsLst>
                <a:path path="shape">
                  <a:fillToRect l="50000" t="50000" r="50000" b="50000"/>
                </a:path>
              </a:gradFill>
              <a:ln w="9525">
                <a:solidFill>
                  <a:schemeClr val="bg1"/>
                </a:solidFill>
                <a:round/>
                <a:headEnd/>
                <a:tailEnd/>
              </a:ln>
            </p:spPr>
            <p:txBody>
              <a:bodyPr wrap="none" anchor="ctr"/>
              <a:lstStyle/>
              <a:p>
                <a:pPr algn="ctr" eaLnBrk="0" hangingPunct="0"/>
                <a:r>
                  <a:rPr lang="en-US" sz="2400">
                    <a:latin typeface="Times" charset="0"/>
                  </a:rPr>
                  <a:t>M</a:t>
                </a:r>
                <a:r>
                  <a:rPr lang="en-US" sz="2000">
                    <a:latin typeface="Times" charset="0"/>
                  </a:rPr>
                  <a:t>ATLAB</a:t>
                </a:r>
                <a:endParaRPr lang="en-US" sz="1000" b="1" i="1">
                  <a:latin typeface="Times" charset="0"/>
                </a:endParaRPr>
              </a:p>
              <a:p>
                <a:pPr algn="ctr" eaLnBrk="0" hangingPunct="0"/>
                <a:r>
                  <a:rPr lang="en-US" sz="1000" i="1">
                    <a:latin typeface="Times" charset="0"/>
                  </a:rPr>
                  <a:t>Algorithm Development</a:t>
                </a:r>
              </a:p>
              <a:p>
                <a:pPr algn="ctr" eaLnBrk="0" hangingPunct="0"/>
                <a:r>
                  <a:rPr lang="en-US" sz="1000" i="1">
                    <a:latin typeface="Times" charset="0"/>
                  </a:rPr>
                  <a:t>and Analysis</a:t>
                </a:r>
                <a:endParaRPr lang="en-US" sz="1000" b="1" i="1">
                  <a:latin typeface="Times" charset="0"/>
                </a:endParaRPr>
              </a:p>
            </p:txBody>
          </p:sp>
          <p:grpSp>
            <p:nvGrpSpPr>
              <p:cNvPr id="56348" name="Group 25"/>
              <p:cNvGrpSpPr>
                <a:grpSpLocks noChangeAspect="1"/>
              </p:cNvGrpSpPr>
              <p:nvPr/>
            </p:nvGrpSpPr>
            <p:grpSpPr bwMode="auto">
              <a:xfrm>
                <a:off x="1680" y="1968"/>
                <a:ext cx="702" cy="124"/>
                <a:chOff x="1320" y="1824"/>
                <a:chExt cx="2952" cy="528"/>
              </a:xfrm>
            </p:grpSpPr>
            <p:sp>
              <p:nvSpPr>
                <p:cNvPr id="56350" name="Oval 26"/>
                <p:cNvSpPr>
                  <a:spLocks noChangeAspect="1" noChangeArrowheads="1"/>
                </p:cNvSpPr>
                <p:nvPr/>
              </p:nvSpPr>
              <p:spPr bwMode="auto">
                <a:xfrm>
                  <a:off x="3240" y="1824"/>
                  <a:ext cx="1032" cy="528"/>
                </a:xfrm>
                <a:prstGeom prst="ellipse">
                  <a:avLst/>
                </a:prstGeom>
                <a:gradFill rotWithShape="0">
                  <a:gsLst>
                    <a:gs pos="0">
                      <a:srgbClr val="F4F4FD"/>
                    </a:gs>
                    <a:gs pos="100000">
                      <a:srgbClr val="DBDBF7"/>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sz="700" b="1" i="1">
                    <a:latin typeface="Times" charset="0"/>
                  </a:endParaRPr>
                </a:p>
              </p:txBody>
            </p:sp>
            <p:sp>
              <p:nvSpPr>
                <p:cNvPr id="56351" name="Oval 27"/>
                <p:cNvSpPr>
                  <a:spLocks noChangeAspect="1" noChangeArrowheads="1"/>
                </p:cNvSpPr>
                <p:nvPr/>
              </p:nvSpPr>
              <p:spPr bwMode="auto">
                <a:xfrm>
                  <a:off x="2280" y="1824"/>
                  <a:ext cx="1032" cy="528"/>
                </a:xfrm>
                <a:prstGeom prst="ellipse">
                  <a:avLst/>
                </a:prstGeom>
                <a:gradFill rotWithShape="0">
                  <a:gsLst>
                    <a:gs pos="0">
                      <a:srgbClr val="F4F4FD"/>
                    </a:gs>
                    <a:gs pos="100000">
                      <a:srgbClr val="DBDBF7"/>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sz="700" b="1" i="1">
                    <a:latin typeface="Times" charset="0"/>
                  </a:endParaRPr>
                </a:p>
              </p:txBody>
            </p:sp>
            <p:sp>
              <p:nvSpPr>
                <p:cNvPr id="56352" name="Oval 28"/>
                <p:cNvSpPr>
                  <a:spLocks noChangeAspect="1" noChangeArrowheads="1"/>
                </p:cNvSpPr>
                <p:nvPr/>
              </p:nvSpPr>
              <p:spPr bwMode="auto">
                <a:xfrm>
                  <a:off x="1320" y="1824"/>
                  <a:ext cx="1032" cy="528"/>
                </a:xfrm>
                <a:prstGeom prst="ellipse">
                  <a:avLst/>
                </a:prstGeom>
                <a:gradFill rotWithShape="0">
                  <a:gsLst>
                    <a:gs pos="0">
                      <a:srgbClr val="F4F4FD"/>
                    </a:gs>
                    <a:gs pos="100000">
                      <a:srgbClr val="DBDBF7"/>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sz="2000">
                    <a:latin typeface="Times" charset="0"/>
                  </a:endParaRPr>
                </a:p>
                <a:p>
                  <a:pPr algn="ctr" eaLnBrk="0" hangingPunct="0"/>
                  <a:endParaRPr lang="en-US" sz="2000">
                    <a:latin typeface="Times" charset="0"/>
                  </a:endParaRPr>
                </a:p>
                <a:p>
                  <a:pPr algn="ctr" eaLnBrk="0" hangingPunct="0"/>
                  <a:endParaRPr lang="en-US" sz="2000">
                    <a:latin typeface="Times" charset="0"/>
                  </a:endParaRPr>
                </a:p>
              </p:txBody>
            </p:sp>
          </p:grpSp>
          <p:sp>
            <p:nvSpPr>
              <p:cNvPr id="56349" name="Rectangle 29"/>
              <p:cNvSpPr>
                <a:spLocks noChangeArrowheads="1"/>
              </p:cNvSpPr>
              <p:nvPr/>
            </p:nvSpPr>
            <p:spPr bwMode="auto">
              <a:xfrm>
                <a:off x="1578" y="1728"/>
                <a:ext cx="996"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eaLnBrk="0" hangingPunct="0"/>
                <a:r>
                  <a:rPr lang="en-US" sz="2400">
                    <a:latin typeface="Times" charset="0"/>
                  </a:rPr>
                  <a:t>S</a:t>
                </a:r>
                <a:r>
                  <a:rPr lang="en-US" sz="2000">
                    <a:latin typeface="Times" charset="0"/>
                  </a:rPr>
                  <a:t>IMULINK</a:t>
                </a:r>
              </a:p>
            </p:txBody>
          </p:sp>
        </p:grpSp>
      </p:grpSp>
      <p:sp>
        <p:nvSpPr>
          <p:cNvPr id="1756190" name="Rectangle 30"/>
          <p:cNvSpPr>
            <a:spLocks noGrp="1" noChangeArrowheads="1"/>
          </p:cNvSpPr>
          <p:nvPr>
            <p:ph type="title" idx="4294967295"/>
          </p:nvPr>
        </p:nvSpPr>
        <p:spPr>
          <a:xfrm>
            <a:off x="350838" y="273050"/>
            <a:ext cx="8531225" cy="914400"/>
          </a:xfrm>
        </p:spPr>
        <p:txBody>
          <a:bodyPr/>
          <a:lstStyle/>
          <a:p>
            <a:pPr>
              <a:defRPr/>
            </a:pPr>
            <a:r>
              <a:rPr lang="ru-RU" dirty="0" smtClean="0">
                <a:cs typeface="+mj-cs"/>
              </a:rPr>
              <a:t>Среда проектирования</a:t>
            </a:r>
            <a:r>
              <a:rPr lang="en-US" dirty="0" smtClean="0">
                <a:cs typeface="+mj-cs"/>
              </a:rPr>
              <a:t> </a:t>
            </a:r>
            <a:r>
              <a:rPr lang="en-US" dirty="0" err="1" smtClean="0">
                <a:cs typeface="+mj-cs"/>
              </a:rPr>
              <a:t>Mathworks</a:t>
            </a:r>
            <a:endParaRPr lang="en-US" dirty="0">
              <a:cs typeface="+mj-cs"/>
            </a:endParaRPr>
          </a:p>
        </p:txBody>
      </p:sp>
      <p:sp>
        <p:nvSpPr>
          <p:cNvPr id="3274784" name="Rectangle 31"/>
          <p:cNvSpPr>
            <a:spLocks noGrp="1" noChangeArrowheads="1"/>
          </p:cNvSpPr>
          <p:nvPr>
            <p:ph type="body" sz="half" idx="4294967295"/>
          </p:nvPr>
        </p:nvSpPr>
        <p:spPr>
          <a:xfrm>
            <a:off x="4832350" y="1387475"/>
            <a:ext cx="4125913" cy="4706938"/>
          </a:xfrm>
        </p:spPr>
        <p:txBody>
          <a:bodyPr/>
          <a:lstStyle/>
          <a:p>
            <a:pPr>
              <a:defRPr/>
            </a:pPr>
            <a:r>
              <a:rPr lang="ru-RU" sz="2000" dirty="0" smtClean="0">
                <a:cs typeface="+mn-cs"/>
              </a:rPr>
              <a:t>Проектирование сверху вниз</a:t>
            </a:r>
            <a:endParaRPr lang="en-US" sz="2000" dirty="0" smtClean="0">
              <a:cs typeface="+mn-cs"/>
            </a:endParaRPr>
          </a:p>
          <a:p>
            <a:pPr>
              <a:defRPr/>
            </a:pPr>
            <a:r>
              <a:rPr lang="ru-RU" sz="2000" dirty="0" smtClean="0">
                <a:cs typeface="+mn-cs"/>
              </a:rPr>
              <a:t>Возможность проверки спецификации системы на ранних этапах проектирования</a:t>
            </a:r>
            <a:endParaRPr lang="en-US" sz="2000" dirty="0" smtClean="0">
              <a:cs typeface="+mn-cs"/>
            </a:endParaRPr>
          </a:p>
          <a:p>
            <a:pPr lvl="1">
              <a:defRPr/>
            </a:pPr>
            <a:r>
              <a:rPr lang="ru-RU" sz="1600" dirty="0" smtClean="0"/>
              <a:t>Создание проверенного</a:t>
            </a:r>
            <a:r>
              <a:rPr lang="en-US" sz="1600" dirty="0" smtClean="0"/>
              <a:t> reference design</a:t>
            </a:r>
          </a:p>
          <a:p>
            <a:pPr>
              <a:defRPr/>
            </a:pPr>
            <a:r>
              <a:rPr lang="ru-RU" sz="2000" dirty="0" smtClean="0">
                <a:cs typeface="+mn-cs"/>
              </a:rPr>
              <a:t>Ранний поиск недостатков в проекте</a:t>
            </a:r>
            <a:endParaRPr lang="en-US" sz="2000" dirty="0" smtClean="0">
              <a:cs typeface="+mn-cs"/>
            </a:endParaRPr>
          </a:p>
          <a:p>
            <a:pPr>
              <a:defRPr/>
            </a:pPr>
            <a:r>
              <a:rPr lang="ru-RU" sz="2000" dirty="0" smtClean="0">
                <a:cs typeface="+mn-cs"/>
              </a:rPr>
              <a:t>Уменьшение рисков проектирования и стоимости</a:t>
            </a:r>
            <a:r>
              <a:rPr lang="en-US" sz="2000" dirty="0" smtClean="0">
                <a:cs typeface="+mn-cs"/>
              </a:rPr>
              <a:t> </a:t>
            </a:r>
            <a:r>
              <a:rPr lang="ru-RU" sz="2000" dirty="0" smtClean="0">
                <a:cs typeface="+mn-cs"/>
              </a:rPr>
              <a:t>проектирования</a:t>
            </a:r>
            <a:endParaRPr lang="en-US" sz="2000" dirty="0" smtClean="0">
              <a:cs typeface="+mn-cs"/>
            </a:endParaRPr>
          </a:p>
          <a:p>
            <a:pPr>
              <a:defRPr/>
            </a:pPr>
            <a:r>
              <a:rPr lang="ru-RU" sz="2000" dirty="0" smtClean="0">
                <a:cs typeface="+mn-cs"/>
              </a:rPr>
              <a:t>Уменьшение времени вывода на рынок</a:t>
            </a:r>
          </a:p>
          <a:p>
            <a:pPr>
              <a:defRPr/>
            </a:pPr>
            <a:endParaRPr lang="en-US" sz="2000" dirty="0" smtClean="0">
              <a:cs typeface="+mn-cs"/>
            </a:endParaRPr>
          </a:p>
        </p:txBody>
      </p:sp>
      <p:sp>
        <p:nvSpPr>
          <p:cNvPr id="56325" name="Text Box 32"/>
          <p:cNvSpPr txBox="1">
            <a:spLocks noChangeArrowheads="1"/>
          </p:cNvSpPr>
          <p:nvPr/>
        </p:nvSpPr>
        <p:spPr bwMode="auto">
          <a:xfrm>
            <a:off x="3332163" y="6421438"/>
            <a:ext cx="21240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000" i="1"/>
              <a:t>*Slide Courtesy of The MathWorks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4994" name="Rectangle 2"/>
          <p:cNvSpPr>
            <a:spLocks noGrp="1" noChangeArrowheads="1"/>
          </p:cNvSpPr>
          <p:nvPr>
            <p:ph type="title"/>
          </p:nvPr>
        </p:nvSpPr>
        <p:spPr/>
        <p:txBody>
          <a:bodyPr/>
          <a:lstStyle/>
          <a:p>
            <a:pPr>
              <a:defRPr/>
            </a:pPr>
            <a:r>
              <a:rPr lang="ru-RU" dirty="0" smtClean="0">
                <a:cs typeface="+mj-cs"/>
              </a:rPr>
              <a:t>Обзор </a:t>
            </a:r>
            <a:r>
              <a:rPr lang="en-US" dirty="0" smtClean="0">
                <a:cs typeface="+mj-cs"/>
              </a:rPr>
              <a:t>MATLAB</a:t>
            </a:r>
          </a:p>
        </p:txBody>
      </p:sp>
      <p:sp>
        <p:nvSpPr>
          <p:cNvPr id="3284995" name="Rectangle 3"/>
          <p:cNvSpPr>
            <a:spLocks noGrp="1" noChangeArrowheads="1"/>
          </p:cNvSpPr>
          <p:nvPr>
            <p:ph type="body" idx="1"/>
          </p:nvPr>
        </p:nvSpPr>
        <p:spPr/>
        <p:txBody>
          <a:bodyPr/>
          <a:lstStyle/>
          <a:p>
            <a:pPr>
              <a:defRPr/>
            </a:pPr>
            <a:r>
              <a:rPr lang="ru-RU" dirty="0" smtClean="0">
                <a:cs typeface="+mn-cs"/>
              </a:rPr>
              <a:t>Высокоуровневый язык технических вычислений</a:t>
            </a:r>
            <a:endParaRPr lang="en-US" dirty="0" smtClean="0">
              <a:cs typeface="+mn-cs"/>
            </a:endParaRPr>
          </a:p>
          <a:p>
            <a:pPr lvl="1">
              <a:defRPr/>
            </a:pPr>
            <a:r>
              <a:rPr lang="ru-RU" dirty="0" smtClean="0"/>
              <a:t>Простой </a:t>
            </a:r>
            <a:r>
              <a:rPr lang="en-US" dirty="0" smtClean="0"/>
              <a:t>C</a:t>
            </a:r>
            <a:r>
              <a:rPr lang="ru-RU" dirty="0" smtClean="0"/>
              <a:t>-подобный язык</a:t>
            </a:r>
            <a:endParaRPr lang="en-US" dirty="0" smtClean="0"/>
          </a:p>
          <a:p>
            <a:pPr lvl="1">
              <a:defRPr/>
            </a:pPr>
            <a:r>
              <a:rPr lang="ru-RU" dirty="0" smtClean="0"/>
              <a:t>Высокоэффективная среда работы с векторами и матрицами</a:t>
            </a:r>
            <a:endParaRPr lang="en-US" dirty="0" smtClean="0"/>
          </a:p>
          <a:p>
            <a:pPr lvl="1">
              <a:defRPr/>
            </a:pPr>
            <a:r>
              <a:rPr lang="ru-RU" dirty="0" smtClean="0"/>
              <a:t>Встроенные математические функции для различных технических областей</a:t>
            </a:r>
            <a:endParaRPr lang="en-US" dirty="0" smtClean="0"/>
          </a:p>
          <a:p>
            <a:pPr lvl="2">
              <a:defRPr/>
            </a:pPr>
            <a:r>
              <a:rPr lang="ru-RU" dirty="0" smtClean="0"/>
              <a:t>Цифровые коммуникации</a:t>
            </a:r>
            <a:r>
              <a:rPr lang="en-US" dirty="0" smtClean="0"/>
              <a:t>, DSP, </a:t>
            </a:r>
            <a:r>
              <a:rPr lang="ru-RU" dirty="0" smtClean="0"/>
              <a:t>обработка видео и изображений</a:t>
            </a:r>
            <a:endParaRPr lang="en-US" dirty="0" smtClean="0"/>
          </a:p>
          <a:p>
            <a:pPr>
              <a:defRPr/>
            </a:pPr>
            <a:r>
              <a:rPr lang="ru-RU" dirty="0" smtClean="0">
                <a:cs typeface="+mn-cs"/>
              </a:rPr>
              <a:t>Интерактивная среда разработки алгоритмов</a:t>
            </a:r>
            <a:endParaRPr lang="en-US" dirty="0" smtClean="0">
              <a:cs typeface="+mn-cs"/>
            </a:endParaRPr>
          </a:p>
          <a:p>
            <a:pPr lvl="1">
              <a:defRPr/>
            </a:pPr>
            <a:r>
              <a:rPr lang="en-US" dirty="0" smtClean="0"/>
              <a:t>2D </a:t>
            </a:r>
            <a:r>
              <a:rPr lang="ru-RU" dirty="0" smtClean="0"/>
              <a:t>и</a:t>
            </a:r>
            <a:r>
              <a:rPr lang="en-US" dirty="0" smtClean="0"/>
              <a:t> 3D </a:t>
            </a:r>
            <a:r>
              <a:rPr lang="ru-RU" dirty="0" smtClean="0"/>
              <a:t>средства визуализации</a:t>
            </a:r>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Number Placeholder 3"/>
          <p:cNvSpPr txBox="1">
            <a:spLocks noGrp="1"/>
          </p:cNvSpPr>
          <p:nvPr/>
        </p:nvSpPr>
        <p:spPr bwMode="auto">
          <a:xfrm>
            <a:off x="304800" y="6588125"/>
            <a:ext cx="698500"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pic>
        <p:nvPicPr>
          <p:cNvPr id="60418"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609600"/>
            <a:ext cx="6172200" cy="555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1758211" name="Rectangle 3"/>
          <p:cNvSpPr>
            <a:spLocks noGrp="1" noChangeArrowheads="1"/>
          </p:cNvSpPr>
          <p:nvPr>
            <p:ph type="title" idx="4294967295"/>
          </p:nvPr>
        </p:nvSpPr>
        <p:spPr>
          <a:xfrm>
            <a:off x="228600" y="76200"/>
            <a:ext cx="8331200" cy="914400"/>
          </a:xfrm>
        </p:spPr>
        <p:txBody>
          <a:bodyPr/>
          <a:lstStyle/>
          <a:p>
            <a:pPr>
              <a:defRPr/>
            </a:pPr>
            <a:r>
              <a:rPr lang="ru-RU" dirty="0" smtClean="0">
                <a:cs typeface="+mj-cs"/>
              </a:rPr>
              <a:t>Среда </a:t>
            </a:r>
            <a:r>
              <a:rPr lang="en-US" dirty="0" smtClean="0">
                <a:cs typeface="+mj-cs"/>
              </a:rPr>
              <a:t>MATLAB</a:t>
            </a:r>
            <a:endParaRPr lang="en-US" dirty="0">
              <a:cs typeface="+mj-cs"/>
            </a:endParaRPr>
          </a:p>
        </p:txBody>
      </p:sp>
      <p:sp>
        <p:nvSpPr>
          <p:cNvPr id="60420" name="Text Box 4"/>
          <p:cNvSpPr txBox="1">
            <a:spLocks noChangeArrowheads="1"/>
          </p:cNvSpPr>
          <p:nvPr/>
        </p:nvSpPr>
        <p:spPr bwMode="auto">
          <a:xfrm>
            <a:off x="4495800" y="3810000"/>
            <a:ext cx="2743200" cy="287338"/>
          </a:xfrm>
          <a:prstGeom prst="rect">
            <a:avLst/>
          </a:prstGeom>
          <a:solidFill>
            <a:schemeClr val="bg1"/>
          </a:solidFill>
          <a:ln w="12700">
            <a:solidFill>
              <a:schemeClr val="tx2"/>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ru-RU" sz="1200" b="1">
                <a:solidFill>
                  <a:schemeClr val="tx2"/>
                </a:solidFill>
              </a:rPr>
              <a:t>Командная строка </a:t>
            </a:r>
            <a:r>
              <a:rPr lang="en-US" sz="1200" b="1">
                <a:solidFill>
                  <a:schemeClr val="tx2"/>
                </a:solidFill>
              </a:rPr>
              <a:t>MATLAB</a:t>
            </a:r>
          </a:p>
        </p:txBody>
      </p:sp>
      <p:sp>
        <p:nvSpPr>
          <p:cNvPr id="60421" name="Text Box 6"/>
          <p:cNvSpPr txBox="1">
            <a:spLocks noChangeArrowheads="1"/>
          </p:cNvSpPr>
          <p:nvPr/>
        </p:nvSpPr>
        <p:spPr bwMode="auto">
          <a:xfrm>
            <a:off x="228600" y="3048000"/>
            <a:ext cx="1050925" cy="469900"/>
          </a:xfrm>
          <a:prstGeom prst="rect">
            <a:avLst/>
          </a:prstGeom>
          <a:solidFill>
            <a:schemeClr val="bg1"/>
          </a:solidFill>
          <a:ln w="12700">
            <a:solidFill>
              <a:schemeClr val="tx2"/>
            </a:solidFill>
            <a:miter lim="800000"/>
            <a:headEnd/>
            <a:tailEnd/>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b="1">
                <a:solidFill>
                  <a:schemeClr val="tx2"/>
                </a:solidFill>
              </a:rPr>
              <a:t>Workspace </a:t>
            </a:r>
          </a:p>
          <a:p>
            <a:r>
              <a:rPr lang="en-US" sz="1200" b="1">
                <a:solidFill>
                  <a:schemeClr val="tx2"/>
                </a:solidFill>
              </a:rPr>
              <a:t>browser </a:t>
            </a:r>
          </a:p>
        </p:txBody>
      </p:sp>
      <p:sp>
        <p:nvSpPr>
          <p:cNvPr id="60422" name="Line 7"/>
          <p:cNvSpPr>
            <a:spLocks noChangeShapeType="1"/>
          </p:cNvSpPr>
          <p:nvPr/>
        </p:nvSpPr>
        <p:spPr bwMode="auto">
          <a:xfrm flipV="1">
            <a:off x="1003300" y="2438400"/>
            <a:ext cx="444500" cy="606425"/>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60423" name="Text Box 10"/>
          <p:cNvSpPr txBox="1">
            <a:spLocks noChangeArrowheads="1"/>
          </p:cNvSpPr>
          <p:nvPr/>
        </p:nvSpPr>
        <p:spPr bwMode="auto">
          <a:xfrm>
            <a:off x="6858000" y="2133600"/>
            <a:ext cx="2433638" cy="276225"/>
          </a:xfrm>
          <a:prstGeom prst="rect">
            <a:avLst/>
          </a:prstGeom>
          <a:solidFill>
            <a:schemeClr val="bg1"/>
          </a:solidFill>
          <a:ln w="12700">
            <a:solidFill>
              <a:schemeClr val="tx2"/>
            </a:solidFill>
            <a:miter lim="800000"/>
            <a:headEnd/>
            <a:tailEnd/>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ru-RU" sz="1200" b="1">
                <a:solidFill>
                  <a:schemeClr val="tx2"/>
                </a:solidFill>
              </a:rPr>
              <a:t>Текущая рабочая диркетория</a:t>
            </a:r>
            <a:endParaRPr lang="en-US" sz="1200" b="1">
              <a:solidFill>
                <a:schemeClr val="tx2"/>
              </a:solidFill>
            </a:endParaRPr>
          </a:p>
        </p:txBody>
      </p:sp>
      <p:sp>
        <p:nvSpPr>
          <p:cNvPr id="60424" name="Line 11"/>
          <p:cNvSpPr>
            <a:spLocks noChangeShapeType="1"/>
          </p:cNvSpPr>
          <p:nvPr/>
        </p:nvSpPr>
        <p:spPr bwMode="auto">
          <a:xfrm flipH="1" flipV="1">
            <a:off x="6400800" y="1066800"/>
            <a:ext cx="1447800" cy="106680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60425" name="Line 12"/>
          <p:cNvSpPr>
            <a:spLocks noChangeShapeType="1"/>
          </p:cNvSpPr>
          <p:nvPr/>
        </p:nvSpPr>
        <p:spPr bwMode="auto">
          <a:xfrm flipV="1">
            <a:off x="990600" y="1143000"/>
            <a:ext cx="1800225" cy="9525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60426" name="Text Box 13"/>
          <p:cNvSpPr txBox="1">
            <a:spLocks noChangeArrowheads="1"/>
          </p:cNvSpPr>
          <p:nvPr/>
        </p:nvSpPr>
        <p:spPr bwMode="auto">
          <a:xfrm>
            <a:off x="230188" y="1081088"/>
            <a:ext cx="1192212" cy="379412"/>
          </a:xfrm>
          <a:prstGeom prst="rect">
            <a:avLst/>
          </a:prstGeom>
          <a:solidFill>
            <a:schemeClr val="bg1"/>
          </a:solidFill>
          <a:ln w="12700">
            <a:solidFill>
              <a:schemeClr val="tx2"/>
            </a:solidFill>
            <a:miter lim="800000"/>
            <a:headEnd/>
            <a:tailEnd/>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b="1">
                <a:solidFill>
                  <a:schemeClr val="tx2"/>
                </a:solidFill>
              </a:rPr>
              <a:t>Simulink</a:t>
            </a:r>
            <a:r>
              <a:rPr lang="en-US" sz="1200" b="1">
                <a:solidFill>
                  <a:schemeClr val="tx2"/>
                </a:solidFill>
              </a:rPr>
              <a:t> </a:t>
            </a:r>
          </a:p>
        </p:txBody>
      </p:sp>
      <p:sp>
        <p:nvSpPr>
          <p:cNvPr id="60427" name="Text Box 6"/>
          <p:cNvSpPr txBox="1">
            <a:spLocks noChangeArrowheads="1"/>
          </p:cNvSpPr>
          <p:nvPr/>
        </p:nvSpPr>
        <p:spPr bwMode="auto">
          <a:xfrm>
            <a:off x="228600" y="3810000"/>
            <a:ext cx="827088" cy="461963"/>
          </a:xfrm>
          <a:prstGeom prst="rect">
            <a:avLst/>
          </a:prstGeom>
          <a:solidFill>
            <a:schemeClr val="bg1"/>
          </a:solidFill>
          <a:ln w="12700">
            <a:solidFill>
              <a:schemeClr val="tx2"/>
            </a:solidFill>
            <a:miter lim="800000"/>
            <a:headEnd/>
            <a:tailEnd/>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ru-RU" sz="1200" b="1">
                <a:solidFill>
                  <a:schemeClr val="tx2"/>
                </a:solidFill>
              </a:rPr>
              <a:t>История </a:t>
            </a:r>
          </a:p>
          <a:p>
            <a:r>
              <a:rPr lang="ru-RU" sz="1200" b="1">
                <a:solidFill>
                  <a:schemeClr val="tx2"/>
                </a:solidFill>
              </a:rPr>
              <a:t>команд</a:t>
            </a:r>
            <a:endParaRPr lang="en-US" sz="1200" b="1">
              <a:solidFill>
                <a:schemeClr val="tx2"/>
              </a:solidFill>
            </a:endParaRPr>
          </a:p>
        </p:txBody>
      </p:sp>
      <p:sp>
        <p:nvSpPr>
          <p:cNvPr id="60428" name="Line 7"/>
          <p:cNvSpPr>
            <a:spLocks noChangeShapeType="1"/>
          </p:cNvSpPr>
          <p:nvPr/>
        </p:nvSpPr>
        <p:spPr bwMode="auto">
          <a:xfrm>
            <a:off x="762000" y="4314825"/>
            <a:ext cx="622300" cy="485775"/>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60429" name="Text Box 6"/>
          <p:cNvSpPr txBox="1">
            <a:spLocks noChangeArrowheads="1"/>
          </p:cNvSpPr>
          <p:nvPr/>
        </p:nvSpPr>
        <p:spPr bwMode="auto">
          <a:xfrm>
            <a:off x="304800" y="5016500"/>
            <a:ext cx="839788" cy="469900"/>
          </a:xfrm>
          <a:prstGeom prst="rect">
            <a:avLst/>
          </a:prstGeom>
          <a:solidFill>
            <a:schemeClr val="bg1"/>
          </a:solidFill>
          <a:ln w="12700">
            <a:solidFill>
              <a:schemeClr val="tx2"/>
            </a:solidFill>
            <a:miter lim="800000"/>
            <a:headEnd/>
            <a:tailEnd/>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b="1">
                <a:solidFill>
                  <a:schemeClr val="tx2"/>
                </a:solidFill>
              </a:rPr>
              <a:t>MATLAB</a:t>
            </a:r>
          </a:p>
          <a:p>
            <a:r>
              <a:rPr lang="en-US" sz="1200" b="1">
                <a:solidFill>
                  <a:schemeClr val="tx2"/>
                </a:solidFill>
              </a:rPr>
              <a:t>Desktop</a:t>
            </a:r>
          </a:p>
        </p:txBody>
      </p:sp>
      <p:sp>
        <p:nvSpPr>
          <p:cNvPr id="60430" name="Line 7"/>
          <p:cNvSpPr>
            <a:spLocks noChangeShapeType="1"/>
          </p:cNvSpPr>
          <p:nvPr/>
        </p:nvSpPr>
        <p:spPr bwMode="auto">
          <a:xfrm>
            <a:off x="825500" y="5534025"/>
            <a:ext cx="622300" cy="485775"/>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2466" name="Rectangle 2"/>
          <p:cNvSpPr>
            <a:spLocks noGrp="1" noChangeArrowheads="1"/>
          </p:cNvSpPr>
          <p:nvPr>
            <p:ph type="title"/>
          </p:nvPr>
        </p:nvSpPr>
        <p:spPr/>
        <p:txBody>
          <a:bodyPr/>
          <a:lstStyle/>
          <a:p>
            <a:pPr>
              <a:defRPr/>
            </a:pPr>
            <a:r>
              <a:rPr lang="en-US" dirty="0" smtClean="0">
                <a:cs typeface="+mj-cs"/>
              </a:rPr>
              <a:t>MATLAB </a:t>
            </a:r>
            <a:r>
              <a:rPr lang="ru-RU" dirty="0" smtClean="0">
                <a:cs typeface="+mj-cs"/>
              </a:rPr>
              <a:t>окно </a:t>
            </a:r>
            <a:r>
              <a:rPr lang="en-US" dirty="0" smtClean="0">
                <a:cs typeface="+mj-cs"/>
              </a:rPr>
              <a:t>Workspace</a:t>
            </a:r>
          </a:p>
        </p:txBody>
      </p:sp>
      <p:sp>
        <p:nvSpPr>
          <p:cNvPr id="3262467" name="Rectangle 3"/>
          <p:cNvSpPr>
            <a:spLocks noGrp="1" noChangeArrowheads="1"/>
          </p:cNvSpPr>
          <p:nvPr>
            <p:ph type="body" sz="half" idx="1"/>
          </p:nvPr>
        </p:nvSpPr>
        <p:spPr>
          <a:xfrm>
            <a:off x="381000" y="914400"/>
            <a:ext cx="5257800" cy="1447800"/>
          </a:xfrm>
        </p:spPr>
        <p:txBody>
          <a:bodyPr/>
          <a:lstStyle/>
          <a:p>
            <a:pPr>
              <a:defRPr/>
            </a:pPr>
            <a:r>
              <a:rPr lang="ru-RU" sz="2000" dirty="0" smtClean="0">
                <a:cs typeface="+mn-cs"/>
              </a:rPr>
              <a:t>Состоит из списка переменных созданных и сохранённых в процессе текущей </a:t>
            </a:r>
            <a:r>
              <a:rPr lang="en-US" sz="2000" dirty="0" smtClean="0">
                <a:cs typeface="+mn-cs"/>
              </a:rPr>
              <a:t>MATLAB </a:t>
            </a:r>
            <a:r>
              <a:rPr lang="ru-RU" sz="2000" dirty="0" smtClean="0">
                <a:cs typeface="+mn-cs"/>
              </a:rPr>
              <a:t>сессии</a:t>
            </a:r>
            <a:endParaRPr lang="en-US" sz="2000" dirty="0" smtClean="0">
              <a:cs typeface="+mn-cs"/>
            </a:endParaRPr>
          </a:p>
          <a:p>
            <a:pPr>
              <a:defRPr/>
            </a:pPr>
            <a:r>
              <a:rPr lang="ru-RU" sz="2000" dirty="0" smtClean="0">
                <a:cs typeface="+mn-cs"/>
              </a:rPr>
              <a:t>Позволяет производить различные операции в</a:t>
            </a:r>
            <a:r>
              <a:rPr lang="en-US" sz="2000" dirty="0" smtClean="0">
                <a:cs typeface="+mn-cs"/>
              </a:rPr>
              <a:t> workspace</a:t>
            </a:r>
          </a:p>
        </p:txBody>
      </p:sp>
      <p:pic>
        <p:nvPicPr>
          <p:cNvPr id="32624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609600"/>
            <a:ext cx="3143250" cy="187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2700000" algn="ctr" rotWithShape="0">
                    <a:schemeClr val="bg2">
                      <a:alpha val="74998"/>
                    </a:schemeClr>
                  </a:outerShdw>
                </a:effectLst>
              </a14:hiddenEffects>
            </a:ext>
          </a:extLst>
        </p:spPr>
      </p:pic>
      <p:graphicFrame>
        <p:nvGraphicFramePr>
          <p:cNvPr id="3262469" name="Group 5"/>
          <p:cNvGraphicFramePr>
            <a:graphicFrameLocks noGrp="1"/>
          </p:cNvGraphicFramePr>
          <p:nvPr>
            <p:ph sz="quarter" idx="3"/>
          </p:nvPr>
        </p:nvGraphicFramePr>
        <p:xfrm>
          <a:off x="381000" y="2667000"/>
          <a:ext cx="8301038" cy="3524259"/>
        </p:xfrm>
        <a:graphic>
          <a:graphicData uri="http://schemas.openxmlformats.org/drawingml/2006/table">
            <a:tbl>
              <a:tblPr/>
              <a:tblGrid>
                <a:gridCol w="2895600"/>
                <a:gridCol w="5405438"/>
              </a:tblGrid>
              <a:tr h="380983">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1" i="0" u="none" strike="noStrike" cap="none" normalizeH="0" baseline="0">
                          <a:ln>
                            <a:noFill/>
                          </a:ln>
                          <a:solidFill>
                            <a:schemeClr val="bg1"/>
                          </a:solidFill>
                          <a:effectLst/>
                          <a:latin typeface="Arial" charset="0"/>
                          <a:ea typeface="ＭＳ Ｐゴシック" charset="0"/>
                        </a:rPr>
                        <a:t>Commands</a:t>
                      </a:r>
                    </a:p>
                  </a:txBody>
                  <a:tcPr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1" i="0" u="none" strike="noStrike" cap="none" normalizeH="0" baseline="0" dirty="0">
                          <a:ln>
                            <a:noFill/>
                          </a:ln>
                          <a:solidFill>
                            <a:schemeClr val="bg1"/>
                          </a:solidFill>
                          <a:effectLst/>
                          <a:latin typeface="Arial" charset="0"/>
                          <a:ea typeface="ＭＳ Ｐゴシック" charset="0"/>
                        </a:rPr>
                        <a:t>Description</a:t>
                      </a:r>
                    </a:p>
                  </a:txBody>
                  <a:tcPr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r>
              <a:tr h="327010">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Courier New" charset="0"/>
                          <a:ea typeface="ＭＳ Ｐゴシック" charset="0"/>
                        </a:rPr>
                        <a:t>clc</a:t>
                      </a:r>
                    </a:p>
                  </a:txBody>
                  <a:tcPr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ru-RU" sz="1200" b="0" i="0" u="none" strike="noStrike" cap="none" normalizeH="0" baseline="0" dirty="0" smtClean="0">
                          <a:ln>
                            <a:noFill/>
                          </a:ln>
                          <a:solidFill>
                            <a:schemeClr val="tx1"/>
                          </a:solidFill>
                          <a:effectLst/>
                          <a:latin typeface="Arial" charset="0"/>
                          <a:ea typeface="ＭＳ Ｐゴシック" charset="0"/>
                        </a:rPr>
                        <a:t>Очистит командное окно</a:t>
                      </a:r>
                      <a:endParaRPr kumimoji="0" lang="en-US" sz="1200" b="0" i="0" u="none" strike="noStrike" cap="none" normalizeH="0" baseline="0" dirty="0">
                        <a:ln>
                          <a:noFill/>
                        </a:ln>
                        <a:solidFill>
                          <a:schemeClr val="tx1"/>
                        </a:solidFill>
                        <a:effectLst/>
                        <a:latin typeface="Arial" charset="0"/>
                        <a:ea typeface="ＭＳ Ｐゴシック" charset="0"/>
                      </a:endParaRPr>
                    </a:p>
                  </a:txBody>
                  <a:tcPr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04787">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Courier New" charset="0"/>
                          <a:ea typeface="ＭＳ Ｐゴシック" charset="0"/>
                        </a:rPr>
                        <a:t>clear</a:t>
                      </a:r>
                    </a:p>
                  </a:txBody>
                  <a:tcPr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ru-RU" sz="1200" b="0" i="0" u="none" strike="noStrike" cap="none" normalizeH="0" baseline="0" dirty="0" smtClean="0">
                          <a:ln>
                            <a:noFill/>
                          </a:ln>
                          <a:solidFill>
                            <a:schemeClr val="tx1"/>
                          </a:solidFill>
                          <a:effectLst/>
                          <a:latin typeface="Arial" charset="0"/>
                          <a:ea typeface="ＭＳ Ｐゴシック" charset="0"/>
                        </a:rPr>
                        <a:t>Удалит все переменные из памяти</a:t>
                      </a:r>
                      <a:endParaRPr kumimoji="0" lang="en-US" sz="1200" b="0" i="0" u="none" strike="noStrike" cap="none" normalizeH="0" baseline="0" dirty="0">
                        <a:ln>
                          <a:noFill/>
                        </a:ln>
                        <a:solidFill>
                          <a:schemeClr val="tx1"/>
                        </a:solidFill>
                        <a:effectLst/>
                        <a:latin typeface="Arial" charset="0"/>
                        <a:ea typeface="ＭＳ Ｐゴシック" charset="0"/>
                      </a:endParaRPr>
                    </a:p>
                  </a:txBody>
                  <a:tcPr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04787">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Courier New" charset="0"/>
                          <a:ea typeface="ＭＳ Ｐゴシック" charset="0"/>
                        </a:rPr>
                        <a:t>clear var1 var2</a:t>
                      </a:r>
                    </a:p>
                  </a:txBody>
                  <a:tcPr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ru-RU" sz="1200" b="0" i="0" u="none" strike="noStrike" cap="none" normalizeH="0" baseline="0" dirty="0" smtClean="0">
                          <a:ln>
                            <a:noFill/>
                          </a:ln>
                          <a:solidFill>
                            <a:schemeClr val="tx1"/>
                          </a:solidFill>
                          <a:effectLst/>
                          <a:latin typeface="Arial" charset="0"/>
                          <a:ea typeface="ＭＳ Ｐゴシック" charset="0"/>
                        </a:rPr>
                        <a:t>Удалит переменные </a:t>
                      </a:r>
                      <a:r>
                        <a:rPr kumimoji="0" lang="en-US" sz="1200" b="0" i="0" u="none" strike="noStrike" cap="none" normalizeH="0" baseline="0" dirty="0" smtClean="0">
                          <a:ln>
                            <a:noFill/>
                          </a:ln>
                          <a:solidFill>
                            <a:schemeClr val="tx1"/>
                          </a:solidFill>
                          <a:effectLst/>
                          <a:latin typeface="Arial" charset="0"/>
                          <a:ea typeface="ＭＳ Ｐゴシック" charset="0"/>
                        </a:rPr>
                        <a:t> </a:t>
                      </a:r>
                      <a:r>
                        <a:rPr kumimoji="0" lang="en-US" sz="1200" b="0" i="0" u="none" strike="noStrike" cap="none" normalizeH="0" baseline="0" dirty="0">
                          <a:ln>
                            <a:noFill/>
                          </a:ln>
                          <a:solidFill>
                            <a:schemeClr val="tx1"/>
                          </a:solidFill>
                          <a:effectLst/>
                          <a:latin typeface="Courier New" charset="0"/>
                          <a:ea typeface="ＭＳ Ｐゴシック" charset="0"/>
                        </a:rPr>
                        <a:t>var1</a:t>
                      </a:r>
                      <a:r>
                        <a:rPr kumimoji="0" lang="en-US" sz="1200" b="0" i="0" u="none" strike="noStrike" cap="none" normalizeH="0" baseline="0" dirty="0">
                          <a:ln>
                            <a:noFill/>
                          </a:ln>
                          <a:solidFill>
                            <a:schemeClr val="tx1"/>
                          </a:solidFill>
                          <a:effectLst/>
                          <a:latin typeface="Arial" charset="0"/>
                          <a:ea typeface="ＭＳ Ｐゴシック" charset="0"/>
                        </a:rPr>
                        <a:t> </a:t>
                      </a:r>
                      <a:r>
                        <a:rPr kumimoji="0" lang="ru-RU" sz="1200" b="0" i="0" u="none" strike="noStrike" cap="none" normalizeH="0" baseline="0" dirty="0" smtClean="0">
                          <a:ln>
                            <a:noFill/>
                          </a:ln>
                          <a:solidFill>
                            <a:schemeClr val="tx1"/>
                          </a:solidFill>
                          <a:effectLst/>
                          <a:latin typeface="Arial" charset="0"/>
                          <a:ea typeface="ＭＳ Ｐゴシック" charset="0"/>
                        </a:rPr>
                        <a:t>и</a:t>
                      </a:r>
                      <a:r>
                        <a:rPr kumimoji="0" lang="en-US" sz="1200" b="0" i="0" u="none" strike="noStrike" cap="none" normalizeH="0" baseline="0" dirty="0" smtClean="0">
                          <a:ln>
                            <a:noFill/>
                          </a:ln>
                          <a:solidFill>
                            <a:schemeClr val="tx1"/>
                          </a:solidFill>
                          <a:effectLst/>
                          <a:latin typeface="Arial" charset="0"/>
                          <a:ea typeface="ＭＳ Ｐゴシック" charset="0"/>
                        </a:rPr>
                        <a:t> </a:t>
                      </a:r>
                      <a:r>
                        <a:rPr kumimoji="0" lang="en-US" sz="1200" b="0" i="0" u="none" strike="noStrike" cap="none" normalizeH="0" baseline="0" dirty="0">
                          <a:ln>
                            <a:noFill/>
                          </a:ln>
                          <a:solidFill>
                            <a:schemeClr val="tx1"/>
                          </a:solidFill>
                          <a:effectLst/>
                          <a:latin typeface="Courier New" charset="0"/>
                          <a:ea typeface="ＭＳ Ｐゴシック" charset="0"/>
                        </a:rPr>
                        <a:t>var2</a:t>
                      </a:r>
                      <a:r>
                        <a:rPr kumimoji="0" lang="en-US" sz="1200" b="0" i="0" u="none" strike="noStrike" cap="none" normalizeH="0" baseline="0" dirty="0">
                          <a:ln>
                            <a:noFill/>
                          </a:ln>
                          <a:solidFill>
                            <a:schemeClr val="tx1"/>
                          </a:solidFill>
                          <a:effectLst/>
                          <a:latin typeface="Arial" charset="0"/>
                          <a:ea typeface="ＭＳ Ｐゴシック" charset="0"/>
                        </a:rPr>
                        <a:t> </a:t>
                      </a:r>
                      <a:r>
                        <a:rPr kumimoji="0" lang="ru-RU" sz="1200" b="0" i="0" u="none" strike="noStrike" cap="none" normalizeH="0" baseline="0" dirty="0" smtClean="0">
                          <a:ln>
                            <a:noFill/>
                          </a:ln>
                          <a:solidFill>
                            <a:schemeClr val="tx1"/>
                          </a:solidFill>
                          <a:effectLst/>
                          <a:latin typeface="Arial" charset="0"/>
                          <a:ea typeface="ＭＳ Ｐゴシック" charset="0"/>
                        </a:rPr>
                        <a:t>из памяти</a:t>
                      </a:r>
                      <a:endParaRPr kumimoji="0" lang="en-US" sz="1200" b="0" i="0" u="none" strike="noStrike" cap="none" normalizeH="0" baseline="0" dirty="0">
                        <a:ln>
                          <a:noFill/>
                        </a:ln>
                        <a:solidFill>
                          <a:schemeClr val="tx1"/>
                        </a:solidFill>
                        <a:effectLst/>
                        <a:latin typeface="Arial" charset="0"/>
                        <a:ea typeface="ＭＳ Ｐゴシック" charset="0"/>
                      </a:endParaRPr>
                    </a:p>
                  </a:txBody>
                  <a:tcPr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04787">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Courier New" charset="0"/>
                          <a:ea typeface="ＭＳ Ｐゴシック" charset="0"/>
                        </a:rPr>
                        <a:t>who</a:t>
                      </a:r>
                    </a:p>
                  </a:txBody>
                  <a:tcPr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ru-RU" sz="1200" b="0" i="0" u="none" strike="noStrike" cap="none" normalizeH="0" baseline="0" dirty="0" smtClean="0">
                          <a:ln>
                            <a:noFill/>
                          </a:ln>
                          <a:solidFill>
                            <a:schemeClr val="tx1"/>
                          </a:solidFill>
                          <a:effectLst/>
                          <a:latin typeface="Arial" charset="0"/>
                          <a:ea typeface="ＭＳ Ｐゴシック" charset="0"/>
                        </a:rPr>
                        <a:t>Вывод списка текущих переменных в памяти</a:t>
                      </a:r>
                      <a:endParaRPr kumimoji="0" lang="en-US" sz="1200" b="0" i="0" u="none" strike="noStrike" cap="none" normalizeH="0" baseline="0" dirty="0">
                        <a:ln>
                          <a:noFill/>
                        </a:ln>
                        <a:solidFill>
                          <a:schemeClr val="tx1"/>
                        </a:solidFill>
                        <a:effectLst/>
                        <a:latin typeface="Arial" charset="0"/>
                        <a:ea typeface="ＭＳ Ｐゴシック" charset="0"/>
                      </a:endParaRPr>
                    </a:p>
                  </a:txBody>
                  <a:tcPr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04787">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Courier New" charset="0"/>
                          <a:ea typeface="ＭＳ Ｐゴシック" charset="0"/>
                        </a:rPr>
                        <a:t>whos</a:t>
                      </a:r>
                    </a:p>
                  </a:txBody>
                  <a:tcPr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ru-RU" sz="1200" b="0" i="0" u="none" strike="noStrike" cap="none" normalizeH="0" baseline="0" dirty="0" smtClean="0">
                          <a:ln>
                            <a:noFill/>
                          </a:ln>
                          <a:solidFill>
                            <a:schemeClr val="tx1"/>
                          </a:solidFill>
                          <a:effectLst/>
                          <a:latin typeface="Arial" charset="0"/>
                          <a:ea typeface="ＭＳ Ｐゴシック" charset="0"/>
                        </a:rPr>
                        <a:t>Вывод списка текущих переменных и их размеров из памяти</a:t>
                      </a:r>
                      <a:endParaRPr kumimoji="0" lang="en-US" sz="1200" b="0" i="0" u="none" strike="noStrike" cap="none" normalizeH="0" baseline="0" dirty="0">
                        <a:ln>
                          <a:noFill/>
                        </a:ln>
                        <a:solidFill>
                          <a:schemeClr val="tx1"/>
                        </a:solidFill>
                        <a:effectLst/>
                        <a:latin typeface="Arial" charset="0"/>
                        <a:ea typeface="ＭＳ Ｐゴシック" charset="0"/>
                      </a:endParaRPr>
                    </a:p>
                  </a:txBody>
                  <a:tcPr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04787">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Courier New" charset="0"/>
                          <a:ea typeface="ＭＳ Ｐゴシック" charset="0"/>
                        </a:rPr>
                        <a:t>;</a:t>
                      </a:r>
                    </a:p>
                  </a:txBody>
                  <a:tcPr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ru-RU" sz="1200" b="0" i="0" u="none" strike="noStrike" cap="none" normalizeH="0" baseline="0" dirty="0" smtClean="0">
                          <a:ln>
                            <a:noFill/>
                          </a:ln>
                          <a:solidFill>
                            <a:schemeClr val="tx1"/>
                          </a:solidFill>
                          <a:effectLst/>
                          <a:latin typeface="Arial" charset="0"/>
                          <a:ea typeface="ＭＳ Ｐゴシック" charset="0"/>
                        </a:rPr>
                        <a:t>Отключить вывод на экран</a:t>
                      </a:r>
                      <a:endParaRPr kumimoji="0" lang="en-US" sz="1200" b="0" i="0" u="none" strike="noStrike" cap="none" normalizeH="0" baseline="0" dirty="0">
                        <a:ln>
                          <a:noFill/>
                        </a:ln>
                        <a:solidFill>
                          <a:schemeClr val="tx1"/>
                        </a:solidFill>
                        <a:effectLst/>
                        <a:latin typeface="Arial" charset="0"/>
                        <a:ea typeface="ＭＳ Ｐゴシック" charset="0"/>
                      </a:endParaRPr>
                    </a:p>
                  </a:txBody>
                  <a:tcPr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04787">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Courier New" charset="0"/>
                          <a:ea typeface="ＭＳ Ｐゴシック" charset="0"/>
                        </a:rPr>
                        <a:t>...</a:t>
                      </a:r>
                    </a:p>
                  </a:txBody>
                  <a:tcPr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ru-RU" sz="1200" b="0" i="0" u="none" strike="noStrike" cap="none" normalizeH="0" baseline="0" dirty="0" smtClean="0">
                          <a:ln>
                            <a:noFill/>
                          </a:ln>
                          <a:solidFill>
                            <a:schemeClr val="tx1"/>
                          </a:solidFill>
                          <a:effectLst/>
                          <a:latin typeface="Arial" charset="0"/>
                          <a:ea typeface="ＭＳ Ｐゴシック" charset="0"/>
                        </a:rPr>
                        <a:t>Продолжить строчку</a:t>
                      </a:r>
                      <a:endParaRPr kumimoji="0" lang="en-US" sz="1200" b="0" i="0" u="none" strike="noStrike" cap="none" normalizeH="0" baseline="0" dirty="0">
                        <a:ln>
                          <a:noFill/>
                        </a:ln>
                        <a:solidFill>
                          <a:schemeClr val="tx1"/>
                        </a:solidFill>
                        <a:effectLst/>
                        <a:latin typeface="Arial" charset="0"/>
                        <a:ea typeface="ＭＳ Ｐゴシック" charset="0"/>
                      </a:endParaRPr>
                    </a:p>
                  </a:txBody>
                  <a:tcPr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93768">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Courier New" charset="0"/>
                          <a:ea typeface="ＭＳ Ｐゴシック" charset="0"/>
                        </a:rPr>
                        <a:t>load FILENAME var*1 var2*</a:t>
                      </a: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Courier New" charset="0"/>
                          <a:ea typeface="ＭＳ Ｐゴシック" charset="0"/>
                        </a:rPr>
                        <a:t>*optional parameters</a:t>
                      </a:r>
                    </a:p>
                  </a:txBody>
                  <a:tcPr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ru-RU" sz="1200" b="0" i="0" u="none" strike="noStrike" cap="none" normalizeH="0" baseline="0" dirty="0" smtClean="0">
                          <a:ln>
                            <a:noFill/>
                          </a:ln>
                          <a:solidFill>
                            <a:schemeClr val="tx1"/>
                          </a:solidFill>
                          <a:effectLst/>
                          <a:latin typeface="Arial" charset="0"/>
                          <a:ea typeface="ＭＳ Ｐゴシック" charset="0"/>
                        </a:rPr>
                        <a:t>Загрузит все переменные из файла</a:t>
                      </a:r>
                      <a:r>
                        <a:rPr kumimoji="0" lang="en-US" sz="1200" b="0" i="0" u="none" strike="noStrike" cap="none" normalizeH="0" baseline="0" dirty="0" smtClean="0">
                          <a:ln>
                            <a:noFill/>
                          </a:ln>
                          <a:solidFill>
                            <a:schemeClr val="tx1"/>
                          </a:solidFill>
                          <a:effectLst/>
                          <a:latin typeface="Arial" charset="0"/>
                          <a:ea typeface="ＭＳ Ｐゴシック" charset="0"/>
                        </a:rPr>
                        <a:t> </a:t>
                      </a:r>
                      <a:r>
                        <a:rPr kumimoji="0" lang="en-US" sz="1200" b="0" i="0" u="none" strike="noStrike" cap="none" normalizeH="0" baseline="0" dirty="0" err="1">
                          <a:ln>
                            <a:noFill/>
                          </a:ln>
                          <a:solidFill>
                            <a:schemeClr val="tx1"/>
                          </a:solidFill>
                          <a:effectLst/>
                          <a:latin typeface="Arial" charset="0"/>
                          <a:ea typeface="ＭＳ Ｐゴシック" charset="0"/>
                        </a:rPr>
                        <a:t>FILENAME.mat</a:t>
                      </a:r>
                      <a:r>
                        <a:rPr kumimoji="0" lang="en-US" sz="1200" b="0" i="0" u="none" strike="noStrike" cap="none" normalizeH="0" baseline="0" dirty="0">
                          <a:ln>
                            <a:noFill/>
                          </a:ln>
                          <a:solidFill>
                            <a:schemeClr val="tx1"/>
                          </a:solidFill>
                          <a:effectLst/>
                          <a:latin typeface="Arial" charset="0"/>
                          <a:ea typeface="ＭＳ Ｐゴシック" charset="0"/>
                        </a:rPr>
                        <a:t> </a:t>
                      </a:r>
                      <a:r>
                        <a:rPr kumimoji="0" lang="ru-RU" sz="1200" b="0" i="0" u="none" strike="noStrike" cap="none" normalizeH="0" baseline="0" dirty="0" smtClean="0">
                          <a:ln>
                            <a:noFill/>
                          </a:ln>
                          <a:solidFill>
                            <a:schemeClr val="tx1"/>
                          </a:solidFill>
                          <a:effectLst/>
                          <a:latin typeface="Arial" charset="0"/>
                          <a:ea typeface="ＭＳ Ｐゴシック" charset="0"/>
                        </a:rPr>
                        <a:t>в текущий </a:t>
                      </a:r>
                      <a:r>
                        <a:rPr kumimoji="0" lang="en-US" sz="1200" b="0" i="0" u="none" strike="noStrike" cap="none" normalizeH="0" baseline="0" dirty="0" smtClean="0">
                          <a:ln>
                            <a:noFill/>
                          </a:ln>
                          <a:solidFill>
                            <a:schemeClr val="tx1"/>
                          </a:solidFill>
                          <a:effectLst/>
                          <a:latin typeface="Arial" charset="0"/>
                          <a:ea typeface="ＭＳ Ｐゴシック" charset="0"/>
                        </a:rPr>
                        <a:t>workspace</a:t>
                      </a:r>
                      <a:endParaRPr kumimoji="0" lang="en-US" sz="1200" b="0" i="0" u="none" strike="noStrike" cap="none" normalizeH="0" baseline="0" dirty="0">
                        <a:ln>
                          <a:noFill/>
                        </a:ln>
                        <a:solidFill>
                          <a:schemeClr val="tx1"/>
                        </a:solidFill>
                        <a:effectLst/>
                        <a:latin typeface="Arial" charset="0"/>
                        <a:ea typeface="ＭＳ Ｐゴシック" charset="0"/>
                      </a:endParaRP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ru-RU" sz="1200" b="0" i="0" u="none" strike="noStrike" cap="none" normalizeH="0" baseline="0" dirty="0" smtClean="0">
                          <a:ln>
                            <a:noFill/>
                          </a:ln>
                          <a:solidFill>
                            <a:schemeClr val="tx1"/>
                          </a:solidFill>
                          <a:effectLst/>
                          <a:latin typeface="Arial" charset="0"/>
                          <a:ea typeface="ＭＳ Ｐゴシック" charset="0"/>
                        </a:rPr>
                        <a:t>Опционально можно загрузить только выбранные переменные</a:t>
                      </a:r>
                      <a:endParaRPr kumimoji="0" lang="en-US" sz="1200" b="0" i="0" u="none" strike="noStrike" cap="none" normalizeH="0" baseline="0" dirty="0">
                        <a:ln>
                          <a:noFill/>
                        </a:ln>
                        <a:solidFill>
                          <a:schemeClr val="tx1"/>
                        </a:solidFill>
                        <a:effectLst/>
                        <a:latin typeface="Arial" charset="0"/>
                        <a:ea typeface="ＭＳ Ｐゴシック" charset="0"/>
                      </a:endParaRPr>
                    </a:p>
                  </a:txBody>
                  <a:tcPr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93768">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Courier New" charset="0"/>
                          <a:ea typeface="ＭＳ Ｐゴシック" charset="0"/>
                        </a:rPr>
                        <a:t>save FILENAME var1* var2*</a:t>
                      </a: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Courier New" charset="0"/>
                          <a:ea typeface="ＭＳ Ｐゴシック" charset="0"/>
                        </a:rPr>
                        <a:t>*optional parameters</a:t>
                      </a:r>
                    </a:p>
                  </a:txBody>
                  <a:tcPr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ru-RU" sz="1200" b="0" i="0" u="none" strike="noStrike" cap="none" normalizeH="0" baseline="0" dirty="0" smtClean="0">
                          <a:ln>
                            <a:noFill/>
                          </a:ln>
                          <a:solidFill>
                            <a:schemeClr val="tx1"/>
                          </a:solidFill>
                          <a:effectLst/>
                          <a:latin typeface="Arial" charset="0"/>
                          <a:ea typeface="ＭＳ Ｐゴシック" charset="0"/>
                        </a:rPr>
                        <a:t>Сохранит все переменные в файл </a:t>
                      </a:r>
                      <a:r>
                        <a:rPr kumimoji="0" lang="en-US" sz="1200" b="0" i="0" u="none" strike="noStrike" cap="none" normalizeH="0" baseline="0" dirty="0" err="1" smtClean="0">
                          <a:ln>
                            <a:noFill/>
                          </a:ln>
                          <a:solidFill>
                            <a:schemeClr val="tx1"/>
                          </a:solidFill>
                          <a:effectLst/>
                          <a:latin typeface="Arial" charset="0"/>
                          <a:ea typeface="ＭＳ Ｐゴシック" charset="0"/>
                        </a:rPr>
                        <a:t>FILENAME.mat</a:t>
                      </a:r>
                      <a:endParaRPr kumimoji="0" lang="en-US" sz="1200" b="0" i="0" u="none" strike="noStrike" cap="none" normalizeH="0" baseline="0" dirty="0">
                        <a:ln>
                          <a:noFill/>
                        </a:ln>
                        <a:solidFill>
                          <a:schemeClr val="tx1"/>
                        </a:solidFill>
                        <a:effectLst/>
                        <a:latin typeface="Arial" charset="0"/>
                        <a:ea typeface="ＭＳ Ｐゴシック" charset="0"/>
                      </a:endParaRP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ru-RU" sz="1200" b="0" i="0" u="none" strike="noStrike" cap="none" normalizeH="0" baseline="0" dirty="0" smtClean="0">
                          <a:ln>
                            <a:noFill/>
                          </a:ln>
                          <a:solidFill>
                            <a:schemeClr val="tx1"/>
                          </a:solidFill>
                          <a:effectLst/>
                          <a:latin typeface="Arial" charset="0"/>
                          <a:ea typeface="ＭＳ Ｐゴシック" charset="0"/>
                        </a:rPr>
                        <a:t>Опционально можно сохранить только необходимые переменные</a:t>
                      </a:r>
                      <a:endParaRPr kumimoji="0" lang="en-US" sz="1200" b="0" i="0" u="none" strike="noStrike" cap="none" normalizeH="0" baseline="0" dirty="0">
                        <a:ln>
                          <a:noFill/>
                        </a:ln>
                        <a:solidFill>
                          <a:schemeClr val="tx1"/>
                        </a:solidFill>
                        <a:effectLst/>
                        <a:latin typeface="Arial" charset="0"/>
                        <a:ea typeface="ＭＳ Ｐゴシック" charset="0"/>
                      </a:endParaRPr>
                    </a:p>
                  </a:txBody>
                  <a:tcPr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8370" name="Rectangle 2"/>
          <p:cNvSpPr>
            <a:spLocks noGrp="1" noChangeArrowheads="1"/>
          </p:cNvSpPr>
          <p:nvPr>
            <p:ph type="title"/>
          </p:nvPr>
        </p:nvSpPr>
        <p:spPr>
          <a:xfrm>
            <a:off x="350838" y="0"/>
            <a:ext cx="8331200" cy="914400"/>
          </a:xfrm>
        </p:spPr>
        <p:txBody>
          <a:bodyPr/>
          <a:lstStyle/>
          <a:p>
            <a:pPr>
              <a:defRPr/>
            </a:pPr>
            <a:r>
              <a:rPr lang="ru-RU" dirty="0" smtClean="0">
                <a:cs typeface="+mj-cs"/>
              </a:rPr>
              <a:t>Переменные </a:t>
            </a:r>
            <a:r>
              <a:rPr lang="en-US" dirty="0" smtClean="0">
                <a:cs typeface="+mj-cs"/>
              </a:rPr>
              <a:t>MATLAB</a:t>
            </a:r>
          </a:p>
        </p:txBody>
      </p:sp>
      <p:sp>
        <p:nvSpPr>
          <p:cNvPr id="3258371" name="Rectangle 3"/>
          <p:cNvSpPr>
            <a:spLocks noGrp="1" noChangeArrowheads="1"/>
          </p:cNvSpPr>
          <p:nvPr>
            <p:ph type="body" idx="1"/>
          </p:nvPr>
        </p:nvSpPr>
        <p:spPr>
          <a:xfrm>
            <a:off x="350838" y="533400"/>
            <a:ext cx="8331200" cy="6172200"/>
          </a:xfrm>
        </p:spPr>
        <p:txBody>
          <a:bodyPr/>
          <a:lstStyle/>
          <a:p>
            <a:pPr>
              <a:defRPr/>
            </a:pPr>
            <a:r>
              <a:rPr lang="ru-RU" sz="2000" dirty="0" smtClean="0">
                <a:cs typeface="+mn-cs"/>
              </a:rPr>
              <a:t>Нет необходимости объявлять переменные</a:t>
            </a:r>
            <a:r>
              <a:rPr lang="en-US" sz="2000" dirty="0" smtClean="0">
                <a:cs typeface="+mn-cs"/>
              </a:rPr>
              <a:t>;</a:t>
            </a:r>
            <a:r>
              <a:rPr lang="ru-RU" sz="2000" dirty="0" smtClean="0">
                <a:cs typeface="+mn-cs"/>
              </a:rPr>
              <a:t>достаточно произвести присвоение</a:t>
            </a:r>
            <a:endParaRPr lang="en-US" sz="2000" dirty="0" smtClean="0">
              <a:cs typeface="+mn-cs"/>
            </a:endParaRPr>
          </a:p>
          <a:p>
            <a:pPr lvl="1">
              <a:defRPr/>
            </a:pPr>
            <a:r>
              <a:rPr lang="en-US" sz="1600" dirty="0" err="1" smtClean="0">
                <a:latin typeface="Courier New" charset="0"/>
              </a:rPr>
              <a:t>myVar</a:t>
            </a:r>
            <a:r>
              <a:rPr lang="en-US" sz="1600" dirty="0" smtClean="0">
                <a:latin typeface="Courier New" charset="0"/>
              </a:rPr>
              <a:t>  = 1.05;                    % type double</a:t>
            </a:r>
          </a:p>
          <a:p>
            <a:pPr lvl="1">
              <a:defRPr/>
            </a:pPr>
            <a:r>
              <a:rPr lang="en-US" sz="1600" dirty="0" smtClean="0">
                <a:latin typeface="Courier New" charset="0"/>
              </a:rPr>
              <a:t>myVar2 = [3 + 5*I, 2+6*</a:t>
            </a:r>
            <a:r>
              <a:rPr lang="en-US" sz="1600" dirty="0" err="1" smtClean="0">
                <a:latin typeface="Courier New" charset="0"/>
              </a:rPr>
              <a:t>i</a:t>
            </a:r>
            <a:r>
              <a:rPr lang="en-US" sz="1600" dirty="0" smtClean="0">
                <a:latin typeface="Courier New" charset="0"/>
              </a:rPr>
              <a:t>];        % double 1D array</a:t>
            </a:r>
          </a:p>
          <a:p>
            <a:pPr lvl="1">
              <a:defRPr/>
            </a:pPr>
            <a:r>
              <a:rPr lang="en-US" sz="1600" dirty="0" smtClean="0">
                <a:latin typeface="Courier New" charset="0"/>
              </a:rPr>
              <a:t>myVar3 = </a:t>
            </a:r>
            <a:r>
              <a:rPr lang="en-US" sz="1600" dirty="0" err="1" smtClean="0">
                <a:latin typeface="Courier New" charset="0"/>
              </a:rPr>
              <a:t>sqrt</a:t>
            </a:r>
            <a:r>
              <a:rPr lang="en-US" sz="1600" dirty="0" smtClean="0">
                <a:latin typeface="Courier New" charset="0"/>
              </a:rPr>
              <a:t>(2).*ones(2,5);      % double 2D array</a:t>
            </a:r>
          </a:p>
          <a:p>
            <a:pPr lvl="1">
              <a:defRPr/>
            </a:pPr>
            <a:r>
              <a:rPr lang="en-US" sz="1600" dirty="0" smtClean="0">
                <a:latin typeface="Courier New" charset="0"/>
              </a:rPr>
              <a:t>myVar4 = 'This is a data string'; % character array</a:t>
            </a:r>
          </a:p>
          <a:p>
            <a:pPr>
              <a:defRPr/>
            </a:pPr>
            <a:r>
              <a:rPr lang="ru-RU" sz="2000" dirty="0" smtClean="0">
                <a:cs typeface="+mn-cs"/>
              </a:rPr>
              <a:t>Числа по умолчанию имеют тип </a:t>
            </a:r>
            <a:r>
              <a:rPr lang="en-US" sz="2000" dirty="0" smtClean="0">
                <a:cs typeface="+mn-cs"/>
              </a:rPr>
              <a:t>double precision floating point</a:t>
            </a:r>
          </a:p>
          <a:p>
            <a:pPr lvl="1">
              <a:defRPr/>
            </a:pPr>
            <a:r>
              <a:rPr lang="ru-RU" sz="1600" dirty="0" smtClean="0"/>
              <a:t>Другие типы данных</a:t>
            </a:r>
            <a:r>
              <a:rPr lang="en-US" sz="1600" dirty="0" smtClean="0"/>
              <a:t>: </a:t>
            </a:r>
          </a:p>
          <a:p>
            <a:pPr lvl="2">
              <a:defRPr/>
            </a:pPr>
            <a:r>
              <a:rPr lang="en-US" sz="1400" dirty="0" smtClean="0"/>
              <a:t>single			single precision floating point</a:t>
            </a:r>
          </a:p>
          <a:p>
            <a:pPr lvl="2">
              <a:defRPr/>
            </a:pPr>
            <a:r>
              <a:rPr lang="en-US" sz="1400" dirty="0" smtClean="0"/>
              <a:t>uint8, uint16, uint32, uint64	unsigned integer – 8, 16, 32 and 64 bits</a:t>
            </a:r>
          </a:p>
          <a:p>
            <a:pPr lvl="2">
              <a:defRPr/>
            </a:pPr>
            <a:r>
              <a:rPr lang="en-US" sz="1400" dirty="0" smtClean="0"/>
              <a:t>int8, int16, int32, int64	signed integer – 8, 16, 32 and 64 bits</a:t>
            </a:r>
          </a:p>
          <a:p>
            <a:pPr lvl="2">
              <a:defRPr/>
            </a:pPr>
            <a:r>
              <a:rPr lang="en-US" sz="1400" dirty="0" smtClean="0"/>
              <a:t>logical:			one bit logic type</a:t>
            </a:r>
          </a:p>
          <a:p>
            <a:pPr lvl="1">
              <a:defRPr/>
            </a:pPr>
            <a:r>
              <a:rPr lang="ru-RU" sz="1600" dirty="0" smtClean="0"/>
              <a:t>Встроенные функции для преобразования типов данных</a:t>
            </a:r>
            <a:r>
              <a:rPr lang="en-US" sz="1600" dirty="0" smtClean="0"/>
              <a:t>:</a:t>
            </a:r>
          </a:p>
          <a:p>
            <a:pPr lvl="2">
              <a:defRPr/>
            </a:pPr>
            <a:r>
              <a:rPr lang="en-US" sz="1400" dirty="0" smtClean="0"/>
              <a:t>single(x)</a:t>
            </a:r>
          </a:p>
          <a:p>
            <a:pPr lvl="2">
              <a:defRPr/>
            </a:pPr>
            <a:r>
              <a:rPr lang="en-US" sz="1400" dirty="0" smtClean="0"/>
              <a:t>uint8(x), uint16(x), uint32(x), uint64(x)</a:t>
            </a:r>
          </a:p>
          <a:p>
            <a:pPr lvl="2">
              <a:defRPr/>
            </a:pPr>
            <a:r>
              <a:rPr lang="en-US" sz="1400" dirty="0" smtClean="0"/>
              <a:t>int8(x), int16(x), int32(x), int64(x)</a:t>
            </a:r>
          </a:p>
          <a:p>
            <a:pPr lvl="2">
              <a:defRPr/>
            </a:pPr>
            <a:r>
              <a:rPr lang="en-US" sz="1400" dirty="0" smtClean="0"/>
              <a:t>logical(x)</a:t>
            </a:r>
          </a:p>
          <a:p>
            <a:pPr lvl="2">
              <a:defRPr/>
            </a:pPr>
            <a:r>
              <a:rPr lang="en-US" sz="1400" dirty="0" smtClean="0"/>
              <a:t>fi(</a:t>
            </a:r>
            <a:r>
              <a:rPr lang="en-US" sz="1400" dirty="0" err="1" smtClean="0"/>
              <a:t>x,s,w,f</a:t>
            </a:r>
            <a:r>
              <a:rPr lang="en-US" sz="1400" dirty="0" smtClean="0"/>
              <a:t>) %</a:t>
            </a:r>
            <a:r>
              <a:rPr lang="ru-RU" sz="1400" dirty="0" smtClean="0"/>
              <a:t>преобразовать </a:t>
            </a:r>
            <a:r>
              <a:rPr lang="en-US" sz="1400" dirty="0" smtClean="0"/>
              <a:t>x </a:t>
            </a:r>
            <a:r>
              <a:rPr lang="ru-RU" sz="1400" dirty="0" smtClean="0"/>
              <a:t>в представление с фиксированной точкой</a:t>
            </a:r>
            <a:endParaRPr lang="en-US" sz="1400" dirty="0" smtClean="0"/>
          </a:p>
          <a:p>
            <a:pPr lvl="3">
              <a:defRPr/>
            </a:pPr>
            <a:r>
              <a:rPr lang="en-US" sz="1200" dirty="0" smtClean="0"/>
              <a:t>s – </a:t>
            </a:r>
            <a:r>
              <a:rPr lang="ru-RU" sz="1200" dirty="0" smtClean="0"/>
              <a:t>знаковость </a:t>
            </a:r>
            <a:r>
              <a:rPr lang="en-US" sz="1200" dirty="0" smtClean="0"/>
              <a:t>(0 – unsigned</a:t>
            </a:r>
            <a:r>
              <a:rPr lang="ru-RU" sz="1200" dirty="0" smtClean="0"/>
              <a:t>,</a:t>
            </a:r>
            <a:r>
              <a:rPr lang="en-US" sz="1200" dirty="0" smtClean="0"/>
              <a:t>1 </a:t>
            </a:r>
            <a:r>
              <a:rPr lang="ru-RU" sz="1200" dirty="0" smtClean="0"/>
              <a:t>-</a:t>
            </a:r>
            <a:r>
              <a:rPr lang="en-US" sz="1200" dirty="0" smtClean="0"/>
              <a:t> signed)</a:t>
            </a:r>
          </a:p>
          <a:p>
            <a:pPr lvl="3">
              <a:defRPr/>
            </a:pPr>
            <a:r>
              <a:rPr lang="en-US" sz="1200" dirty="0" smtClean="0"/>
              <a:t>w – </a:t>
            </a:r>
            <a:r>
              <a:rPr lang="ru-RU" sz="1200" dirty="0" smtClean="0"/>
              <a:t>длинна слова</a:t>
            </a:r>
            <a:r>
              <a:rPr lang="en-US" sz="1200" dirty="0" smtClean="0"/>
              <a:t> (bit)</a:t>
            </a:r>
          </a:p>
          <a:p>
            <a:pPr lvl="3">
              <a:defRPr/>
            </a:pPr>
            <a:r>
              <a:rPr lang="en-US" sz="1200" dirty="0" smtClean="0"/>
              <a:t>f – </a:t>
            </a:r>
            <a:r>
              <a:rPr lang="ru-RU" sz="1200" dirty="0" smtClean="0"/>
              <a:t>точность в долях</a:t>
            </a:r>
            <a:r>
              <a:rPr lang="en-US" sz="1200" dirty="0" smtClean="0"/>
              <a:t> (bits)</a:t>
            </a:r>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1735682" name="Rectangle 2"/>
          <p:cNvSpPr>
            <a:spLocks noGrp="1" noChangeArrowheads="1"/>
          </p:cNvSpPr>
          <p:nvPr>
            <p:ph type="title" idx="4294967295"/>
          </p:nvPr>
        </p:nvSpPr>
        <p:spPr/>
        <p:txBody>
          <a:bodyPr/>
          <a:lstStyle/>
          <a:p>
            <a:pPr>
              <a:defRPr/>
            </a:pPr>
            <a:r>
              <a:rPr lang="ru-RU" dirty="0" smtClean="0">
                <a:cs typeface="+mj-cs"/>
              </a:rPr>
              <a:t>План курса</a:t>
            </a:r>
            <a:endParaRPr lang="en-US" dirty="0">
              <a:cs typeface="+mj-cs"/>
            </a:endParaRPr>
          </a:p>
        </p:txBody>
      </p:sp>
      <p:sp>
        <p:nvSpPr>
          <p:cNvPr id="32771" name="Rectangle 3"/>
          <p:cNvSpPr>
            <a:spLocks noGrp="1" noChangeArrowheads="1"/>
          </p:cNvSpPr>
          <p:nvPr>
            <p:ph type="body" idx="4294967295"/>
          </p:nvPr>
        </p:nvSpPr>
        <p:spPr/>
        <p:txBody>
          <a:bodyPr/>
          <a:lstStyle/>
          <a:p>
            <a:pPr>
              <a:defRPr/>
            </a:pPr>
            <a:r>
              <a:rPr lang="ru-RU" dirty="0" smtClean="0">
                <a:cs typeface="+mn-cs"/>
              </a:rPr>
              <a:t>Обзор</a:t>
            </a:r>
            <a:endParaRPr lang="en-US" dirty="0" smtClean="0">
              <a:cs typeface="+mn-cs"/>
            </a:endParaRPr>
          </a:p>
          <a:p>
            <a:pPr>
              <a:defRPr/>
            </a:pPr>
            <a:r>
              <a:rPr lang="ru-RU" dirty="0" smtClean="0">
                <a:cs typeface="+mn-cs"/>
              </a:rPr>
              <a:t>Базовые знания по </a:t>
            </a:r>
            <a:r>
              <a:rPr lang="en-US" dirty="0" smtClean="0">
                <a:cs typeface="+mn-cs"/>
              </a:rPr>
              <a:t>MATLAB </a:t>
            </a:r>
            <a:r>
              <a:rPr lang="ru-RU" dirty="0" smtClean="0">
                <a:cs typeface="+mn-cs"/>
              </a:rPr>
              <a:t>и</a:t>
            </a:r>
            <a:r>
              <a:rPr lang="en-US" dirty="0" smtClean="0">
                <a:cs typeface="+mn-cs"/>
              </a:rPr>
              <a:t> Simulink</a:t>
            </a:r>
          </a:p>
          <a:p>
            <a:pPr>
              <a:defRPr/>
            </a:pPr>
            <a:r>
              <a:rPr lang="ru-RU" dirty="0" smtClean="0">
                <a:cs typeface="+mn-cs"/>
              </a:rPr>
              <a:t>Разбор библиотек блоков </a:t>
            </a:r>
            <a:r>
              <a:rPr lang="en-US" dirty="0" smtClean="0">
                <a:cs typeface="+mn-cs"/>
              </a:rPr>
              <a:t>DSP Builder</a:t>
            </a:r>
          </a:p>
          <a:p>
            <a:pPr>
              <a:defRPr/>
            </a:pPr>
            <a:r>
              <a:rPr lang="ru-RU" dirty="0" smtClean="0">
                <a:cs typeface="+mn-cs"/>
              </a:rPr>
              <a:t>Маршрут и процедуры построения модели </a:t>
            </a:r>
            <a:endParaRPr lang="en-US" dirty="0" smtClean="0">
              <a:cs typeface="+mn-cs"/>
            </a:endParaRPr>
          </a:p>
          <a:p>
            <a:pPr>
              <a:defRPr/>
            </a:pPr>
            <a:r>
              <a:rPr lang="ru-RU" dirty="0" smtClean="0">
                <a:cs typeface="+mn-cs"/>
              </a:rPr>
              <a:t>Отладка и моделирование аппаратуры</a:t>
            </a:r>
            <a:endParaRPr lang="en-US" dirty="0" smtClean="0">
              <a:cs typeface="+mn-cs"/>
            </a:endParaRPr>
          </a:p>
          <a:p>
            <a:pPr>
              <a:defRPr/>
            </a:pPr>
            <a:r>
              <a:rPr lang="ru-RU" dirty="0" smtClean="0">
                <a:cs typeface="+mn-cs"/>
              </a:rPr>
              <a:t>Верификация и моделирование системного уровня</a:t>
            </a:r>
            <a:endParaRPr lang="en-US" dirty="0" smtClean="0">
              <a:cs typeface="+mn-cs"/>
            </a:endParaRPr>
          </a:p>
          <a:p>
            <a:pPr>
              <a:defRPr/>
            </a:pPr>
            <a:r>
              <a:rPr lang="ru-RU" dirty="0" smtClean="0">
                <a:cs typeface="+mn-cs"/>
              </a:rPr>
              <a:t>Реализация модулей </a:t>
            </a:r>
            <a:r>
              <a:rPr lang="en-US" dirty="0" smtClean="0">
                <a:cs typeface="+mn-cs"/>
              </a:rPr>
              <a:t>IP</a:t>
            </a:r>
          </a:p>
          <a:p>
            <a:pPr>
              <a:defRPr/>
            </a:pPr>
            <a:endParaRPr lang="en-US" dirty="0" smtClean="0">
              <a:cs typeface="+mn-cs"/>
            </a:endParaRPr>
          </a:p>
          <a:p>
            <a:pPr>
              <a:buFont typeface="Wingdings" charset="0"/>
              <a:buNone/>
              <a:defRPr/>
            </a:pPr>
            <a:endParaRPr lang="en-US" dirty="0" smtClean="0">
              <a:cs typeface="+mn-cs"/>
            </a:endParaRPr>
          </a:p>
          <a:p>
            <a:pPr>
              <a:buFont typeface="Wingdings" charset="0"/>
              <a:buNone/>
              <a:defRPr/>
            </a:pPr>
            <a:endParaRPr lang="en-US" dirty="0" smtClean="0">
              <a:cs typeface="+mn-cs"/>
            </a:endParaRP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4034" name="Rectangle 2"/>
          <p:cNvSpPr>
            <a:spLocks noGrp="1" noChangeArrowheads="1"/>
          </p:cNvSpPr>
          <p:nvPr>
            <p:ph type="title"/>
          </p:nvPr>
        </p:nvSpPr>
        <p:spPr/>
        <p:txBody>
          <a:bodyPr/>
          <a:lstStyle/>
          <a:p>
            <a:pPr>
              <a:defRPr/>
            </a:pPr>
            <a:r>
              <a:rPr lang="ru-RU" dirty="0" smtClean="0">
                <a:cs typeface="+mj-cs"/>
              </a:rPr>
              <a:t>Массивы </a:t>
            </a:r>
            <a:r>
              <a:rPr lang="en-US" dirty="0" smtClean="0">
                <a:cs typeface="+mj-cs"/>
              </a:rPr>
              <a:t>MATLAB</a:t>
            </a:r>
          </a:p>
        </p:txBody>
      </p:sp>
      <p:sp>
        <p:nvSpPr>
          <p:cNvPr id="3244035" name="Rectangle 3"/>
          <p:cNvSpPr>
            <a:spLocks noGrp="1" noChangeArrowheads="1"/>
          </p:cNvSpPr>
          <p:nvPr>
            <p:ph type="body" idx="1"/>
          </p:nvPr>
        </p:nvSpPr>
        <p:spPr/>
        <p:txBody>
          <a:bodyPr/>
          <a:lstStyle/>
          <a:p>
            <a:pPr>
              <a:defRPr/>
            </a:pPr>
            <a:r>
              <a:rPr lang="en-US" sz="2400" b="1" dirty="0" smtClean="0">
                <a:latin typeface="Courier New" charset="0"/>
                <a:cs typeface="+mn-cs"/>
              </a:rPr>
              <a:t>g = [</a:t>
            </a:r>
            <a:r>
              <a:rPr lang="en-US" sz="2400" b="1" dirty="0" err="1" smtClean="0">
                <a:latin typeface="Courier New" charset="0"/>
                <a:cs typeface="+mn-cs"/>
              </a:rPr>
              <a:t>m:q:n</a:t>
            </a:r>
            <a:r>
              <a:rPr lang="en-US" sz="2400" b="1" dirty="0" smtClean="0">
                <a:latin typeface="Courier New" charset="0"/>
                <a:cs typeface="+mn-cs"/>
              </a:rPr>
              <a:t>]</a:t>
            </a:r>
          </a:p>
          <a:p>
            <a:pPr lvl="1">
              <a:defRPr/>
            </a:pPr>
            <a:r>
              <a:rPr lang="ru-RU" sz="1800" dirty="0" smtClean="0"/>
              <a:t>Одноразмерный массив</a:t>
            </a:r>
            <a:r>
              <a:rPr lang="en-US" sz="1800" dirty="0" smtClean="0"/>
              <a:t>/</a:t>
            </a:r>
            <a:r>
              <a:rPr lang="ru-RU" sz="1800" dirty="0" smtClean="0"/>
              <a:t>вектор</a:t>
            </a:r>
            <a:endParaRPr lang="en-US" sz="1800" dirty="0" smtClean="0"/>
          </a:p>
          <a:p>
            <a:pPr lvl="1">
              <a:defRPr/>
            </a:pPr>
            <a:r>
              <a:rPr lang="en-US" sz="1800" b="1" dirty="0" smtClean="0">
                <a:latin typeface="Courier New" charset="0"/>
              </a:rPr>
              <a:t>m	</a:t>
            </a:r>
            <a:r>
              <a:rPr lang="en-US" sz="1800" dirty="0" smtClean="0"/>
              <a:t>-	</a:t>
            </a:r>
            <a:r>
              <a:rPr lang="ru-RU" sz="1800" dirty="0" smtClean="0"/>
              <a:t>начальная точка</a:t>
            </a:r>
            <a:endParaRPr lang="en-US" sz="1800" b="1" dirty="0" smtClean="0">
              <a:latin typeface="Courier New" charset="0"/>
            </a:endParaRPr>
          </a:p>
          <a:p>
            <a:pPr lvl="1">
              <a:defRPr/>
            </a:pPr>
            <a:r>
              <a:rPr lang="en-US" sz="1800" b="1" dirty="0" smtClean="0">
                <a:latin typeface="Courier New" charset="0"/>
              </a:rPr>
              <a:t>n	</a:t>
            </a:r>
            <a:r>
              <a:rPr lang="en-US" sz="1800" dirty="0" smtClean="0"/>
              <a:t>- 	</a:t>
            </a:r>
            <a:r>
              <a:rPr lang="ru-RU" sz="1800" dirty="0" smtClean="0"/>
              <a:t>конечная точка</a:t>
            </a:r>
            <a:endParaRPr lang="en-US" sz="1800" dirty="0" smtClean="0">
              <a:latin typeface="Courier New" charset="0"/>
            </a:endParaRPr>
          </a:p>
          <a:p>
            <a:pPr lvl="1">
              <a:defRPr/>
            </a:pPr>
            <a:r>
              <a:rPr lang="en-US" sz="1800" b="1" dirty="0" smtClean="0">
                <a:latin typeface="Courier New" charset="0"/>
              </a:rPr>
              <a:t>q</a:t>
            </a:r>
            <a:r>
              <a:rPr lang="en-US" sz="1800" dirty="0" smtClean="0">
                <a:latin typeface="Courier New" charset="0"/>
              </a:rPr>
              <a:t>	</a:t>
            </a:r>
            <a:r>
              <a:rPr lang="en-US" sz="1800" dirty="0" smtClean="0"/>
              <a:t>-	</a:t>
            </a:r>
            <a:r>
              <a:rPr lang="ru-RU" sz="1800" dirty="0" smtClean="0"/>
              <a:t>шаг увеличения(опция)</a:t>
            </a:r>
            <a:r>
              <a:rPr lang="en-US" sz="1800" dirty="0" smtClean="0"/>
              <a:t>; </a:t>
            </a:r>
            <a:r>
              <a:rPr lang="ru-RU" sz="1800" dirty="0" smtClean="0"/>
              <a:t>по умолчанию </a:t>
            </a:r>
            <a:r>
              <a:rPr lang="en-US" sz="1800" dirty="0" smtClean="0"/>
              <a:t>q = 1</a:t>
            </a:r>
            <a:endParaRPr lang="en-US" sz="1800" b="1" dirty="0" smtClean="0">
              <a:latin typeface="Courier New" charset="0"/>
            </a:endParaRPr>
          </a:p>
          <a:p>
            <a:pPr lvl="1">
              <a:defRPr/>
            </a:pPr>
            <a:r>
              <a:rPr lang="ru-RU" sz="1800" dirty="0" smtClean="0"/>
              <a:t>Примеры</a:t>
            </a:r>
            <a:r>
              <a:rPr lang="en-US" sz="1800" dirty="0" smtClean="0"/>
              <a:t>: </a:t>
            </a:r>
          </a:p>
          <a:p>
            <a:pPr lvl="2">
              <a:defRPr/>
            </a:pPr>
            <a:r>
              <a:rPr lang="en-US" sz="1600" dirty="0" smtClean="0">
                <a:latin typeface="Courier New" charset="0"/>
              </a:rPr>
              <a:t>g = [1:1:10]</a:t>
            </a:r>
          </a:p>
          <a:p>
            <a:pPr lvl="2">
              <a:defRPr/>
            </a:pPr>
            <a:r>
              <a:rPr lang="en-US" sz="1600" dirty="0" smtClean="0">
                <a:latin typeface="Courier New" charset="0"/>
              </a:rPr>
              <a:t>g = [100:-10:10]</a:t>
            </a:r>
            <a:r>
              <a:rPr lang="ja-JP" altLang="en-US" sz="1600" dirty="0" smtClean="0">
                <a:latin typeface="Courier New" charset="0"/>
              </a:rPr>
              <a:t>’</a:t>
            </a:r>
            <a:endParaRPr lang="en-US" sz="1600" dirty="0" smtClean="0">
              <a:latin typeface="Courier New" charset="0"/>
            </a:endParaRPr>
          </a:p>
          <a:p>
            <a:pPr>
              <a:defRPr/>
            </a:pPr>
            <a:r>
              <a:rPr lang="ru-RU" sz="2400" dirty="0" smtClean="0">
                <a:cs typeface="+mn-cs"/>
              </a:rPr>
              <a:t>Адресация массивов</a:t>
            </a:r>
            <a:r>
              <a:rPr lang="en-US" sz="2400" dirty="0" smtClean="0">
                <a:cs typeface="+mn-cs"/>
              </a:rPr>
              <a:t>:</a:t>
            </a:r>
          </a:p>
          <a:p>
            <a:pPr lvl="1">
              <a:defRPr/>
            </a:pPr>
            <a:r>
              <a:rPr lang="ru-RU" sz="1800" dirty="0" smtClean="0"/>
              <a:t>Индекс массива есть строчка и столбец</a:t>
            </a:r>
            <a:endParaRPr lang="en-US" sz="1800" dirty="0" smtClean="0"/>
          </a:p>
          <a:p>
            <a:pPr lvl="1">
              <a:defRPr/>
            </a:pPr>
            <a:r>
              <a:rPr lang="ru-RU" sz="1800" dirty="0" smtClean="0"/>
              <a:t>Пример</a:t>
            </a:r>
            <a:r>
              <a:rPr lang="en-US" sz="1800" dirty="0" smtClean="0"/>
              <a:t>:</a:t>
            </a:r>
          </a:p>
          <a:p>
            <a:pPr lvl="2">
              <a:defRPr/>
            </a:pPr>
            <a:r>
              <a:rPr lang="en-US" sz="1600" dirty="0" smtClean="0">
                <a:latin typeface="Courier New" charset="0"/>
              </a:rPr>
              <a:t>g = [1 2 3 4; 5 6 7 8]</a:t>
            </a:r>
          </a:p>
          <a:p>
            <a:pPr lvl="2">
              <a:defRPr/>
            </a:pPr>
            <a:r>
              <a:rPr lang="en-US" sz="1600" dirty="0" smtClean="0">
                <a:latin typeface="Courier New" charset="0"/>
              </a:rPr>
              <a:t>g(1,3) = 3, g(2,3) = 7</a:t>
            </a:r>
          </a:p>
          <a:p>
            <a:pPr lvl="2">
              <a:defRPr/>
            </a:pPr>
            <a:r>
              <a:rPr lang="en-US" sz="1600" dirty="0" smtClean="0">
                <a:latin typeface="Courier New" charset="0"/>
              </a:rPr>
              <a:t>g(1,</a:t>
            </a:r>
            <a:r>
              <a:rPr lang="en-US" sz="1600" dirty="0" smtClean="0">
                <a:latin typeface="Courier New" charset="0"/>
                <a:sym typeface="Wingdings" charset="0"/>
              </a:rPr>
              <a:t>:) = [1 2 3 4], g(:,1) = [1; 5]</a:t>
            </a:r>
            <a:endParaRPr lang="en-US" sz="1600" dirty="0" smtClean="0">
              <a:latin typeface="Courier New" charset="0"/>
            </a:endParaRPr>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2226" name="Rectangle 2"/>
          <p:cNvSpPr>
            <a:spLocks noGrp="1" noChangeArrowheads="1"/>
          </p:cNvSpPr>
          <p:nvPr>
            <p:ph type="title"/>
          </p:nvPr>
        </p:nvSpPr>
        <p:spPr/>
        <p:txBody>
          <a:bodyPr/>
          <a:lstStyle/>
          <a:p>
            <a:pPr>
              <a:defRPr/>
            </a:pPr>
            <a:r>
              <a:rPr lang="ru-RU" dirty="0" smtClean="0">
                <a:cs typeface="+mj-cs"/>
              </a:rPr>
              <a:t>Построение графиков</a:t>
            </a:r>
            <a:r>
              <a:rPr lang="en-US" dirty="0" smtClean="0">
                <a:cs typeface="+mj-cs"/>
              </a:rPr>
              <a:t> </a:t>
            </a:r>
            <a:r>
              <a:rPr lang="ru-RU" dirty="0" smtClean="0">
                <a:cs typeface="+mj-cs"/>
              </a:rPr>
              <a:t>в</a:t>
            </a:r>
            <a:r>
              <a:rPr lang="en-US" dirty="0" smtClean="0">
                <a:cs typeface="+mj-cs"/>
              </a:rPr>
              <a:t> MATLAB</a:t>
            </a:r>
          </a:p>
        </p:txBody>
      </p:sp>
      <p:sp>
        <p:nvSpPr>
          <p:cNvPr id="3252227" name="Rectangle 3"/>
          <p:cNvSpPr>
            <a:spLocks noGrp="1" noChangeArrowheads="1"/>
          </p:cNvSpPr>
          <p:nvPr>
            <p:ph type="body" sz="half" idx="1"/>
          </p:nvPr>
        </p:nvSpPr>
        <p:spPr>
          <a:xfrm>
            <a:off x="381000" y="762000"/>
            <a:ext cx="8331200" cy="1555750"/>
          </a:xfrm>
        </p:spPr>
        <p:txBody>
          <a:bodyPr/>
          <a:lstStyle/>
          <a:p>
            <a:pPr>
              <a:defRPr/>
            </a:pPr>
            <a:r>
              <a:rPr lang="ru-RU" sz="2000" dirty="0" smtClean="0">
                <a:cs typeface="+mn-cs"/>
              </a:rPr>
              <a:t>Синтаксис</a:t>
            </a:r>
            <a:r>
              <a:rPr lang="en-US" sz="2000" dirty="0" smtClean="0">
                <a:cs typeface="+mn-cs"/>
              </a:rPr>
              <a:t>:</a:t>
            </a:r>
            <a:r>
              <a:rPr lang="en-US" sz="2000" dirty="0" smtClean="0">
                <a:latin typeface="Courier New" charset="0"/>
                <a:cs typeface="+mn-cs"/>
              </a:rPr>
              <a:t> plot(x1,y1,</a:t>
            </a:r>
            <a:r>
              <a:rPr lang="en-US" sz="1800" dirty="0" smtClean="0">
                <a:latin typeface="Courier New" charset="0"/>
                <a:cs typeface="+mn-cs"/>
              </a:rPr>
              <a:t>'</a:t>
            </a:r>
            <a:r>
              <a:rPr lang="en-US" sz="2000" dirty="0" smtClean="0">
                <a:latin typeface="Courier New" charset="0"/>
                <a:cs typeface="+mn-cs"/>
              </a:rPr>
              <a:t>s1</a:t>
            </a:r>
            <a:r>
              <a:rPr lang="en-US" sz="1800" dirty="0" smtClean="0">
                <a:latin typeface="Courier New" charset="0"/>
                <a:cs typeface="+mn-cs"/>
              </a:rPr>
              <a:t>'</a:t>
            </a:r>
            <a:r>
              <a:rPr lang="en-US" sz="2000" dirty="0" smtClean="0">
                <a:latin typeface="Courier New" charset="0"/>
                <a:cs typeface="+mn-cs"/>
              </a:rPr>
              <a:t>)</a:t>
            </a:r>
          </a:p>
          <a:p>
            <a:pPr lvl="1">
              <a:defRPr/>
            </a:pPr>
            <a:r>
              <a:rPr lang="ru-RU" sz="1600" dirty="0" smtClean="0"/>
              <a:t>Строит график</a:t>
            </a:r>
            <a:r>
              <a:rPr lang="en-US" sz="1600" dirty="0" smtClean="0"/>
              <a:t> y1 </a:t>
            </a:r>
            <a:r>
              <a:rPr lang="ru-RU" sz="1600" dirty="0" smtClean="0"/>
              <a:t>от</a:t>
            </a:r>
            <a:r>
              <a:rPr lang="en-US" sz="1600" dirty="0" smtClean="0"/>
              <a:t> x1 (x1 </a:t>
            </a:r>
            <a:r>
              <a:rPr lang="ru-RU" sz="1600" dirty="0" smtClean="0"/>
              <a:t>и</a:t>
            </a:r>
            <a:r>
              <a:rPr lang="en-US" sz="1600" dirty="0" smtClean="0"/>
              <a:t> y1 </a:t>
            </a:r>
            <a:r>
              <a:rPr lang="ru-RU" sz="1600" dirty="0" smtClean="0"/>
              <a:t>векторы одинаковой размерности</a:t>
            </a:r>
            <a:r>
              <a:rPr lang="en-US" sz="1600" dirty="0" smtClean="0"/>
              <a:t>)</a:t>
            </a:r>
          </a:p>
          <a:p>
            <a:pPr lvl="1">
              <a:defRPr/>
            </a:pPr>
            <a:r>
              <a:rPr lang="en-US" sz="1600" dirty="0" smtClean="0"/>
              <a:t>s1 –</a:t>
            </a:r>
            <a:r>
              <a:rPr lang="ru-RU" sz="1600" dirty="0" smtClean="0"/>
              <a:t>строка</a:t>
            </a:r>
            <a:r>
              <a:rPr lang="en-US" sz="1600" dirty="0" smtClean="0"/>
              <a:t> </a:t>
            </a:r>
            <a:r>
              <a:rPr lang="ru-RU" sz="1600" dirty="0" smtClean="0"/>
              <a:t>опций</a:t>
            </a:r>
            <a:endParaRPr lang="en-US" sz="1600" dirty="0" smtClean="0"/>
          </a:p>
          <a:p>
            <a:pPr lvl="2">
              <a:defRPr/>
            </a:pPr>
            <a:r>
              <a:rPr lang="en-US" sz="1400" dirty="0" err="1" smtClean="0"/>
              <a:t>С</a:t>
            </a:r>
            <a:r>
              <a:rPr lang="ru-RU" sz="1400" dirty="0" err="1" smtClean="0"/>
              <a:t>остоит</a:t>
            </a:r>
            <a:r>
              <a:rPr lang="ru-RU" sz="1400" dirty="0" smtClean="0"/>
              <a:t> из набора следующих элементов</a:t>
            </a:r>
            <a:r>
              <a:rPr lang="en-US" sz="1400" dirty="0" smtClean="0"/>
              <a:t> (</a:t>
            </a:r>
            <a:r>
              <a:rPr lang="ru-RU" sz="1400" dirty="0" smtClean="0"/>
              <a:t>по умолчанию</a:t>
            </a:r>
            <a:r>
              <a:rPr lang="en-US" sz="1400" dirty="0" smtClean="0"/>
              <a:t> </a:t>
            </a:r>
            <a:r>
              <a:rPr lang="en-US" sz="1400" dirty="0" smtClean="0">
                <a:latin typeface="Courier New" charset="0"/>
              </a:rPr>
              <a:t>'b.-'</a:t>
            </a:r>
            <a:r>
              <a:rPr lang="en-US" sz="1400" dirty="0" smtClean="0"/>
              <a:t>):</a:t>
            </a:r>
          </a:p>
        </p:txBody>
      </p:sp>
      <p:graphicFrame>
        <p:nvGraphicFramePr>
          <p:cNvPr id="3252228" name="Group 4"/>
          <p:cNvGraphicFramePr>
            <a:graphicFrameLocks noGrp="1"/>
          </p:cNvGraphicFramePr>
          <p:nvPr>
            <p:ph sz="half" idx="2"/>
          </p:nvPr>
        </p:nvGraphicFramePr>
        <p:xfrm>
          <a:off x="304800" y="2057400"/>
          <a:ext cx="8331200" cy="4145099"/>
        </p:xfrm>
        <a:graphic>
          <a:graphicData uri="http://schemas.openxmlformats.org/drawingml/2006/table">
            <a:tbl>
              <a:tblPr/>
              <a:tblGrid>
                <a:gridCol w="2133600"/>
                <a:gridCol w="642938"/>
                <a:gridCol w="2100262"/>
                <a:gridCol w="677863"/>
                <a:gridCol w="1912937"/>
                <a:gridCol w="863600"/>
              </a:tblGrid>
              <a:tr h="304777">
                <a:tc gridSpan="2">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ru-RU" sz="1400" b="1" i="0" u="none" strike="noStrike" cap="none" normalizeH="0" baseline="0" dirty="0" smtClean="0">
                          <a:ln>
                            <a:noFill/>
                          </a:ln>
                          <a:solidFill>
                            <a:schemeClr val="bg1"/>
                          </a:solidFill>
                          <a:effectLst/>
                          <a:latin typeface="Arial" charset="0"/>
                          <a:ea typeface="ＭＳ Ｐゴシック" charset="0"/>
                        </a:rPr>
                        <a:t>Цвет</a:t>
                      </a:r>
                      <a:endParaRPr kumimoji="0" lang="en-US" sz="1400" b="1" i="0" u="none" strike="noStrike" cap="none" normalizeH="0" baseline="0" dirty="0">
                        <a:ln>
                          <a:noFill/>
                        </a:ln>
                        <a:solidFill>
                          <a:schemeClr val="bg1"/>
                        </a:solidFill>
                        <a:effectLst/>
                        <a:latin typeface="Arial" charset="0"/>
                        <a:ea typeface="ＭＳ Ｐゴシック" charset="0"/>
                      </a:endParaRP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hMerge="1">
                  <a:txBody>
                    <a:bodyPr/>
                    <a:lstStyle/>
                    <a:p>
                      <a:endParaRPr lang="en-US"/>
                    </a:p>
                  </a:txBody>
                  <a:tcPr/>
                </a:tc>
                <a:tc gridSpan="2">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ru-RU" sz="1400" b="1" i="0" u="none" strike="noStrike" cap="none" normalizeH="0" baseline="0" dirty="0" smtClean="0">
                          <a:ln>
                            <a:noFill/>
                          </a:ln>
                          <a:solidFill>
                            <a:schemeClr val="bg1"/>
                          </a:solidFill>
                          <a:effectLst/>
                          <a:latin typeface="Arial" charset="0"/>
                          <a:ea typeface="ＭＳ Ｐゴシック" charset="0"/>
                        </a:rPr>
                        <a:t>Маркер данных</a:t>
                      </a:r>
                      <a:endParaRPr kumimoji="0" lang="en-US" sz="1400" b="1" i="0" u="none" strike="noStrike" cap="none" normalizeH="0" baseline="0" dirty="0">
                        <a:ln>
                          <a:noFill/>
                        </a:ln>
                        <a:solidFill>
                          <a:schemeClr val="bg1"/>
                        </a:solidFill>
                        <a:effectLst/>
                        <a:latin typeface="Arial" charset="0"/>
                        <a:ea typeface="ＭＳ Ｐゴシック"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hMerge="1">
                  <a:txBody>
                    <a:bodyPr/>
                    <a:lstStyle/>
                    <a:p>
                      <a:endParaRPr lang="en-US"/>
                    </a:p>
                  </a:txBody>
                  <a:tcPr/>
                </a:tc>
                <a:tc gridSpan="2">
                  <a:txBody>
                    <a:bodyPr/>
                    <a:lstStyle/>
                    <a:p>
                      <a:pPr marL="0" marR="0" lvl="0" indent="0" algn="ctr" defTabSz="914400" rtl="0" eaLnBrk="0" fontAlgn="base" latinLnBrk="0" hangingPunct="0">
                        <a:lnSpc>
                          <a:spcPct val="100000"/>
                        </a:lnSpc>
                        <a:spcBef>
                          <a:spcPct val="20000"/>
                        </a:spcBef>
                        <a:spcAft>
                          <a:spcPct val="0"/>
                        </a:spcAft>
                        <a:buClr>
                          <a:srgbClr val="003399"/>
                        </a:buClr>
                        <a:buSzPct val="75000"/>
                        <a:buFont typeface="Wingdings" charset="0"/>
                        <a:buNone/>
                        <a:tabLst/>
                      </a:pPr>
                      <a:endParaRPr kumimoji="0" lang="en-US" sz="1400" b="1" i="0" u="none" strike="noStrike" cap="none" normalizeH="0" baseline="0">
                        <a:ln>
                          <a:noFill/>
                        </a:ln>
                        <a:solidFill>
                          <a:schemeClr val="bg1"/>
                        </a:solidFill>
                        <a:effectLst/>
                        <a:latin typeface="Arial" charset="0"/>
                        <a:ea typeface="ＭＳ Ｐゴシック" charset="0"/>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hMerge="1">
                  <a:txBody>
                    <a:bodyPr/>
                    <a:lstStyle/>
                    <a:p>
                      <a:endParaRPr lang="en-US"/>
                    </a:p>
                  </a:txBody>
                  <a:tcPr/>
                </a:tc>
              </a:tr>
              <a:tr h="274299">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bg1"/>
                          </a:solidFill>
                          <a:effectLst/>
                          <a:latin typeface="Arial" charset="0"/>
                          <a:ea typeface="ＭＳ Ｐゴシック" charset="0"/>
                        </a:rPr>
                        <a:t>Description</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bg1"/>
                          </a:solidFill>
                          <a:effectLst/>
                          <a:latin typeface="Arial" charset="0"/>
                          <a:ea typeface="ＭＳ Ｐゴシック" charset="0"/>
                        </a:rPr>
                        <a:t>Code</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bg1"/>
                          </a:solidFill>
                          <a:effectLst/>
                          <a:latin typeface="Arial" charset="0"/>
                          <a:ea typeface="ＭＳ Ｐゴシック" charset="0"/>
                        </a:rPr>
                        <a:t>Description</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bg1"/>
                          </a:solidFill>
                          <a:effectLst/>
                          <a:latin typeface="Arial" charset="0"/>
                          <a:ea typeface="ＭＳ Ｐゴシック" charset="0"/>
                        </a:rPr>
                        <a:t>Code</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bg1"/>
                          </a:solidFill>
                          <a:effectLst/>
                          <a:latin typeface="Arial" charset="0"/>
                          <a:ea typeface="ＭＳ Ｐゴシック" charset="0"/>
                        </a:rPr>
                        <a:t>Description</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bg1"/>
                          </a:solidFill>
                          <a:effectLst/>
                          <a:latin typeface="Arial" charset="0"/>
                          <a:ea typeface="ＭＳ Ｐゴシック" charset="0"/>
                        </a:rPr>
                        <a:t>Code</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r>
              <a:tr h="274299">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Blue</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Courier New" charset="0"/>
                          <a:ea typeface="ＭＳ Ｐゴシック" charset="0"/>
                        </a:rPr>
                        <a:t>b</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Point</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Courier New" charset="0"/>
                          <a:ea typeface="ＭＳ Ｐゴシック" charset="0"/>
                        </a:rPr>
                        <a:t>.</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Solid</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Courier New" charset="0"/>
                          <a:ea typeface="ＭＳ Ｐゴシック" charset="0"/>
                        </a:rPr>
                        <a:t>-</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74299">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Green</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Courier New" charset="0"/>
                          <a:ea typeface="ＭＳ Ｐゴシック" charset="0"/>
                        </a:rPr>
                        <a:t>g </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Circle</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Courier New" charset="0"/>
                          <a:ea typeface="ＭＳ Ｐゴシック" charset="0"/>
                        </a:rPr>
                        <a:t>o</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Dotted</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Courier New" charset="0"/>
                          <a:ea typeface="ＭＳ Ｐゴシック" charset="0"/>
                        </a:rPr>
                        <a:t>--</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74299">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Red</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Courier New" charset="0"/>
                          <a:ea typeface="ＭＳ Ｐゴシック" charset="0"/>
                        </a:rPr>
                        <a:t>r</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X-mark</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Courier New" charset="0"/>
                          <a:ea typeface="ＭＳ Ｐゴシック" charset="0"/>
                        </a:rPr>
                        <a:t>x</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Dash-dotted</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Courier New" charset="0"/>
                          <a:ea typeface="ＭＳ Ｐゴシック" charset="0"/>
                        </a:rPr>
                        <a:t>-.</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74299">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Cyan</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Courier New" charset="0"/>
                          <a:ea typeface="ＭＳ Ｐゴシック" charset="0"/>
                        </a:rPr>
                        <a:t>c</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Plus</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Courier New" charset="0"/>
                          <a:ea typeface="ＭＳ Ｐゴシック" charset="0"/>
                        </a:rPr>
                        <a:t>+</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Dashed</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Courier New" charset="0"/>
                          <a:ea typeface="ＭＳ Ｐゴシック" charset="0"/>
                        </a:rPr>
                        <a:t>:</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74299">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Magenta</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Courier New" charset="0"/>
                          <a:ea typeface="ＭＳ Ｐゴシック" charset="0"/>
                        </a:rPr>
                        <a:t>m</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Star</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Courier New" charset="0"/>
                          <a:ea typeface="ＭＳ Ｐゴシック" charset="0"/>
                        </a:rPr>
                        <a:t>*</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No line</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Courier New" charset="0"/>
                          <a:ea typeface="ＭＳ Ｐゴシック" charset="0"/>
                        </a:rPr>
                        <a:t>(none)</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74299">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Yellow</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Courier New" charset="0"/>
                          <a:ea typeface="ＭＳ Ｐゴシック" charset="0"/>
                        </a:rPr>
                        <a:t>y</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Circle</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Courier New" charset="0"/>
                          <a:ea typeface="ＭＳ Ｐゴシック" charset="0"/>
                        </a:rPr>
                        <a:t>o</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endParaRPr kumimoji="0" lang="en-US" sz="1200" b="0" i="0" u="none" strike="noStrike" cap="none" normalizeH="0" baseline="0">
                        <a:ln>
                          <a:noFill/>
                        </a:ln>
                        <a:solidFill>
                          <a:schemeClr val="tx1"/>
                        </a:solidFill>
                        <a:effectLst/>
                        <a:latin typeface="Arial" charset="0"/>
                        <a:ea typeface="ＭＳ Ｐゴシック"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endParaRPr kumimoji="0" lang="en-US" sz="1200" b="0" i="0" u="none" strike="noStrike" cap="none" normalizeH="0" baseline="0">
                        <a:ln>
                          <a:noFill/>
                        </a:ln>
                        <a:solidFill>
                          <a:schemeClr val="tx1"/>
                        </a:solidFill>
                        <a:effectLst/>
                        <a:latin typeface="Courier New" charset="0"/>
                        <a:ea typeface="ＭＳ Ｐゴシック" charset="0"/>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74299">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Black</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Courier New" charset="0"/>
                          <a:ea typeface="ＭＳ Ｐゴシック" charset="0"/>
                        </a:rPr>
                        <a:t>k</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Square</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Courier New" charset="0"/>
                          <a:ea typeface="ＭＳ Ｐゴシック" charset="0"/>
                        </a:rPr>
                        <a:t>s</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endParaRPr kumimoji="0" lang="en-US" sz="1200" b="0" i="0" u="none" strike="noStrike" cap="none" normalizeH="0" baseline="0">
                        <a:ln>
                          <a:noFill/>
                        </a:ln>
                        <a:solidFill>
                          <a:schemeClr val="tx1"/>
                        </a:solidFill>
                        <a:effectLst/>
                        <a:latin typeface="Arial" charset="0"/>
                        <a:ea typeface="ＭＳ Ｐゴシック"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endParaRPr kumimoji="0" lang="en-US" sz="1200" b="0" i="0" u="none" strike="noStrike" cap="none" normalizeH="0" baseline="0">
                        <a:ln>
                          <a:noFill/>
                        </a:ln>
                        <a:solidFill>
                          <a:schemeClr val="tx1"/>
                        </a:solidFill>
                        <a:effectLst/>
                        <a:latin typeface="Courier New" charset="0"/>
                        <a:ea typeface="ＭＳ Ｐゴシック" charset="0"/>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74299">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White</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Courier New" charset="0"/>
                          <a:ea typeface="ＭＳ Ｐゴシック" charset="0"/>
                        </a:rPr>
                        <a:t>w</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Diamond</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Courier New" charset="0"/>
                          <a:ea typeface="ＭＳ Ｐゴシック" charset="0"/>
                        </a:rPr>
                        <a:t>d</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endParaRPr kumimoji="0" lang="en-US" sz="1200" b="0" i="0" u="none" strike="noStrike" cap="none" normalizeH="0" baseline="0">
                        <a:ln>
                          <a:noFill/>
                        </a:ln>
                        <a:solidFill>
                          <a:schemeClr val="tx1"/>
                        </a:solidFill>
                        <a:effectLst/>
                        <a:latin typeface="Arial" charset="0"/>
                        <a:ea typeface="ＭＳ Ｐゴシック"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endParaRPr kumimoji="0" lang="en-US" sz="1200" b="0" i="0" u="none" strike="noStrike" cap="none" normalizeH="0" baseline="0">
                        <a:ln>
                          <a:noFill/>
                        </a:ln>
                        <a:solidFill>
                          <a:schemeClr val="tx1"/>
                        </a:solidFill>
                        <a:effectLst/>
                        <a:latin typeface="Courier New" charset="0"/>
                        <a:ea typeface="ＭＳ Ｐゴシック" charset="0"/>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74299">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endParaRPr kumimoji="0" lang="en-US" sz="1200" b="0" i="0" u="none" strike="noStrike" cap="none" normalizeH="0" baseline="0">
                        <a:ln>
                          <a:noFill/>
                        </a:ln>
                        <a:solidFill>
                          <a:schemeClr val="tx1"/>
                        </a:solidFill>
                        <a:effectLst/>
                        <a:latin typeface="Arial" charset="0"/>
                        <a:ea typeface="ＭＳ Ｐゴシック" charset="0"/>
                      </a:endParaRP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endParaRPr kumimoji="0" lang="en-US" sz="1200" b="0" i="0" u="none" strike="noStrike" cap="none" normalizeH="0" baseline="0">
                        <a:ln>
                          <a:noFill/>
                        </a:ln>
                        <a:solidFill>
                          <a:schemeClr val="tx1"/>
                        </a:solidFill>
                        <a:effectLst/>
                        <a:latin typeface="Courier New" charset="0"/>
                        <a:ea typeface="ＭＳ Ｐゴシック"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Triangle (down)</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Courier New" charset="0"/>
                          <a:ea typeface="ＭＳ Ｐゴシック" charset="0"/>
                        </a:rPr>
                        <a:t>v</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endParaRPr kumimoji="0" lang="en-US" sz="1200" b="0" i="0" u="none" strike="noStrike" cap="none" normalizeH="0" baseline="0">
                        <a:ln>
                          <a:noFill/>
                        </a:ln>
                        <a:solidFill>
                          <a:schemeClr val="tx1"/>
                        </a:solidFill>
                        <a:effectLst/>
                        <a:latin typeface="Arial" charset="0"/>
                        <a:ea typeface="ＭＳ Ｐゴシック"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endParaRPr kumimoji="0" lang="en-US" sz="1200" b="0" i="0" u="none" strike="noStrike" cap="none" normalizeH="0" baseline="0">
                        <a:ln>
                          <a:noFill/>
                        </a:ln>
                        <a:solidFill>
                          <a:schemeClr val="tx1"/>
                        </a:solidFill>
                        <a:effectLst/>
                        <a:latin typeface="Courier New" charset="0"/>
                        <a:ea typeface="ＭＳ Ｐゴシック" charset="0"/>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74299">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endParaRPr kumimoji="0" lang="en-US" sz="1200" b="0" i="0" u="none" strike="noStrike" cap="none" normalizeH="0" baseline="0">
                        <a:ln>
                          <a:noFill/>
                        </a:ln>
                        <a:solidFill>
                          <a:schemeClr val="tx1"/>
                        </a:solidFill>
                        <a:effectLst/>
                        <a:latin typeface="Arial" charset="0"/>
                        <a:ea typeface="ＭＳ Ｐゴシック" charset="0"/>
                      </a:endParaRP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endParaRPr kumimoji="0" lang="en-US" sz="1200" b="0" i="0" u="none" strike="noStrike" cap="none" normalizeH="0" baseline="0">
                        <a:ln>
                          <a:noFill/>
                        </a:ln>
                        <a:solidFill>
                          <a:schemeClr val="tx1"/>
                        </a:solidFill>
                        <a:effectLst/>
                        <a:latin typeface="Courier New" charset="0"/>
                        <a:ea typeface="ＭＳ Ｐゴシック"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Triangle (left)</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Courier New" charset="0"/>
                          <a:ea typeface="ＭＳ Ｐゴシック" charset="0"/>
                        </a:rPr>
                        <a:t>&lt;</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endParaRPr kumimoji="0" lang="en-US" sz="1200" b="0" i="0" u="none" strike="noStrike" cap="none" normalizeH="0" baseline="0">
                        <a:ln>
                          <a:noFill/>
                        </a:ln>
                        <a:solidFill>
                          <a:schemeClr val="tx1"/>
                        </a:solidFill>
                        <a:effectLst/>
                        <a:latin typeface="Arial" charset="0"/>
                        <a:ea typeface="ＭＳ Ｐゴシック"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endParaRPr kumimoji="0" lang="en-US" sz="1200" b="0" i="0" u="none" strike="noStrike" cap="none" normalizeH="0" baseline="0">
                        <a:ln>
                          <a:noFill/>
                        </a:ln>
                        <a:solidFill>
                          <a:schemeClr val="tx1"/>
                        </a:solidFill>
                        <a:effectLst/>
                        <a:latin typeface="Courier New" charset="0"/>
                        <a:ea typeface="ＭＳ Ｐゴシック" charset="0"/>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74299">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endParaRPr kumimoji="0" lang="en-US" sz="1200" b="0" i="0" u="none" strike="noStrike" cap="none" normalizeH="0" baseline="0">
                        <a:ln>
                          <a:noFill/>
                        </a:ln>
                        <a:solidFill>
                          <a:schemeClr val="tx1"/>
                        </a:solidFill>
                        <a:effectLst/>
                        <a:latin typeface="Arial" charset="0"/>
                        <a:ea typeface="ＭＳ Ｐゴシック" charset="0"/>
                      </a:endParaRP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endParaRPr kumimoji="0" lang="en-US" sz="1200" b="0" i="0" u="none" strike="noStrike" cap="none" normalizeH="0" baseline="0">
                        <a:ln>
                          <a:noFill/>
                        </a:ln>
                        <a:solidFill>
                          <a:schemeClr val="tx1"/>
                        </a:solidFill>
                        <a:effectLst/>
                        <a:latin typeface="Courier New" charset="0"/>
                        <a:ea typeface="ＭＳ Ｐゴシック"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Triangle (right)</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Courier New" charset="0"/>
                          <a:ea typeface="ＭＳ Ｐゴシック" charset="0"/>
                        </a:rPr>
                        <a:t>&gt;</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endParaRPr kumimoji="0" lang="en-US" sz="1200" b="0" i="0" u="none" strike="noStrike" cap="none" normalizeH="0" baseline="0">
                        <a:ln>
                          <a:noFill/>
                        </a:ln>
                        <a:solidFill>
                          <a:schemeClr val="tx1"/>
                        </a:solidFill>
                        <a:effectLst/>
                        <a:latin typeface="Arial" charset="0"/>
                        <a:ea typeface="ＭＳ Ｐゴシック"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endParaRPr kumimoji="0" lang="en-US" sz="1200" b="0" i="0" u="none" strike="noStrike" cap="none" normalizeH="0" baseline="0">
                        <a:ln>
                          <a:noFill/>
                        </a:ln>
                        <a:solidFill>
                          <a:schemeClr val="tx1"/>
                        </a:solidFill>
                        <a:effectLst/>
                        <a:latin typeface="Courier New" charset="0"/>
                        <a:ea typeface="ＭＳ Ｐゴシック" charset="0"/>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74299">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endParaRPr kumimoji="0" lang="en-US" sz="1200" b="0" i="0" u="none" strike="noStrike" cap="none" normalizeH="0" baseline="0">
                        <a:ln>
                          <a:noFill/>
                        </a:ln>
                        <a:solidFill>
                          <a:schemeClr val="tx1"/>
                        </a:solidFill>
                        <a:effectLst/>
                        <a:latin typeface="Arial" charset="0"/>
                        <a:ea typeface="ＭＳ Ｐゴシック" charset="0"/>
                      </a:endParaRP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endParaRPr kumimoji="0" lang="en-US" sz="1200" b="0" i="0" u="none" strike="noStrike" cap="none" normalizeH="0" baseline="0">
                        <a:ln>
                          <a:noFill/>
                        </a:ln>
                        <a:solidFill>
                          <a:schemeClr val="tx1"/>
                        </a:solidFill>
                        <a:effectLst/>
                        <a:latin typeface="Courier New" charset="0"/>
                        <a:ea typeface="ＭＳ Ｐゴシック"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Pentagram</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Courier New" charset="0"/>
                          <a:ea typeface="ＭＳ Ｐゴシック" charset="0"/>
                        </a:rPr>
                        <a:t>p</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endParaRPr kumimoji="0" lang="en-US" sz="1200" b="0" i="0" u="none" strike="noStrike" cap="none" normalizeH="0" baseline="0">
                        <a:ln>
                          <a:noFill/>
                        </a:ln>
                        <a:solidFill>
                          <a:schemeClr val="tx1"/>
                        </a:solidFill>
                        <a:effectLst/>
                        <a:latin typeface="Arial" charset="0"/>
                        <a:ea typeface="ＭＳ Ｐゴシック"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endParaRPr kumimoji="0" lang="en-US" sz="1200" b="0" i="0" u="none" strike="noStrike" cap="none" normalizeH="0" baseline="0">
                        <a:ln>
                          <a:noFill/>
                        </a:ln>
                        <a:solidFill>
                          <a:schemeClr val="tx1"/>
                        </a:solidFill>
                        <a:effectLst/>
                        <a:latin typeface="Courier New" charset="0"/>
                        <a:ea typeface="ＭＳ Ｐゴシック" charset="0"/>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74299">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endParaRPr kumimoji="0" lang="en-US" sz="1200" b="0" i="0" u="none" strike="noStrike" cap="none" normalizeH="0" baseline="0" dirty="0">
                        <a:ln>
                          <a:noFill/>
                        </a:ln>
                        <a:solidFill>
                          <a:schemeClr val="tx1"/>
                        </a:solidFill>
                        <a:effectLst/>
                        <a:latin typeface="Arial" charset="0"/>
                        <a:ea typeface="ＭＳ Ｐゴシック" charset="0"/>
                      </a:endParaRP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endParaRPr kumimoji="0" lang="en-US" sz="1200" b="0" i="0" u="none" strike="noStrike" cap="none" normalizeH="0" baseline="0">
                        <a:ln>
                          <a:noFill/>
                        </a:ln>
                        <a:solidFill>
                          <a:schemeClr val="tx1"/>
                        </a:solidFill>
                        <a:effectLst/>
                        <a:latin typeface="Courier New" charset="0"/>
                        <a:ea typeface="ＭＳ Ｐゴシック"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Hexagram</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Courier New" charset="0"/>
                          <a:ea typeface="ＭＳ Ｐゴシック" charset="0"/>
                        </a:rPr>
                        <a:t>h</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endParaRPr kumimoji="0" lang="en-US" sz="1200" b="0" i="0" u="none" strike="noStrike" cap="none" normalizeH="0" baseline="0">
                        <a:ln>
                          <a:noFill/>
                        </a:ln>
                        <a:solidFill>
                          <a:schemeClr val="tx1"/>
                        </a:solidFill>
                        <a:effectLst/>
                        <a:latin typeface="Arial" charset="0"/>
                        <a:ea typeface="ＭＳ Ｐゴシック"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endParaRPr kumimoji="0" lang="en-US" sz="1200" b="0" i="0" u="none" strike="noStrike" cap="none" normalizeH="0" baseline="0" dirty="0">
                        <a:ln>
                          <a:noFill/>
                        </a:ln>
                        <a:solidFill>
                          <a:schemeClr val="tx1"/>
                        </a:solidFill>
                        <a:effectLst/>
                        <a:latin typeface="Courier New" charset="0"/>
                        <a:ea typeface="ＭＳ Ｐゴシック" charset="0"/>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4274" name="Rectangle 2"/>
          <p:cNvSpPr>
            <a:spLocks noGrp="1" noChangeArrowheads="1"/>
          </p:cNvSpPr>
          <p:nvPr>
            <p:ph type="title" sz="quarter"/>
          </p:nvPr>
        </p:nvSpPr>
        <p:spPr/>
        <p:txBody>
          <a:bodyPr/>
          <a:lstStyle/>
          <a:p>
            <a:pPr>
              <a:defRPr/>
            </a:pPr>
            <a:r>
              <a:rPr lang="ru-RU" sz="2000" dirty="0" smtClean="0">
                <a:cs typeface="+mj-cs"/>
              </a:rPr>
              <a:t>Полезные команды построения графиков</a:t>
            </a:r>
            <a:endParaRPr lang="en-US" sz="2000" dirty="0" smtClean="0">
              <a:cs typeface="+mj-cs"/>
            </a:endParaRPr>
          </a:p>
        </p:txBody>
      </p:sp>
      <p:graphicFrame>
        <p:nvGraphicFramePr>
          <p:cNvPr id="3254335" name="Group 63"/>
          <p:cNvGraphicFramePr>
            <a:graphicFrameLocks noGrp="1"/>
          </p:cNvGraphicFramePr>
          <p:nvPr>
            <p:ph sz="quarter" idx="1"/>
            <p:extLst>
              <p:ext uri="{D42A27DB-BD31-4B8C-83A1-F6EECF244321}">
                <p14:modId xmlns:p14="http://schemas.microsoft.com/office/powerpoint/2010/main" val="422828124"/>
              </p:ext>
            </p:extLst>
          </p:nvPr>
        </p:nvGraphicFramePr>
        <p:xfrm>
          <a:off x="228600" y="838200"/>
          <a:ext cx="8610600" cy="5943690"/>
        </p:xfrm>
        <a:graphic>
          <a:graphicData uri="http://schemas.openxmlformats.org/drawingml/2006/table">
            <a:tbl>
              <a:tblPr/>
              <a:tblGrid>
                <a:gridCol w="2362200"/>
                <a:gridCol w="3840163"/>
                <a:gridCol w="2408237"/>
              </a:tblGrid>
              <a:tr h="335286">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1" i="0" u="none" strike="noStrike" cap="none" normalizeH="0" baseline="0">
                          <a:ln>
                            <a:noFill/>
                          </a:ln>
                          <a:solidFill>
                            <a:schemeClr val="bg1"/>
                          </a:solidFill>
                          <a:effectLst/>
                          <a:latin typeface="Arial" charset="0"/>
                          <a:ea typeface="ＭＳ Ｐゴシック" charset="0"/>
                        </a:rPr>
                        <a:t>Command</a:t>
                      </a: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1" i="0" u="none" strike="noStrike" cap="none" normalizeH="0" baseline="0">
                          <a:ln>
                            <a:noFill/>
                          </a:ln>
                          <a:solidFill>
                            <a:schemeClr val="bg1"/>
                          </a:solidFill>
                          <a:effectLst/>
                          <a:latin typeface="Arial" charset="0"/>
                          <a:ea typeface="ＭＳ Ｐゴシック" charset="0"/>
                        </a:rPr>
                        <a:t>Description</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600" b="1" i="0" u="none" strike="noStrike" cap="none" normalizeH="0" baseline="0">
                          <a:ln>
                            <a:noFill/>
                          </a:ln>
                          <a:solidFill>
                            <a:schemeClr val="bg1"/>
                          </a:solidFill>
                          <a:effectLst/>
                          <a:latin typeface="Arial" charset="0"/>
                          <a:ea typeface="ＭＳ Ｐゴシック" charset="0"/>
                        </a:rPr>
                        <a:t>Example</a:t>
                      </a: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r>
              <a:tr h="1030138">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dirty="0">
                          <a:ln>
                            <a:noFill/>
                          </a:ln>
                          <a:solidFill>
                            <a:schemeClr val="tx1"/>
                          </a:solidFill>
                          <a:effectLst/>
                          <a:latin typeface="Courier New" charset="0"/>
                          <a:ea typeface="ＭＳ Ｐゴシック" charset="0"/>
                        </a:rPr>
                        <a:t>figure(n)</a:t>
                      </a: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Char char="n"/>
                        <a:tabLst/>
                      </a:pPr>
                      <a:r>
                        <a:rPr kumimoji="0" lang="en-US" sz="1400" b="0" i="0" u="none" strike="noStrike" cap="none" normalizeH="0" baseline="0" dirty="0">
                          <a:ln>
                            <a:noFill/>
                          </a:ln>
                          <a:solidFill>
                            <a:schemeClr val="tx1"/>
                          </a:solidFill>
                          <a:effectLst/>
                          <a:latin typeface="Arial" charset="0"/>
                          <a:ea typeface="ＭＳ Ｐゴシック" charset="0"/>
                        </a:rPr>
                        <a:t> n – </a:t>
                      </a:r>
                      <a:r>
                        <a:rPr kumimoji="0" lang="ru-RU" sz="1400" b="0" i="0" u="none" strike="noStrike" cap="none" normalizeH="0" baseline="0" dirty="0" smtClean="0">
                          <a:ln>
                            <a:noFill/>
                          </a:ln>
                          <a:solidFill>
                            <a:schemeClr val="tx1"/>
                          </a:solidFill>
                          <a:effectLst/>
                          <a:latin typeface="Arial" charset="0"/>
                          <a:ea typeface="ＭＳ Ｐゴシック" charset="0"/>
                        </a:rPr>
                        <a:t>целое число </a:t>
                      </a:r>
                      <a:r>
                        <a:rPr kumimoji="0" lang="en-US" sz="1400" b="0" i="0" u="none" strike="noStrike" cap="none" normalizeH="0" baseline="0" dirty="0" smtClean="0">
                          <a:ln>
                            <a:noFill/>
                          </a:ln>
                          <a:solidFill>
                            <a:schemeClr val="tx1"/>
                          </a:solidFill>
                          <a:effectLst/>
                          <a:latin typeface="Arial" charset="0"/>
                          <a:ea typeface="ＭＳ Ｐゴシック" charset="0"/>
                        </a:rPr>
                        <a:t>(</a:t>
                      </a:r>
                      <a:r>
                        <a:rPr kumimoji="0" lang="ru-RU" sz="1400" b="0" i="0" u="none" strike="noStrike" cap="none" normalizeH="0" baseline="0" dirty="0" smtClean="0">
                          <a:ln>
                            <a:noFill/>
                          </a:ln>
                          <a:solidFill>
                            <a:schemeClr val="tx1"/>
                          </a:solidFill>
                          <a:effectLst/>
                          <a:latin typeface="Arial" charset="0"/>
                          <a:ea typeface="ＭＳ Ｐゴシック" charset="0"/>
                        </a:rPr>
                        <a:t>опция</a:t>
                      </a:r>
                      <a:r>
                        <a:rPr kumimoji="0" lang="en-US" sz="1400" b="0" i="0" u="none" strike="noStrike" cap="none" normalizeH="0" baseline="0" dirty="0" smtClean="0">
                          <a:ln>
                            <a:noFill/>
                          </a:ln>
                          <a:solidFill>
                            <a:schemeClr val="tx1"/>
                          </a:solidFill>
                          <a:effectLst/>
                          <a:latin typeface="Arial" charset="0"/>
                          <a:ea typeface="ＭＳ Ｐゴシック" charset="0"/>
                        </a:rPr>
                        <a:t>)</a:t>
                      </a:r>
                      <a:endParaRPr kumimoji="0" lang="en-US" sz="1400" b="0" i="0" u="none" strike="noStrike" cap="none" normalizeH="0" baseline="0" dirty="0">
                        <a:ln>
                          <a:noFill/>
                        </a:ln>
                        <a:solidFill>
                          <a:schemeClr val="tx1"/>
                        </a:solidFill>
                        <a:effectLst/>
                        <a:latin typeface="Arial" charset="0"/>
                        <a:ea typeface="ＭＳ Ｐゴシック" charset="0"/>
                      </a:endParaRP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Char char="n"/>
                        <a:tabLst/>
                      </a:pPr>
                      <a:r>
                        <a:rPr kumimoji="0" lang="en-US" sz="1400" b="0" i="0" u="none" strike="noStrike" cap="none" normalizeH="0" baseline="0" dirty="0">
                          <a:ln>
                            <a:noFill/>
                          </a:ln>
                          <a:solidFill>
                            <a:schemeClr val="tx1"/>
                          </a:solidFill>
                          <a:effectLst/>
                          <a:latin typeface="Arial" charset="0"/>
                          <a:ea typeface="ＭＳ Ｐゴシック" charset="0"/>
                        </a:rPr>
                        <a:t> </a:t>
                      </a:r>
                      <a:r>
                        <a:rPr kumimoji="0" lang="ru-RU" sz="1400" b="0" i="0" u="none" strike="noStrike" cap="none" normalizeH="0" baseline="0" dirty="0" smtClean="0">
                          <a:ln>
                            <a:noFill/>
                          </a:ln>
                          <a:solidFill>
                            <a:schemeClr val="tx1"/>
                          </a:solidFill>
                          <a:effectLst/>
                          <a:latin typeface="Arial" charset="0"/>
                          <a:ea typeface="ＭＳ Ｐゴシック" charset="0"/>
                        </a:rPr>
                        <a:t>Заставляет</a:t>
                      </a:r>
                      <a:r>
                        <a:rPr kumimoji="0" lang="en-US" sz="1400" b="0" i="0" u="none" strike="noStrike" cap="none" normalizeH="0" baseline="0" dirty="0" smtClean="0">
                          <a:ln>
                            <a:noFill/>
                          </a:ln>
                          <a:solidFill>
                            <a:schemeClr val="tx1"/>
                          </a:solidFill>
                          <a:effectLst/>
                          <a:latin typeface="Arial" charset="0"/>
                          <a:ea typeface="ＭＳ Ｐゴシック" charset="0"/>
                        </a:rPr>
                        <a:t> </a:t>
                      </a:r>
                      <a:r>
                        <a:rPr kumimoji="0" lang="en-US" sz="1400" b="0" i="0" u="none" strike="noStrike" cap="none" normalizeH="0" baseline="0" dirty="0">
                          <a:ln>
                            <a:noFill/>
                          </a:ln>
                          <a:solidFill>
                            <a:schemeClr val="tx1"/>
                          </a:solidFill>
                          <a:effectLst/>
                          <a:latin typeface="Arial" charset="0"/>
                          <a:ea typeface="ＭＳ Ｐゴシック" charset="0"/>
                        </a:rPr>
                        <a:t>figure(n) </a:t>
                      </a:r>
                      <a:r>
                        <a:rPr kumimoji="0" lang="ru-RU" sz="1400" b="0" i="0" u="none" strike="noStrike" cap="none" normalizeH="0" baseline="0" dirty="0" smtClean="0">
                          <a:ln>
                            <a:noFill/>
                          </a:ln>
                          <a:solidFill>
                            <a:schemeClr val="tx1"/>
                          </a:solidFill>
                          <a:effectLst/>
                          <a:latin typeface="Arial" charset="0"/>
                          <a:ea typeface="ＭＳ Ｐゴシック" charset="0"/>
                        </a:rPr>
                        <a:t>быть видимой</a:t>
                      </a:r>
                      <a:endParaRPr kumimoji="0" lang="en-US" sz="1400" b="0" i="0" u="none" strike="noStrike" cap="none" normalizeH="0" baseline="0" dirty="0">
                        <a:ln>
                          <a:noFill/>
                        </a:ln>
                        <a:solidFill>
                          <a:schemeClr val="tx1"/>
                        </a:solidFill>
                        <a:effectLst/>
                        <a:latin typeface="Arial" charset="0"/>
                        <a:ea typeface="ＭＳ Ｐゴシック" charset="0"/>
                      </a:endParaRP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Char char="n"/>
                        <a:tabLst/>
                      </a:pPr>
                      <a:r>
                        <a:rPr kumimoji="0" lang="en-US" sz="1400" b="0" i="0" u="none" strike="noStrike" cap="none" normalizeH="0" baseline="0" dirty="0">
                          <a:ln>
                            <a:noFill/>
                          </a:ln>
                          <a:solidFill>
                            <a:schemeClr val="tx1"/>
                          </a:solidFill>
                          <a:effectLst/>
                          <a:latin typeface="Arial" charset="0"/>
                          <a:ea typeface="ＭＳ Ｐゴシック" charset="0"/>
                        </a:rPr>
                        <a:t> </a:t>
                      </a:r>
                      <a:r>
                        <a:rPr kumimoji="0" lang="ru-RU" sz="1400" b="0" i="0" u="none" strike="noStrike" cap="none" normalizeH="0" baseline="0" dirty="0" smtClean="0">
                          <a:ln>
                            <a:noFill/>
                          </a:ln>
                          <a:solidFill>
                            <a:schemeClr val="tx1"/>
                          </a:solidFill>
                          <a:effectLst/>
                          <a:latin typeface="Arial" charset="0"/>
                          <a:ea typeface="ＭＳ Ｐゴシック" charset="0"/>
                        </a:rPr>
                        <a:t>Если такая фигура отсутствует, то создает новую</a:t>
                      </a:r>
                      <a:endParaRPr kumimoji="0" lang="en-US" sz="1400" b="0" i="0" u="none" strike="noStrike" cap="none" normalizeH="0" baseline="0" dirty="0">
                        <a:ln>
                          <a:noFill/>
                        </a:ln>
                        <a:solidFill>
                          <a:schemeClr val="tx1"/>
                        </a:solidFill>
                        <a:effectLst/>
                        <a:latin typeface="Arial" charset="0"/>
                        <a:ea typeface="ＭＳ Ｐゴシック"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Courier New" charset="0"/>
                          <a:ea typeface="ＭＳ Ｐゴシック" charset="0"/>
                        </a:rPr>
                        <a:t>figure;</a:t>
                      </a: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Courier New" charset="0"/>
                          <a:ea typeface="ＭＳ Ｐゴシック" charset="0"/>
                        </a:rPr>
                        <a:t>figure(2);</a:t>
                      </a: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987569">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Courier New" charset="0"/>
                          <a:ea typeface="ＭＳ Ｐゴシック" charset="0"/>
                        </a:rPr>
                        <a:t>subplot(m,n,p)</a:t>
                      </a: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Char char="n"/>
                        <a:tabLst/>
                      </a:pPr>
                      <a:r>
                        <a:rPr kumimoji="0" lang="en-US" sz="1400" b="0" i="0" u="none" strike="noStrike" cap="none" normalizeH="0" baseline="0" dirty="0">
                          <a:ln>
                            <a:noFill/>
                          </a:ln>
                          <a:solidFill>
                            <a:schemeClr val="tx1"/>
                          </a:solidFill>
                          <a:effectLst/>
                          <a:latin typeface="Arial" charset="0"/>
                          <a:ea typeface="ＭＳ Ｐゴシック" charset="0"/>
                        </a:rPr>
                        <a:t> </a:t>
                      </a:r>
                      <a:r>
                        <a:rPr kumimoji="0" lang="ru-RU" sz="1400" b="0" i="0" u="none" strike="noStrike" cap="none" normalizeH="0" baseline="0" dirty="0" smtClean="0">
                          <a:ln>
                            <a:noFill/>
                          </a:ln>
                          <a:solidFill>
                            <a:schemeClr val="tx1"/>
                          </a:solidFill>
                          <a:effectLst/>
                          <a:latin typeface="Arial" charset="0"/>
                          <a:ea typeface="ＭＳ Ｐゴシック" charset="0"/>
                        </a:rPr>
                        <a:t>Разделяет активный график на массив подокон </a:t>
                      </a:r>
                      <a:r>
                        <a:rPr kumimoji="0" lang="en-US" sz="1400" b="0" i="0" u="none" strike="noStrike" cap="none" normalizeH="0" baseline="0" dirty="0" smtClean="0">
                          <a:ln>
                            <a:noFill/>
                          </a:ln>
                          <a:solidFill>
                            <a:schemeClr val="tx1"/>
                          </a:solidFill>
                          <a:effectLst/>
                          <a:latin typeface="Arial" charset="0"/>
                          <a:ea typeface="ＭＳ Ｐゴシック" charset="0"/>
                        </a:rPr>
                        <a:t>(</a:t>
                      </a:r>
                      <a:r>
                        <a:rPr kumimoji="0" lang="en-US" sz="1400" b="0" i="0" u="none" strike="noStrike" cap="none" normalizeH="0" baseline="0" dirty="0">
                          <a:ln>
                            <a:noFill/>
                          </a:ln>
                          <a:solidFill>
                            <a:schemeClr val="tx1"/>
                          </a:solidFill>
                          <a:effectLst/>
                          <a:latin typeface="Arial" charset="0"/>
                          <a:ea typeface="ＭＳ Ｐゴシック" charset="0"/>
                        </a:rPr>
                        <a:t>m </a:t>
                      </a:r>
                      <a:r>
                        <a:rPr kumimoji="0" lang="ru-RU" sz="1400" b="0" i="0" u="none" strike="noStrike" cap="none" normalizeH="0" baseline="0" dirty="0" smtClean="0">
                          <a:ln>
                            <a:noFill/>
                          </a:ln>
                          <a:solidFill>
                            <a:schemeClr val="tx1"/>
                          </a:solidFill>
                          <a:effectLst/>
                          <a:latin typeface="Arial" charset="0"/>
                          <a:ea typeface="ＭＳ Ｐゴシック" charset="0"/>
                        </a:rPr>
                        <a:t>строк</a:t>
                      </a:r>
                      <a:r>
                        <a:rPr kumimoji="0" lang="en-US" sz="1400" b="0" i="0" u="none" strike="noStrike" cap="none" normalizeH="0" baseline="0" dirty="0" smtClean="0">
                          <a:ln>
                            <a:noFill/>
                          </a:ln>
                          <a:solidFill>
                            <a:schemeClr val="tx1"/>
                          </a:solidFill>
                          <a:effectLst/>
                          <a:latin typeface="Arial" charset="0"/>
                          <a:ea typeface="ＭＳ Ｐゴシック" charset="0"/>
                        </a:rPr>
                        <a:t> </a:t>
                      </a:r>
                      <a:r>
                        <a:rPr kumimoji="0" lang="ru-RU" sz="1400" b="0" i="0" u="none" strike="noStrike" cap="none" normalizeH="0" baseline="0" dirty="0" smtClean="0">
                          <a:ln>
                            <a:noFill/>
                          </a:ln>
                          <a:solidFill>
                            <a:schemeClr val="tx1"/>
                          </a:solidFill>
                          <a:effectLst/>
                          <a:latin typeface="Arial" charset="0"/>
                          <a:ea typeface="ＭＳ Ｐゴシック" charset="0"/>
                        </a:rPr>
                        <a:t>и</a:t>
                      </a:r>
                      <a:r>
                        <a:rPr kumimoji="0" lang="en-US" sz="1400" b="0" i="0" u="none" strike="noStrike" cap="none" normalizeH="0" baseline="0" dirty="0" smtClean="0">
                          <a:ln>
                            <a:noFill/>
                          </a:ln>
                          <a:solidFill>
                            <a:schemeClr val="tx1"/>
                          </a:solidFill>
                          <a:effectLst/>
                          <a:latin typeface="Arial" charset="0"/>
                          <a:ea typeface="ＭＳ Ｐゴシック" charset="0"/>
                        </a:rPr>
                        <a:t> </a:t>
                      </a:r>
                      <a:r>
                        <a:rPr kumimoji="0" lang="en-US" sz="1400" b="0" i="0" u="none" strike="noStrike" cap="none" normalizeH="0" baseline="0" dirty="0">
                          <a:ln>
                            <a:noFill/>
                          </a:ln>
                          <a:solidFill>
                            <a:schemeClr val="tx1"/>
                          </a:solidFill>
                          <a:effectLst/>
                          <a:latin typeface="Arial" charset="0"/>
                          <a:ea typeface="ＭＳ Ｐゴシック" charset="0"/>
                        </a:rPr>
                        <a:t>n </a:t>
                      </a:r>
                      <a:r>
                        <a:rPr kumimoji="0" lang="ru-RU" sz="1400" b="0" i="0" u="none" strike="noStrike" cap="none" normalizeH="0" baseline="0" dirty="0" smtClean="0">
                          <a:ln>
                            <a:noFill/>
                          </a:ln>
                          <a:solidFill>
                            <a:schemeClr val="tx1"/>
                          </a:solidFill>
                          <a:effectLst/>
                          <a:latin typeface="Arial" charset="0"/>
                          <a:ea typeface="ＭＳ Ｐゴシック" charset="0"/>
                        </a:rPr>
                        <a:t>столбцов</a:t>
                      </a:r>
                      <a:r>
                        <a:rPr kumimoji="0" lang="en-US" sz="1400" b="0" i="0" u="none" strike="noStrike" cap="none" normalizeH="0" baseline="0" dirty="0" smtClean="0">
                          <a:ln>
                            <a:noFill/>
                          </a:ln>
                          <a:solidFill>
                            <a:schemeClr val="tx1"/>
                          </a:solidFill>
                          <a:effectLst/>
                          <a:latin typeface="Arial" charset="0"/>
                          <a:ea typeface="ＭＳ Ｐゴシック" charset="0"/>
                        </a:rPr>
                        <a:t>) </a:t>
                      </a:r>
                      <a:endParaRPr kumimoji="0" lang="en-US" sz="1400" b="0" i="0" u="none" strike="noStrike" cap="none" normalizeH="0" baseline="0" dirty="0">
                        <a:ln>
                          <a:noFill/>
                        </a:ln>
                        <a:solidFill>
                          <a:schemeClr val="tx1"/>
                        </a:solidFill>
                        <a:effectLst/>
                        <a:latin typeface="Arial" charset="0"/>
                        <a:ea typeface="ＭＳ Ｐゴシック" charset="0"/>
                      </a:endParaRP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Char char="n"/>
                        <a:tabLst/>
                      </a:pPr>
                      <a:endParaRPr kumimoji="0" lang="en-US" sz="1400" b="0" i="0" u="none" strike="noStrike" cap="none" normalizeH="0" baseline="0" dirty="0">
                        <a:ln>
                          <a:noFill/>
                        </a:ln>
                        <a:solidFill>
                          <a:schemeClr val="tx1"/>
                        </a:solidFill>
                        <a:effectLst/>
                        <a:latin typeface="Arial" charset="0"/>
                        <a:ea typeface="ＭＳ Ｐゴシック"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Courier New" charset="0"/>
                          <a:ea typeface="ＭＳ Ｐゴシック" charset="0"/>
                        </a:rPr>
                        <a:t>subplot(211);</a:t>
                      </a: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Courier New" charset="0"/>
                          <a:ea typeface="ＭＳ Ｐゴシック" charset="0"/>
                        </a:rPr>
                        <a:t>subplot(325);</a:t>
                      </a: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04806">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Courier New" charset="0"/>
                          <a:ea typeface="ＭＳ Ｐゴシック" charset="0"/>
                        </a:rPr>
                        <a:t>close</a:t>
                      </a: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ru-RU" sz="1400" b="0" i="0" u="none" strike="noStrike" cap="none" normalizeH="0" baseline="0" dirty="0" smtClean="0">
                          <a:ln>
                            <a:noFill/>
                          </a:ln>
                          <a:solidFill>
                            <a:schemeClr val="tx1"/>
                          </a:solidFill>
                          <a:effectLst/>
                          <a:latin typeface="Arial" charset="0"/>
                          <a:ea typeface="ＭＳ Ｐゴシック" charset="0"/>
                        </a:rPr>
                        <a:t>Закрывает текущий график</a:t>
                      </a:r>
                      <a:endParaRPr kumimoji="0" lang="en-US" sz="1400" b="0" i="0" u="none" strike="noStrike" cap="none" normalizeH="0" baseline="0" dirty="0">
                        <a:ln>
                          <a:noFill/>
                        </a:ln>
                        <a:solidFill>
                          <a:schemeClr val="tx1"/>
                        </a:solidFill>
                        <a:effectLst/>
                        <a:latin typeface="Arial" charset="0"/>
                        <a:ea typeface="ＭＳ Ｐゴシック"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Courier New" charset="0"/>
                          <a:ea typeface="ＭＳ Ｐゴシック" charset="0"/>
                        </a:rPr>
                        <a:t>close all;</a:t>
                      </a: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04806">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Courier New" charset="0"/>
                          <a:ea typeface="ＭＳ Ｐゴシック" charset="0"/>
                        </a:rPr>
                        <a:t>xlabel('text')</a:t>
                      </a: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ru-RU" sz="1400" b="0" i="0" u="none" strike="noStrike" cap="none" normalizeH="0" baseline="0" dirty="0" smtClean="0">
                          <a:ln>
                            <a:noFill/>
                          </a:ln>
                          <a:solidFill>
                            <a:schemeClr val="tx1"/>
                          </a:solidFill>
                          <a:effectLst/>
                          <a:latin typeface="Arial" charset="0"/>
                          <a:ea typeface="ＭＳ Ｐゴシック" charset="0"/>
                        </a:rPr>
                        <a:t>Помещает аннотацию </a:t>
                      </a:r>
                      <a:r>
                        <a:rPr kumimoji="0" lang="en-US" sz="1400" b="0" i="0" u="none" strike="noStrike" cap="none" normalizeH="0" baseline="0" dirty="0" smtClean="0">
                          <a:ln>
                            <a:noFill/>
                          </a:ln>
                          <a:solidFill>
                            <a:schemeClr val="tx1"/>
                          </a:solidFill>
                          <a:effectLst/>
                          <a:latin typeface="Courier New" charset="0"/>
                          <a:ea typeface="ＭＳ Ｐゴシック" charset="0"/>
                        </a:rPr>
                        <a:t>text</a:t>
                      </a:r>
                      <a:r>
                        <a:rPr kumimoji="0" lang="en-US" sz="1400" b="0" i="0" u="none" strike="noStrike" cap="none" normalizeH="0" baseline="0" dirty="0" smtClean="0">
                          <a:ln>
                            <a:noFill/>
                          </a:ln>
                          <a:solidFill>
                            <a:schemeClr val="tx1"/>
                          </a:solidFill>
                          <a:effectLst/>
                          <a:latin typeface="Arial" charset="0"/>
                          <a:ea typeface="ＭＳ Ｐゴシック" charset="0"/>
                        </a:rPr>
                        <a:t> </a:t>
                      </a:r>
                      <a:r>
                        <a:rPr kumimoji="0" lang="ru-RU" sz="1400" b="0" i="0" u="none" strike="noStrike" cap="none" normalizeH="0" baseline="0" dirty="0" smtClean="0">
                          <a:ln>
                            <a:noFill/>
                          </a:ln>
                          <a:solidFill>
                            <a:schemeClr val="tx1"/>
                          </a:solidFill>
                          <a:effectLst/>
                          <a:latin typeface="Arial" charset="0"/>
                          <a:ea typeface="ＭＳ Ｐゴシック" charset="0"/>
                        </a:rPr>
                        <a:t>к оси </a:t>
                      </a:r>
                      <a:r>
                        <a:rPr kumimoji="0" lang="en-US" sz="1400" b="0" i="0" u="none" strike="noStrike" cap="none" normalizeH="0" baseline="0" dirty="0" smtClean="0">
                          <a:ln>
                            <a:noFill/>
                          </a:ln>
                          <a:solidFill>
                            <a:schemeClr val="tx1"/>
                          </a:solidFill>
                          <a:effectLst/>
                          <a:latin typeface="Arial" charset="0"/>
                          <a:ea typeface="ＭＳ Ｐゴシック" charset="0"/>
                        </a:rPr>
                        <a:t>x</a:t>
                      </a:r>
                      <a:endParaRPr kumimoji="0" lang="en-US" sz="1400" b="0" i="0" u="none" strike="noStrike" cap="none" normalizeH="0" baseline="0" dirty="0">
                        <a:ln>
                          <a:noFill/>
                        </a:ln>
                        <a:solidFill>
                          <a:schemeClr val="tx1"/>
                        </a:solidFill>
                        <a:effectLst/>
                        <a:latin typeface="Arial" charset="0"/>
                        <a:ea typeface="ＭＳ Ｐゴシック"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Courier New" charset="0"/>
                          <a:ea typeface="ＭＳ Ｐゴシック" charset="0"/>
                        </a:rPr>
                        <a:t>xlabel('time');</a:t>
                      </a: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04806">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Courier New" charset="0"/>
                          <a:ea typeface="ＭＳ Ｐゴシック" charset="0"/>
                        </a:rPr>
                        <a:t>ylabel('text')</a:t>
                      </a: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ru-RU" sz="1400" b="0" i="0" u="none" strike="noStrike" cap="none" normalizeH="0" baseline="0" dirty="0" smtClean="0">
                          <a:ln>
                            <a:noFill/>
                          </a:ln>
                          <a:solidFill>
                            <a:schemeClr val="tx1"/>
                          </a:solidFill>
                          <a:effectLst/>
                          <a:latin typeface="Arial" charset="0"/>
                          <a:ea typeface="ＭＳ Ｐゴシック" charset="0"/>
                        </a:rPr>
                        <a:t>Помещает аннотацию </a:t>
                      </a:r>
                      <a:r>
                        <a:rPr kumimoji="0" lang="en-US" sz="1400" b="0" i="0" u="none" strike="noStrike" cap="none" normalizeH="0" baseline="0" dirty="0" smtClean="0">
                          <a:ln>
                            <a:noFill/>
                          </a:ln>
                          <a:solidFill>
                            <a:schemeClr val="tx1"/>
                          </a:solidFill>
                          <a:effectLst/>
                          <a:latin typeface="Courier New" charset="0"/>
                          <a:ea typeface="ＭＳ Ｐゴシック" charset="0"/>
                        </a:rPr>
                        <a:t>text</a:t>
                      </a:r>
                      <a:r>
                        <a:rPr kumimoji="0" lang="en-US" sz="1400" b="0" i="0" u="none" strike="noStrike" cap="none" normalizeH="0" baseline="0" dirty="0" smtClean="0">
                          <a:ln>
                            <a:noFill/>
                          </a:ln>
                          <a:solidFill>
                            <a:schemeClr val="tx1"/>
                          </a:solidFill>
                          <a:effectLst/>
                          <a:latin typeface="Arial" charset="0"/>
                          <a:ea typeface="ＭＳ Ｐゴシック" charset="0"/>
                        </a:rPr>
                        <a:t> </a:t>
                      </a:r>
                      <a:r>
                        <a:rPr kumimoji="0" lang="ru-RU" sz="1400" b="0" i="0" u="none" strike="noStrike" cap="none" normalizeH="0" baseline="0" dirty="0" smtClean="0">
                          <a:ln>
                            <a:noFill/>
                          </a:ln>
                          <a:solidFill>
                            <a:schemeClr val="tx1"/>
                          </a:solidFill>
                          <a:effectLst/>
                          <a:latin typeface="Arial" charset="0"/>
                          <a:ea typeface="ＭＳ Ｐゴシック" charset="0"/>
                        </a:rPr>
                        <a:t>к оси </a:t>
                      </a:r>
                      <a:r>
                        <a:rPr kumimoji="0" lang="en-US" sz="1400" b="0" i="0" u="none" strike="noStrike" cap="none" normalizeH="0" baseline="0" dirty="0" smtClean="0">
                          <a:ln>
                            <a:noFill/>
                          </a:ln>
                          <a:solidFill>
                            <a:schemeClr val="tx1"/>
                          </a:solidFill>
                          <a:effectLst/>
                          <a:latin typeface="Arial" charset="0"/>
                          <a:ea typeface="ＭＳ Ｐゴシック" charset="0"/>
                        </a:rPr>
                        <a:t>y</a:t>
                      </a:r>
                      <a:endParaRPr kumimoji="0" lang="en-US" sz="1400" b="0" i="0" u="none" strike="noStrike" cap="none" normalizeH="0" baseline="0" dirty="0">
                        <a:ln>
                          <a:noFill/>
                        </a:ln>
                        <a:solidFill>
                          <a:schemeClr val="tx1"/>
                        </a:solidFill>
                        <a:effectLst/>
                        <a:latin typeface="Arial" charset="0"/>
                        <a:ea typeface="ＭＳ Ｐゴシック"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Courier New" charset="0"/>
                          <a:ea typeface="ＭＳ Ｐゴシック" charset="0"/>
                        </a:rPr>
                        <a:t>ylabel('data');</a:t>
                      </a: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04806">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Courier New" charset="0"/>
                          <a:ea typeface="ＭＳ Ｐゴシック" charset="0"/>
                        </a:rPr>
                        <a:t>title('text')</a:t>
                      </a: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ru-RU" sz="1400" b="0" i="0" u="none" strike="noStrike" cap="none" normalizeH="0" baseline="0" dirty="0" smtClean="0">
                          <a:ln>
                            <a:noFill/>
                          </a:ln>
                          <a:solidFill>
                            <a:schemeClr val="tx1"/>
                          </a:solidFill>
                          <a:effectLst/>
                          <a:latin typeface="Arial" charset="0"/>
                          <a:ea typeface="ＭＳ Ｐゴシック" charset="0"/>
                        </a:rPr>
                        <a:t>Задает заголовок графика</a:t>
                      </a:r>
                      <a:endParaRPr kumimoji="0" lang="en-US" sz="1400" b="0" i="0" u="none" strike="noStrike" cap="none" normalizeH="0" baseline="0" dirty="0">
                        <a:ln>
                          <a:noFill/>
                        </a:ln>
                        <a:solidFill>
                          <a:schemeClr val="tx1"/>
                        </a:solidFill>
                        <a:effectLst/>
                        <a:latin typeface="Arial" charset="0"/>
                        <a:ea typeface="ＭＳ Ｐゴシック"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Courier New" charset="0"/>
                          <a:ea typeface="ＭＳ Ｐゴシック" charset="0"/>
                        </a:rPr>
                        <a:t>title('my plot');</a:t>
                      </a: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31533">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Courier New" charset="0"/>
                          <a:ea typeface="ＭＳ Ｐゴシック" charset="0"/>
                        </a:rPr>
                        <a:t>legend('l1','l2', …)</a:t>
                      </a: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ru-RU" sz="1400" b="0" i="0" u="none" strike="noStrike" cap="none" normalizeH="0" baseline="0" dirty="0" smtClean="0">
                          <a:ln>
                            <a:noFill/>
                          </a:ln>
                          <a:solidFill>
                            <a:schemeClr val="tx1"/>
                          </a:solidFill>
                          <a:effectLst/>
                          <a:latin typeface="Arial" charset="0"/>
                          <a:ea typeface="ＭＳ Ｐゴシック" charset="0"/>
                        </a:rPr>
                        <a:t>Создаёт легенду к графику из строк </a:t>
                      </a:r>
                      <a:r>
                        <a:rPr kumimoji="0" lang="en-US" sz="1400" b="0" i="0" u="none" strike="noStrike" cap="none" normalizeH="0" baseline="0" dirty="0" smtClean="0">
                          <a:ln>
                            <a:noFill/>
                          </a:ln>
                          <a:solidFill>
                            <a:schemeClr val="tx1"/>
                          </a:solidFill>
                          <a:effectLst/>
                          <a:latin typeface="Courier New" charset="0"/>
                          <a:ea typeface="ＭＳ Ｐゴシック" charset="0"/>
                        </a:rPr>
                        <a:t>l1</a:t>
                      </a:r>
                      <a:r>
                        <a:rPr kumimoji="0" lang="en-US" sz="1400" b="0" i="0" u="none" strike="noStrike" cap="none" normalizeH="0" baseline="0" dirty="0">
                          <a:ln>
                            <a:noFill/>
                          </a:ln>
                          <a:solidFill>
                            <a:schemeClr val="tx1"/>
                          </a:solidFill>
                          <a:effectLst/>
                          <a:latin typeface="Arial" charset="0"/>
                          <a:ea typeface="ＭＳ Ｐゴシック" charset="0"/>
                        </a:rPr>
                        <a:t>, </a:t>
                      </a:r>
                      <a:r>
                        <a:rPr kumimoji="0" lang="en-US" sz="1400" b="0" i="0" u="none" strike="noStrike" cap="none" normalizeH="0" baseline="0" dirty="0">
                          <a:ln>
                            <a:noFill/>
                          </a:ln>
                          <a:solidFill>
                            <a:schemeClr val="tx1"/>
                          </a:solidFill>
                          <a:effectLst/>
                          <a:latin typeface="Courier New" charset="0"/>
                          <a:ea typeface="ＭＳ Ｐゴシック" charset="0"/>
                        </a:rPr>
                        <a:t>l2</a:t>
                      </a:r>
                      <a:r>
                        <a:rPr kumimoji="0" lang="en-US" sz="1400" b="0" i="0" u="none" strike="noStrike" cap="none" normalizeH="0" baseline="0" dirty="0">
                          <a:ln>
                            <a:noFill/>
                          </a:ln>
                          <a:solidFill>
                            <a:schemeClr val="tx1"/>
                          </a:solidFill>
                          <a:effectLst/>
                          <a:latin typeface="Arial" charset="0"/>
                          <a:ea typeface="ＭＳ Ｐゴシック" charset="0"/>
                        </a:rPr>
                        <a:t>, …</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Courier New" charset="0"/>
                          <a:ea typeface="ＭＳ Ｐゴシック" charset="0"/>
                        </a:rPr>
                        <a:t>legend('data1','data2','data3');</a:t>
                      </a: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18169">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dirty="0">
                          <a:ln>
                            <a:noFill/>
                          </a:ln>
                          <a:solidFill>
                            <a:schemeClr val="tx1"/>
                          </a:solidFill>
                          <a:effectLst/>
                          <a:latin typeface="Courier New" charset="0"/>
                          <a:ea typeface="ＭＳ Ｐゴシック" charset="0"/>
                        </a:rPr>
                        <a:t>axis([</a:t>
                      </a:r>
                      <a:r>
                        <a:rPr kumimoji="0" lang="en-US" sz="1400" b="0" i="0" u="none" strike="noStrike" cap="none" normalizeH="0" baseline="0" dirty="0" err="1">
                          <a:ln>
                            <a:noFill/>
                          </a:ln>
                          <a:solidFill>
                            <a:schemeClr val="tx1"/>
                          </a:solidFill>
                          <a:effectLst/>
                          <a:latin typeface="Courier New" charset="0"/>
                          <a:ea typeface="ＭＳ Ｐゴシック" charset="0"/>
                        </a:rPr>
                        <a:t>xmin</a:t>
                      </a:r>
                      <a:r>
                        <a:rPr kumimoji="0" lang="en-US" sz="1400" b="0" i="0" u="none" strike="noStrike" cap="none" normalizeH="0" baseline="0" dirty="0">
                          <a:ln>
                            <a:noFill/>
                          </a:ln>
                          <a:solidFill>
                            <a:schemeClr val="tx1"/>
                          </a:solidFill>
                          <a:effectLst/>
                          <a:latin typeface="Courier New" charset="0"/>
                          <a:ea typeface="ＭＳ Ｐゴシック" charset="0"/>
                        </a:rPr>
                        <a:t> </a:t>
                      </a:r>
                      <a:r>
                        <a:rPr kumimoji="0" lang="en-US" sz="1400" b="0" i="0" u="none" strike="noStrike" cap="none" normalizeH="0" baseline="0" dirty="0" err="1">
                          <a:ln>
                            <a:noFill/>
                          </a:ln>
                          <a:solidFill>
                            <a:schemeClr val="tx1"/>
                          </a:solidFill>
                          <a:effectLst/>
                          <a:latin typeface="Courier New" charset="0"/>
                          <a:ea typeface="ＭＳ Ｐゴシック" charset="0"/>
                        </a:rPr>
                        <a:t>xmax</a:t>
                      </a:r>
                      <a:r>
                        <a:rPr kumimoji="0" lang="en-US" sz="1400" b="0" i="0" u="none" strike="noStrike" cap="none" normalizeH="0" baseline="0" dirty="0">
                          <a:ln>
                            <a:noFill/>
                          </a:ln>
                          <a:solidFill>
                            <a:schemeClr val="tx1"/>
                          </a:solidFill>
                          <a:effectLst/>
                          <a:latin typeface="Courier New" charset="0"/>
                          <a:ea typeface="ＭＳ Ｐゴシック" charset="0"/>
                        </a:rPr>
                        <a:t> </a:t>
                      </a:r>
                      <a:r>
                        <a:rPr kumimoji="0" lang="en-US" sz="1400" b="0" i="0" u="none" strike="noStrike" cap="none" normalizeH="0" baseline="0" dirty="0" err="1">
                          <a:ln>
                            <a:noFill/>
                          </a:ln>
                          <a:solidFill>
                            <a:schemeClr val="tx1"/>
                          </a:solidFill>
                          <a:effectLst/>
                          <a:latin typeface="Courier New" charset="0"/>
                          <a:ea typeface="ＭＳ Ｐゴシック" charset="0"/>
                        </a:rPr>
                        <a:t>ymin</a:t>
                      </a:r>
                      <a:r>
                        <a:rPr kumimoji="0" lang="en-US" sz="1400" b="0" i="0" u="none" strike="noStrike" cap="none" normalizeH="0" baseline="0" dirty="0">
                          <a:ln>
                            <a:noFill/>
                          </a:ln>
                          <a:solidFill>
                            <a:schemeClr val="tx1"/>
                          </a:solidFill>
                          <a:effectLst/>
                          <a:latin typeface="Courier New" charset="0"/>
                          <a:ea typeface="ＭＳ Ｐゴシック" charset="0"/>
                        </a:rPr>
                        <a:t> </a:t>
                      </a:r>
                      <a:r>
                        <a:rPr kumimoji="0" lang="en-US" sz="1400" b="0" i="0" u="none" strike="noStrike" cap="none" normalizeH="0" baseline="0" dirty="0" err="1">
                          <a:ln>
                            <a:noFill/>
                          </a:ln>
                          <a:solidFill>
                            <a:schemeClr val="tx1"/>
                          </a:solidFill>
                          <a:effectLst/>
                          <a:latin typeface="Courier New" charset="0"/>
                          <a:ea typeface="ＭＳ Ｐゴシック" charset="0"/>
                        </a:rPr>
                        <a:t>ymax</a:t>
                      </a:r>
                      <a:r>
                        <a:rPr kumimoji="0" lang="en-US" sz="1400" b="0" i="0" u="none" strike="noStrike" cap="none" normalizeH="0" baseline="0" dirty="0">
                          <a:ln>
                            <a:noFill/>
                          </a:ln>
                          <a:solidFill>
                            <a:schemeClr val="tx1"/>
                          </a:solidFill>
                          <a:effectLst/>
                          <a:latin typeface="Courier New" charset="0"/>
                          <a:ea typeface="ＭＳ Ｐゴシック" charset="0"/>
                        </a:rPr>
                        <a:t>])</a:t>
                      </a: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ru-RU" sz="1400" b="0" i="0" u="none" strike="noStrike" cap="none" normalizeH="0" baseline="0" dirty="0" smtClean="0">
                          <a:ln>
                            <a:noFill/>
                          </a:ln>
                          <a:solidFill>
                            <a:schemeClr val="tx1"/>
                          </a:solidFill>
                          <a:effectLst/>
                          <a:latin typeface="Arial" charset="0"/>
                          <a:ea typeface="ＭＳ Ｐゴシック" charset="0"/>
                        </a:rPr>
                        <a:t>Устанавливает минимальные и максимальные границы осей </a:t>
                      </a:r>
                      <a:r>
                        <a:rPr kumimoji="0" lang="en-US" sz="1400" b="0" i="0" u="none" strike="noStrike" cap="none" normalizeH="0" baseline="0" dirty="0" smtClean="0">
                          <a:ln>
                            <a:noFill/>
                          </a:ln>
                          <a:solidFill>
                            <a:schemeClr val="tx1"/>
                          </a:solidFill>
                          <a:effectLst/>
                          <a:latin typeface="Arial" charset="0"/>
                          <a:ea typeface="ＭＳ Ｐゴシック" charset="0"/>
                        </a:rPr>
                        <a:t>x</a:t>
                      </a:r>
                      <a:r>
                        <a:rPr kumimoji="0" lang="en-US" sz="1400" b="0" i="0" u="none" strike="noStrike" cap="none" normalizeH="0" baseline="0" dirty="0">
                          <a:ln>
                            <a:noFill/>
                          </a:ln>
                          <a:solidFill>
                            <a:schemeClr val="tx1"/>
                          </a:solidFill>
                          <a:effectLst/>
                          <a:latin typeface="Arial" charset="0"/>
                          <a:ea typeface="ＭＳ Ｐゴシック" charset="0"/>
                        </a:rPr>
                        <a:t>- </a:t>
                      </a:r>
                      <a:r>
                        <a:rPr kumimoji="0" lang="ru-RU" sz="1400" b="0" i="0" u="none" strike="noStrike" cap="none" normalizeH="0" baseline="0" dirty="0" smtClean="0">
                          <a:ln>
                            <a:noFill/>
                          </a:ln>
                          <a:solidFill>
                            <a:schemeClr val="tx1"/>
                          </a:solidFill>
                          <a:effectLst/>
                          <a:latin typeface="Arial" charset="0"/>
                          <a:ea typeface="ＭＳ Ｐゴシック" charset="0"/>
                        </a:rPr>
                        <a:t>и </a:t>
                      </a:r>
                      <a:r>
                        <a:rPr kumimoji="0" lang="en-US" sz="1400" b="0" i="0" u="none" strike="noStrike" cap="none" normalizeH="0" baseline="0" dirty="0" smtClean="0">
                          <a:ln>
                            <a:noFill/>
                          </a:ln>
                          <a:solidFill>
                            <a:schemeClr val="tx1"/>
                          </a:solidFill>
                          <a:effectLst/>
                          <a:latin typeface="Arial" charset="0"/>
                          <a:ea typeface="ＭＳ Ｐゴシック" charset="0"/>
                        </a:rPr>
                        <a:t>y-</a:t>
                      </a:r>
                      <a:endParaRPr kumimoji="0" lang="en-US" sz="1400" b="0" i="0" u="none" strike="noStrike" cap="none" normalizeH="0" baseline="0" dirty="0">
                        <a:ln>
                          <a:noFill/>
                        </a:ln>
                        <a:solidFill>
                          <a:schemeClr val="tx1"/>
                        </a:solidFill>
                        <a:effectLst/>
                        <a:latin typeface="Arial" charset="0"/>
                        <a:ea typeface="ＭＳ Ｐゴシック"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Courier New" charset="0"/>
                          <a:ea typeface="ＭＳ Ｐゴシック" charset="0"/>
                        </a:rPr>
                        <a:t>axis([0 1000 -60 100]);</a:t>
                      </a: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60842">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Courier New" charset="0"/>
                          <a:ea typeface="ＭＳ Ｐゴシック" charset="0"/>
                        </a:rPr>
                        <a:t>grid</a:t>
                      </a: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ru-RU" sz="1400" b="0" i="0" u="none" strike="noStrike" cap="none" normalizeH="0" baseline="0" dirty="0" smtClean="0">
                          <a:ln>
                            <a:noFill/>
                          </a:ln>
                          <a:solidFill>
                            <a:schemeClr val="tx1"/>
                          </a:solidFill>
                          <a:effectLst/>
                          <a:latin typeface="Arial" charset="0"/>
                          <a:ea typeface="ＭＳ Ｐゴシック" charset="0"/>
                        </a:rPr>
                        <a:t>Показывает сетку</a:t>
                      </a:r>
                      <a:r>
                        <a:rPr kumimoji="0" lang="en-US" sz="1400" b="0" i="0" u="none" strike="noStrike" cap="none" normalizeH="0" baseline="0" dirty="0" smtClean="0">
                          <a:ln>
                            <a:noFill/>
                          </a:ln>
                          <a:solidFill>
                            <a:schemeClr val="tx1"/>
                          </a:solidFill>
                          <a:effectLst/>
                          <a:latin typeface="Arial" charset="0"/>
                          <a:ea typeface="ＭＳ Ｐゴシック" charset="0"/>
                        </a:rPr>
                        <a:t> </a:t>
                      </a:r>
                      <a:endParaRPr kumimoji="0" lang="en-US" sz="1400" b="0" i="0" u="none" strike="noStrike" cap="none" normalizeH="0" baseline="0" dirty="0">
                        <a:ln>
                          <a:noFill/>
                        </a:ln>
                        <a:solidFill>
                          <a:schemeClr val="tx1"/>
                        </a:solidFill>
                        <a:effectLst/>
                        <a:latin typeface="Arial" charset="0"/>
                        <a:ea typeface="ＭＳ Ｐゴシック"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Courier New" charset="0"/>
                          <a:ea typeface="ＭＳ Ｐゴシック" charset="0"/>
                        </a:rPr>
                        <a:t>grid on;</a:t>
                      </a: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Courier New" charset="0"/>
                          <a:ea typeface="ＭＳ Ｐゴシック" charset="0"/>
                        </a:rPr>
                        <a:t>grid off;</a:t>
                      </a: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60842">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a:ln>
                            <a:noFill/>
                          </a:ln>
                          <a:solidFill>
                            <a:schemeClr val="tx1"/>
                          </a:solidFill>
                          <a:effectLst/>
                          <a:latin typeface="Courier New" charset="0"/>
                          <a:ea typeface="ＭＳ Ｐゴシック" charset="0"/>
                        </a:rPr>
                        <a:t>hold</a:t>
                      </a: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ru-RU" sz="1400" b="0" i="0" u="none" strike="noStrike" cap="none" normalizeH="0" baseline="0" dirty="0" smtClean="0">
                          <a:ln>
                            <a:noFill/>
                          </a:ln>
                          <a:solidFill>
                            <a:schemeClr val="tx1"/>
                          </a:solidFill>
                          <a:effectLst/>
                          <a:latin typeface="Arial" charset="0"/>
                          <a:ea typeface="ＭＳ Ｐゴシック" charset="0"/>
                        </a:rPr>
                        <a:t>«Запрещает изменения данного графика </a:t>
                      </a:r>
                      <a:endParaRPr kumimoji="0" lang="en-US" sz="1400" b="0" i="0" u="none" strike="noStrike" cap="none" normalizeH="0" baseline="0" dirty="0">
                        <a:ln>
                          <a:noFill/>
                        </a:ln>
                        <a:solidFill>
                          <a:schemeClr val="tx1"/>
                        </a:solidFill>
                        <a:effectLst/>
                        <a:latin typeface="Arial" charset="0"/>
                        <a:ea typeface="ＭＳ Ｐゴシック"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dirty="0">
                          <a:ln>
                            <a:noFill/>
                          </a:ln>
                          <a:solidFill>
                            <a:schemeClr val="tx1"/>
                          </a:solidFill>
                          <a:effectLst/>
                          <a:latin typeface="Courier New" charset="0"/>
                          <a:ea typeface="ＭＳ Ｐゴシック" charset="0"/>
                        </a:rPr>
                        <a:t>hold on;</a:t>
                      </a: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dirty="0">
                          <a:ln>
                            <a:noFill/>
                          </a:ln>
                          <a:solidFill>
                            <a:schemeClr val="tx1"/>
                          </a:solidFill>
                          <a:effectLst/>
                          <a:latin typeface="Courier New" charset="0"/>
                          <a:ea typeface="ＭＳ Ｐゴシック" charset="0"/>
                        </a:rPr>
                        <a:t>hold off;</a:t>
                      </a: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22" name="Rectangle 2"/>
          <p:cNvSpPr>
            <a:spLocks noGrp="1" noChangeArrowheads="1"/>
          </p:cNvSpPr>
          <p:nvPr>
            <p:ph type="title"/>
          </p:nvPr>
        </p:nvSpPr>
        <p:spPr/>
        <p:txBody>
          <a:bodyPr/>
          <a:lstStyle/>
          <a:p>
            <a:pPr>
              <a:defRPr/>
            </a:pPr>
            <a:r>
              <a:rPr lang="ru-RU" dirty="0" smtClean="0">
                <a:cs typeface="+mj-cs"/>
              </a:rPr>
              <a:t>Вывод множества графиков в </a:t>
            </a:r>
            <a:r>
              <a:rPr lang="en-US" dirty="0" smtClean="0">
                <a:cs typeface="+mj-cs"/>
              </a:rPr>
              <a:t> MATLAB  </a:t>
            </a:r>
          </a:p>
        </p:txBody>
      </p:sp>
      <p:sp>
        <p:nvSpPr>
          <p:cNvPr id="3256323" name="Rectangle 3"/>
          <p:cNvSpPr>
            <a:spLocks noGrp="1" noChangeArrowheads="1"/>
          </p:cNvSpPr>
          <p:nvPr>
            <p:ph type="body" idx="1"/>
          </p:nvPr>
        </p:nvSpPr>
        <p:spPr>
          <a:xfrm>
            <a:off x="381000" y="990600"/>
            <a:ext cx="8331200" cy="5257800"/>
          </a:xfrm>
        </p:spPr>
        <p:txBody>
          <a:bodyPr/>
          <a:lstStyle/>
          <a:p>
            <a:pPr>
              <a:lnSpc>
                <a:spcPct val="90000"/>
              </a:lnSpc>
              <a:defRPr/>
            </a:pPr>
            <a:r>
              <a:rPr lang="ru-RU" sz="1800" dirty="0" smtClean="0">
                <a:cs typeface="+mn-cs"/>
              </a:rPr>
              <a:t>Векторы</a:t>
            </a:r>
            <a:r>
              <a:rPr lang="en-US" sz="1800" dirty="0" smtClean="0">
                <a:cs typeface="+mn-cs"/>
              </a:rPr>
              <a:t>:</a:t>
            </a:r>
          </a:p>
          <a:p>
            <a:pPr lvl="1">
              <a:lnSpc>
                <a:spcPct val="90000"/>
              </a:lnSpc>
              <a:buFont typeface="Symbol" charset="0"/>
              <a:buNone/>
              <a:defRPr/>
            </a:pPr>
            <a:r>
              <a:rPr lang="en-US" sz="1400" dirty="0" smtClean="0">
                <a:latin typeface="Courier New" charset="0"/>
              </a:rPr>
              <a:t>t = 1:2</a:t>
            </a:r>
            <a:r>
              <a:rPr lang="en-US" sz="1400" dirty="0" smtClean="0">
                <a:latin typeface="Courier New" charset="0"/>
                <a:sym typeface="Wingdings" charset="0"/>
              </a:rPr>
              <a:t>:99; </a:t>
            </a:r>
            <a:r>
              <a:rPr lang="en-US" sz="1400" dirty="0" smtClean="0">
                <a:latin typeface="Courier New" charset="0"/>
              </a:rPr>
              <a:t>x1 = 1:50; x2 = 1:4:200;</a:t>
            </a:r>
          </a:p>
          <a:p>
            <a:pPr lvl="1">
              <a:lnSpc>
                <a:spcPct val="90000"/>
              </a:lnSpc>
              <a:buFont typeface="Symbol" charset="0"/>
              <a:buNone/>
              <a:defRPr/>
            </a:pPr>
            <a:endParaRPr lang="en-US" sz="1400" dirty="0" smtClean="0">
              <a:latin typeface="Courier New" charset="0"/>
            </a:endParaRPr>
          </a:p>
          <a:p>
            <a:pPr>
              <a:lnSpc>
                <a:spcPct val="90000"/>
              </a:lnSpc>
              <a:defRPr/>
            </a:pPr>
            <a:r>
              <a:rPr lang="ru-RU" sz="1800" dirty="0" smtClean="0">
                <a:cs typeface="+mn-cs"/>
              </a:rPr>
              <a:t>Вывод множества графиков на одной иллюстрации</a:t>
            </a:r>
            <a:r>
              <a:rPr lang="en-US" sz="1800" dirty="0" smtClean="0">
                <a:cs typeface="+mn-cs"/>
              </a:rPr>
              <a:t>:</a:t>
            </a:r>
          </a:p>
          <a:p>
            <a:pPr lvl="1">
              <a:lnSpc>
                <a:spcPct val="90000"/>
              </a:lnSpc>
              <a:buFont typeface="Symbol" charset="0"/>
              <a:buNone/>
              <a:defRPr/>
            </a:pPr>
            <a:r>
              <a:rPr lang="en-US" sz="1400" dirty="0" smtClean="0">
                <a:latin typeface="Courier New" charset="0"/>
              </a:rPr>
              <a:t>figure; % create a new figure</a:t>
            </a:r>
          </a:p>
          <a:p>
            <a:pPr lvl="1">
              <a:lnSpc>
                <a:spcPct val="90000"/>
              </a:lnSpc>
              <a:buFont typeface="Symbol" charset="0"/>
              <a:buNone/>
              <a:defRPr/>
            </a:pPr>
            <a:r>
              <a:rPr lang="en-US" sz="1400" dirty="0" smtClean="0">
                <a:latin typeface="Courier New" charset="0"/>
              </a:rPr>
              <a:t>plot(t,x1,'b+-',t,x2,'go-.</a:t>
            </a:r>
            <a:r>
              <a:rPr lang="en-US" sz="1200" dirty="0" smtClean="0">
                <a:latin typeface="Courier New" charset="0"/>
              </a:rPr>
              <a:t>'</a:t>
            </a:r>
            <a:r>
              <a:rPr lang="en-US" sz="1400" dirty="0" smtClean="0">
                <a:latin typeface="Courier New" charset="0"/>
              </a:rPr>
              <a:t>);</a:t>
            </a:r>
          </a:p>
          <a:p>
            <a:pPr lvl="1">
              <a:lnSpc>
                <a:spcPct val="90000"/>
              </a:lnSpc>
              <a:buFont typeface="Symbol" charset="0"/>
              <a:buNone/>
              <a:defRPr/>
            </a:pPr>
            <a:endParaRPr lang="en-US" sz="1400" dirty="0" smtClean="0">
              <a:latin typeface="Courier New" charset="0"/>
            </a:endParaRPr>
          </a:p>
          <a:p>
            <a:pPr>
              <a:lnSpc>
                <a:spcPct val="90000"/>
              </a:lnSpc>
              <a:defRPr/>
            </a:pPr>
            <a:r>
              <a:rPr lang="ru-RU" sz="1800" dirty="0" smtClean="0">
                <a:cs typeface="+mn-cs"/>
              </a:rPr>
              <a:t>Отображение обоих векторов</a:t>
            </a:r>
            <a:r>
              <a:rPr lang="en-US" sz="1800" dirty="0" smtClean="0">
                <a:cs typeface="+mn-cs"/>
              </a:rPr>
              <a:t>, </a:t>
            </a:r>
            <a:r>
              <a:rPr lang="ru-RU" sz="1800" dirty="0" smtClean="0">
                <a:cs typeface="+mn-cs"/>
              </a:rPr>
              <a:t>каждого в своем окне</a:t>
            </a:r>
            <a:r>
              <a:rPr lang="en-US" sz="1800" dirty="0" smtClean="0">
                <a:cs typeface="+mn-cs"/>
              </a:rPr>
              <a:t>:</a:t>
            </a:r>
          </a:p>
          <a:p>
            <a:pPr lvl="1">
              <a:lnSpc>
                <a:spcPct val="90000"/>
              </a:lnSpc>
              <a:buFont typeface="Symbol" charset="0"/>
              <a:buNone/>
              <a:defRPr/>
            </a:pPr>
            <a:r>
              <a:rPr lang="en-US" sz="1400" dirty="0" smtClean="0">
                <a:latin typeface="Courier New" charset="0"/>
              </a:rPr>
              <a:t>figure; %create a new figure</a:t>
            </a:r>
          </a:p>
          <a:p>
            <a:pPr lvl="1">
              <a:lnSpc>
                <a:spcPct val="90000"/>
              </a:lnSpc>
              <a:buFont typeface="Symbol" charset="0"/>
              <a:buNone/>
              <a:defRPr/>
            </a:pPr>
            <a:r>
              <a:rPr lang="en-US" sz="1400" dirty="0" smtClean="0">
                <a:latin typeface="Courier New" charset="0"/>
              </a:rPr>
              <a:t>plot(t,x1,'b+-'); </a:t>
            </a:r>
          </a:p>
          <a:p>
            <a:pPr lvl="1">
              <a:lnSpc>
                <a:spcPct val="90000"/>
              </a:lnSpc>
              <a:buFont typeface="Symbol" charset="0"/>
              <a:buNone/>
              <a:defRPr/>
            </a:pPr>
            <a:r>
              <a:rPr lang="en-US" sz="1400" dirty="0" smtClean="0">
                <a:latin typeface="Courier New" charset="0"/>
              </a:rPr>
              <a:t>hold on; % hold the graph</a:t>
            </a:r>
          </a:p>
          <a:p>
            <a:pPr lvl="1">
              <a:lnSpc>
                <a:spcPct val="90000"/>
              </a:lnSpc>
              <a:buFont typeface="Symbol" charset="0"/>
              <a:buNone/>
              <a:defRPr/>
            </a:pPr>
            <a:r>
              <a:rPr lang="en-US" sz="1400" dirty="0" smtClean="0">
                <a:latin typeface="Courier New" charset="0"/>
              </a:rPr>
              <a:t>plot(t,x2,'go-.');</a:t>
            </a:r>
          </a:p>
          <a:p>
            <a:pPr lvl="1">
              <a:lnSpc>
                <a:spcPct val="90000"/>
              </a:lnSpc>
              <a:buFont typeface="Symbol" charset="0"/>
              <a:buNone/>
              <a:defRPr/>
            </a:pPr>
            <a:r>
              <a:rPr lang="en-US" sz="1400" dirty="0" smtClean="0">
                <a:latin typeface="Courier New" charset="0"/>
              </a:rPr>
              <a:t>hold off; % release the hold</a:t>
            </a:r>
          </a:p>
          <a:p>
            <a:pPr lvl="1">
              <a:lnSpc>
                <a:spcPct val="90000"/>
              </a:lnSpc>
              <a:buFont typeface="Symbol" charset="0"/>
              <a:buNone/>
              <a:defRPr/>
            </a:pPr>
            <a:endParaRPr lang="en-US" sz="1400" dirty="0" smtClean="0">
              <a:latin typeface="Courier New" charset="0"/>
            </a:endParaRPr>
          </a:p>
          <a:p>
            <a:pPr>
              <a:lnSpc>
                <a:spcPct val="90000"/>
              </a:lnSpc>
              <a:defRPr/>
            </a:pPr>
            <a:r>
              <a:rPr lang="ru-RU" sz="1800" dirty="0" smtClean="0">
                <a:cs typeface="+mn-cs"/>
              </a:rPr>
              <a:t>Отображение двух векторов</a:t>
            </a:r>
            <a:r>
              <a:rPr lang="en-US" sz="1800" dirty="0" smtClean="0">
                <a:cs typeface="+mn-cs"/>
              </a:rPr>
              <a:t>, </a:t>
            </a:r>
            <a:r>
              <a:rPr lang="ru-RU" sz="1800" dirty="0" err="1" smtClean="0">
                <a:cs typeface="+mn-cs"/>
              </a:rPr>
              <a:t>раздельно,но</a:t>
            </a:r>
            <a:r>
              <a:rPr lang="ru-RU" sz="1800" dirty="0" smtClean="0">
                <a:cs typeface="+mn-cs"/>
              </a:rPr>
              <a:t> на одном графике</a:t>
            </a:r>
            <a:r>
              <a:rPr lang="en-US" sz="1800" dirty="0" smtClean="0">
                <a:cs typeface="+mn-cs"/>
              </a:rPr>
              <a:t>:</a:t>
            </a:r>
          </a:p>
          <a:p>
            <a:pPr lvl="1">
              <a:lnSpc>
                <a:spcPct val="90000"/>
              </a:lnSpc>
              <a:buFont typeface="Symbol" charset="0"/>
              <a:buNone/>
              <a:defRPr/>
            </a:pPr>
            <a:r>
              <a:rPr lang="en-US" sz="1400" dirty="0" smtClean="0">
                <a:latin typeface="Courier New" charset="0"/>
              </a:rPr>
              <a:t>figure(3); %create a new figure and label it figure 3</a:t>
            </a:r>
          </a:p>
          <a:p>
            <a:pPr lvl="1">
              <a:lnSpc>
                <a:spcPct val="90000"/>
              </a:lnSpc>
              <a:buFont typeface="Symbol" charset="0"/>
              <a:buNone/>
              <a:defRPr/>
            </a:pPr>
            <a:r>
              <a:rPr lang="en-US" sz="1400" dirty="0" smtClean="0">
                <a:latin typeface="Courier New" charset="0"/>
              </a:rPr>
              <a:t>subplot(211); % divide figure window into two sub-windows</a:t>
            </a:r>
          </a:p>
          <a:p>
            <a:pPr lvl="1">
              <a:lnSpc>
                <a:spcPct val="90000"/>
              </a:lnSpc>
              <a:buFont typeface="Symbol" charset="0"/>
              <a:buNone/>
              <a:defRPr/>
            </a:pPr>
            <a:r>
              <a:rPr lang="en-US" sz="1400" dirty="0" smtClean="0">
                <a:latin typeface="Courier New" charset="0"/>
              </a:rPr>
              <a:t>              % and activate first sub-window</a:t>
            </a:r>
          </a:p>
          <a:p>
            <a:pPr lvl="1">
              <a:lnSpc>
                <a:spcPct val="90000"/>
              </a:lnSpc>
              <a:buFont typeface="Symbol" charset="0"/>
              <a:buNone/>
              <a:defRPr/>
            </a:pPr>
            <a:r>
              <a:rPr lang="en-US" sz="1400" dirty="0" smtClean="0">
                <a:latin typeface="Courier New" charset="0"/>
              </a:rPr>
              <a:t>plot(t,x1,'b+-');</a:t>
            </a:r>
          </a:p>
          <a:p>
            <a:pPr lvl="1">
              <a:lnSpc>
                <a:spcPct val="90000"/>
              </a:lnSpc>
              <a:buFont typeface="Symbol" charset="0"/>
              <a:buNone/>
              <a:defRPr/>
            </a:pPr>
            <a:r>
              <a:rPr lang="en-US" sz="1400" dirty="0" smtClean="0">
                <a:latin typeface="Courier New" charset="0"/>
              </a:rPr>
              <a:t>subplot(212);</a:t>
            </a:r>
          </a:p>
          <a:p>
            <a:pPr lvl="1">
              <a:lnSpc>
                <a:spcPct val="90000"/>
              </a:lnSpc>
              <a:buFont typeface="Symbol" charset="0"/>
              <a:buNone/>
              <a:defRPr/>
            </a:pPr>
            <a:r>
              <a:rPr lang="en-US" sz="1400" dirty="0" smtClean="0">
                <a:latin typeface="Courier New" charset="0"/>
              </a:rPr>
              <a:t>plot(t,x2,'go-.');</a:t>
            </a:r>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2706" name="Rectangle 2"/>
          <p:cNvSpPr>
            <a:spLocks noGrp="1" noChangeArrowheads="1"/>
          </p:cNvSpPr>
          <p:nvPr>
            <p:ph type="title"/>
          </p:nvPr>
        </p:nvSpPr>
        <p:spPr>
          <a:xfrm>
            <a:off x="0" y="273050"/>
            <a:ext cx="8682038" cy="914400"/>
          </a:xfrm>
        </p:spPr>
        <p:txBody>
          <a:bodyPr/>
          <a:lstStyle/>
          <a:p>
            <a:pPr>
              <a:defRPr/>
            </a:pPr>
            <a:r>
              <a:rPr lang="ru-RU" dirty="0" smtClean="0">
                <a:cs typeface="+mj-cs"/>
              </a:rPr>
              <a:t>Полезные встроенные функции </a:t>
            </a:r>
            <a:r>
              <a:rPr lang="en-US" dirty="0" smtClean="0">
                <a:cs typeface="+mj-cs"/>
              </a:rPr>
              <a:t>MATLAB</a:t>
            </a:r>
          </a:p>
        </p:txBody>
      </p:sp>
      <p:sp>
        <p:nvSpPr>
          <p:cNvPr id="3272707" name="Rectangle 3"/>
          <p:cNvSpPr>
            <a:spLocks noGrp="1" noChangeArrowheads="1"/>
          </p:cNvSpPr>
          <p:nvPr>
            <p:ph type="body" sz="half" idx="1"/>
          </p:nvPr>
        </p:nvSpPr>
        <p:spPr>
          <a:xfrm>
            <a:off x="304800" y="838200"/>
            <a:ext cx="8331200" cy="2263775"/>
          </a:xfrm>
        </p:spPr>
        <p:txBody>
          <a:bodyPr/>
          <a:lstStyle/>
          <a:p>
            <a:pPr>
              <a:defRPr/>
            </a:pPr>
            <a:r>
              <a:rPr lang="ru-RU" sz="1800" dirty="0" smtClean="0">
                <a:cs typeface="+mn-cs"/>
              </a:rPr>
              <a:t>Существует большое количество встроенных функций</a:t>
            </a:r>
            <a:endParaRPr lang="en-US" sz="1800" dirty="0" smtClean="0">
              <a:cs typeface="+mn-cs"/>
            </a:endParaRPr>
          </a:p>
          <a:p>
            <a:pPr lvl="1">
              <a:defRPr/>
            </a:pPr>
            <a:r>
              <a:rPr lang="ru-RU" sz="1400" dirty="0" smtClean="0"/>
              <a:t>Для вызова помощи из консоли наберите</a:t>
            </a:r>
            <a:r>
              <a:rPr lang="en-US" sz="1400" dirty="0" smtClean="0"/>
              <a:t> </a:t>
            </a:r>
            <a:r>
              <a:rPr lang="en-US" sz="1400" b="1" dirty="0" smtClean="0">
                <a:latin typeface="Courier New" charset="0"/>
              </a:rPr>
              <a:t>help &lt;</a:t>
            </a:r>
            <a:r>
              <a:rPr lang="en-US" sz="1400" b="1" dirty="0" err="1" smtClean="0">
                <a:latin typeface="Courier New" charset="0"/>
              </a:rPr>
              <a:t>function_name</a:t>
            </a:r>
            <a:r>
              <a:rPr lang="en-US" sz="1400" b="1" dirty="0" smtClean="0">
                <a:latin typeface="Courier New" charset="0"/>
              </a:rPr>
              <a:t>&gt;</a:t>
            </a:r>
            <a:r>
              <a:rPr lang="en-US" sz="1400" dirty="0" smtClean="0"/>
              <a:t> prompt</a:t>
            </a:r>
          </a:p>
        </p:txBody>
      </p:sp>
      <p:graphicFrame>
        <p:nvGraphicFramePr>
          <p:cNvPr id="3272708" name="Group 4"/>
          <p:cNvGraphicFramePr>
            <a:graphicFrameLocks noGrp="1"/>
          </p:cNvGraphicFramePr>
          <p:nvPr>
            <p:ph sz="half" idx="2"/>
          </p:nvPr>
        </p:nvGraphicFramePr>
        <p:xfrm>
          <a:off x="304800" y="1554163"/>
          <a:ext cx="8458200" cy="4706937"/>
        </p:xfrm>
        <a:graphic>
          <a:graphicData uri="http://schemas.openxmlformats.org/drawingml/2006/table">
            <a:tbl>
              <a:tblPr/>
              <a:tblGrid>
                <a:gridCol w="1933575"/>
                <a:gridCol w="1470025"/>
                <a:gridCol w="5054600"/>
              </a:tblGrid>
              <a:tr h="427084">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ru-RU" sz="1200" b="0" i="0" u="none" strike="noStrike" cap="none" normalizeH="0" baseline="0" dirty="0" smtClean="0">
                          <a:ln>
                            <a:noFill/>
                          </a:ln>
                          <a:solidFill>
                            <a:schemeClr val="bg1"/>
                          </a:solidFill>
                          <a:effectLst/>
                          <a:latin typeface="Arial" charset="0"/>
                          <a:ea typeface="ＭＳ Ｐゴシック" charset="0"/>
                        </a:rPr>
                        <a:t>Тип</a:t>
                      </a:r>
                      <a:endParaRPr kumimoji="0" lang="en-US" sz="1200" b="0" i="0" u="none" strike="noStrike" cap="none" normalizeH="0" baseline="0" dirty="0">
                        <a:ln>
                          <a:noFill/>
                        </a:ln>
                        <a:solidFill>
                          <a:schemeClr val="bg1"/>
                        </a:solidFill>
                        <a:effectLst/>
                        <a:latin typeface="Arial" charset="0"/>
                        <a:ea typeface="ＭＳ Ｐゴシック"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ru-RU" sz="1200" b="0" i="0" u="none" strike="noStrike" cap="none" normalizeH="0" baseline="0" dirty="0" smtClean="0">
                          <a:ln>
                            <a:noFill/>
                          </a:ln>
                          <a:solidFill>
                            <a:schemeClr val="bg1"/>
                          </a:solidFill>
                          <a:effectLst/>
                          <a:latin typeface="Arial" charset="0"/>
                          <a:ea typeface="ＭＳ Ｐゴシック" charset="0"/>
                        </a:rPr>
                        <a:t>Функция</a:t>
                      </a:r>
                      <a:endParaRPr kumimoji="0" lang="en-US" sz="1200" b="0" i="0" u="none" strike="noStrike" cap="none" normalizeH="0" baseline="0" dirty="0">
                        <a:ln>
                          <a:noFill/>
                        </a:ln>
                        <a:solidFill>
                          <a:schemeClr val="bg1"/>
                        </a:solidFill>
                        <a:effectLst/>
                        <a:latin typeface="Arial" charset="0"/>
                        <a:ea typeface="ＭＳ Ｐゴシック" charset="0"/>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ru-RU" sz="1200" b="0" i="0" u="none" strike="noStrike" cap="none" normalizeH="0" baseline="0" dirty="0" smtClean="0">
                          <a:ln>
                            <a:noFill/>
                          </a:ln>
                          <a:solidFill>
                            <a:schemeClr val="bg1"/>
                          </a:solidFill>
                          <a:effectLst/>
                          <a:latin typeface="Arial" charset="0"/>
                          <a:ea typeface="ＭＳ Ｐゴシック" charset="0"/>
                        </a:rPr>
                        <a:t>описание</a:t>
                      </a:r>
                      <a:endParaRPr kumimoji="0" lang="en-US" sz="1200" b="0" i="0" u="none" strike="noStrike" cap="none" normalizeH="0" baseline="0" dirty="0">
                        <a:ln>
                          <a:noFill/>
                        </a:ln>
                        <a:solidFill>
                          <a:schemeClr val="bg1"/>
                        </a:solidFill>
                        <a:effectLst/>
                        <a:latin typeface="Arial" charset="0"/>
                        <a:ea typeface="ＭＳ Ｐゴシック"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r>
              <a:tr h="713309">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ru-RU" sz="1200" b="0" i="0" u="none" strike="noStrike" cap="none" normalizeH="0" baseline="0" dirty="0" smtClean="0">
                          <a:ln>
                            <a:noFill/>
                          </a:ln>
                          <a:solidFill>
                            <a:schemeClr val="tx1"/>
                          </a:solidFill>
                          <a:effectLst/>
                          <a:latin typeface="Arial" charset="0"/>
                          <a:ea typeface="ＭＳ Ｐゴシック" charset="0"/>
                        </a:rPr>
                        <a:t>Файловый ввод вывод</a:t>
                      </a:r>
                      <a:endParaRPr kumimoji="0" lang="en-US" sz="1200" b="0" i="0" u="none" strike="noStrike" cap="none" normalizeH="0" baseline="0" dirty="0">
                        <a:ln>
                          <a:noFill/>
                        </a:ln>
                        <a:solidFill>
                          <a:schemeClr val="tx1"/>
                        </a:solidFill>
                        <a:effectLst/>
                        <a:latin typeface="Arial" charset="0"/>
                        <a:ea typeface="ＭＳ Ｐゴシック"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Courier New" charset="0"/>
                          <a:ea typeface="ＭＳ Ｐゴシック" charset="0"/>
                        </a:rPr>
                        <a:t>fopen() </a:t>
                      </a: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Courier New" charset="0"/>
                          <a:ea typeface="ＭＳ Ｐゴシック" charset="0"/>
                        </a:rPr>
                        <a:t>fprintf() </a:t>
                      </a: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Courier New" charset="0"/>
                          <a:ea typeface="ＭＳ Ｐゴシック" charset="0"/>
                        </a:rPr>
                        <a:t>fclose()</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ru-RU" sz="1200" b="0" i="0" u="none" strike="noStrike" cap="none" normalizeH="0" baseline="0" dirty="0" smtClean="0">
                          <a:ln>
                            <a:noFill/>
                          </a:ln>
                          <a:solidFill>
                            <a:schemeClr val="tx1"/>
                          </a:solidFill>
                          <a:effectLst/>
                          <a:latin typeface="Arial" charset="0"/>
                          <a:ea typeface="ＭＳ Ｐゴシック" charset="0"/>
                        </a:rPr>
                        <a:t>Открыть файл </a:t>
                      </a:r>
                      <a:endParaRPr kumimoji="0" lang="en-US" sz="1200" b="0" i="0" u="none" strike="noStrike" cap="none" normalizeH="0" baseline="0" dirty="0">
                        <a:ln>
                          <a:noFill/>
                        </a:ln>
                        <a:solidFill>
                          <a:schemeClr val="tx1"/>
                        </a:solidFill>
                        <a:effectLst/>
                        <a:latin typeface="Arial" charset="0"/>
                        <a:ea typeface="ＭＳ Ｐゴシック" charset="0"/>
                      </a:endParaRP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ru-RU" sz="1200" b="0" i="0" u="none" strike="noStrike" cap="none" normalizeH="0" baseline="0" dirty="0" smtClean="0">
                          <a:ln>
                            <a:noFill/>
                          </a:ln>
                          <a:solidFill>
                            <a:schemeClr val="tx1"/>
                          </a:solidFill>
                          <a:effectLst/>
                          <a:latin typeface="Arial" charset="0"/>
                          <a:ea typeface="ＭＳ Ｐゴシック" charset="0"/>
                        </a:rPr>
                        <a:t>Печать в файл</a:t>
                      </a:r>
                      <a:endParaRPr kumimoji="0" lang="en-US" sz="1200" b="0" i="0" u="none" strike="noStrike" cap="none" normalizeH="0" baseline="0" dirty="0">
                        <a:ln>
                          <a:noFill/>
                        </a:ln>
                        <a:solidFill>
                          <a:schemeClr val="tx1"/>
                        </a:solidFill>
                        <a:effectLst/>
                        <a:latin typeface="Arial" charset="0"/>
                        <a:ea typeface="ＭＳ Ｐゴシック" charset="0"/>
                      </a:endParaRP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ru-RU" sz="1200" b="0" i="0" u="none" strike="noStrike" cap="none" normalizeH="0" baseline="0" dirty="0" smtClean="0">
                          <a:ln>
                            <a:noFill/>
                          </a:ln>
                          <a:solidFill>
                            <a:schemeClr val="tx1"/>
                          </a:solidFill>
                          <a:effectLst/>
                          <a:latin typeface="Arial" charset="0"/>
                          <a:ea typeface="ＭＳ Ｐゴシック" charset="0"/>
                        </a:rPr>
                        <a:t>Закрыть файл</a:t>
                      </a:r>
                      <a:endParaRPr kumimoji="0" lang="en-US" sz="1200" b="0" i="0" u="none" strike="noStrike" cap="none" normalizeH="0" baseline="0" dirty="0">
                        <a:ln>
                          <a:noFill/>
                        </a:ln>
                        <a:solidFill>
                          <a:schemeClr val="tx1"/>
                        </a:solidFill>
                        <a:effectLst/>
                        <a:latin typeface="Arial" charset="0"/>
                        <a:ea typeface="ＭＳ Ｐゴシック"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93829">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ru-RU" sz="1200" b="0" i="0" u="none" strike="noStrike" cap="none" normalizeH="0" baseline="0" dirty="0" smtClean="0">
                          <a:ln>
                            <a:noFill/>
                          </a:ln>
                          <a:solidFill>
                            <a:schemeClr val="tx1"/>
                          </a:solidFill>
                          <a:effectLst/>
                          <a:latin typeface="Arial" charset="0"/>
                          <a:ea typeface="ＭＳ Ｐゴシック" charset="0"/>
                        </a:rPr>
                        <a:t>Манипуляции со строками и числами</a:t>
                      </a:r>
                      <a:endParaRPr kumimoji="0" lang="en-US" sz="1200" b="0" i="0" u="none" strike="noStrike" cap="none" normalizeH="0" baseline="0" dirty="0">
                        <a:ln>
                          <a:noFill/>
                        </a:ln>
                        <a:solidFill>
                          <a:schemeClr val="tx1"/>
                        </a:solidFill>
                        <a:effectLst/>
                        <a:latin typeface="Arial" charset="0"/>
                        <a:ea typeface="ＭＳ Ｐゴシック"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Courier New" charset="0"/>
                          <a:ea typeface="ＭＳ Ｐゴシック" charset="0"/>
                        </a:rPr>
                        <a:t>num2str()</a:t>
                      </a: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Courier New" charset="0"/>
                          <a:ea typeface="ＭＳ Ｐゴシック" charset="0"/>
                        </a:rPr>
                        <a:t>str2num()</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ru-RU" sz="1200" b="0" i="0" u="none" strike="noStrike" cap="none" normalizeH="0" baseline="0" dirty="0" smtClean="0">
                          <a:ln>
                            <a:noFill/>
                          </a:ln>
                          <a:solidFill>
                            <a:schemeClr val="tx1"/>
                          </a:solidFill>
                          <a:effectLst/>
                          <a:latin typeface="Arial" charset="0"/>
                          <a:ea typeface="ＭＳ Ｐゴシック" charset="0"/>
                        </a:rPr>
                        <a:t>Преобразовать число в строку</a:t>
                      </a:r>
                      <a:endParaRPr kumimoji="0" lang="en-US" sz="1200" b="0" i="0" u="none" strike="noStrike" cap="none" normalizeH="0" baseline="0" dirty="0">
                        <a:ln>
                          <a:noFill/>
                        </a:ln>
                        <a:solidFill>
                          <a:schemeClr val="tx1"/>
                        </a:solidFill>
                        <a:effectLst/>
                        <a:latin typeface="Arial" charset="0"/>
                        <a:ea typeface="ＭＳ Ｐゴシック" charset="0"/>
                      </a:endParaRP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ru-RU" sz="1200" b="0" i="0" u="none" strike="noStrike" cap="none" normalizeH="0" baseline="0" dirty="0" smtClean="0">
                          <a:ln>
                            <a:noFill/>
                          </a:ln>
                          <a:solidFill>
                            <a:schemeClr val="tx1"/>
                          </a:solidFill>
                          <a:effectLst/>
                          <a:latin typeface="Arial" charset="0"/>
                          <a:ea typeface="ＭＳ Ｐゴシック" charset="0"/>
                        </a:rPr>
                        <a:t>Преобразовать строку в число</a:t>
                      </a:r>
                      <a:endParaRPr kumimoji="0" lang="en-US" sz="1200" b="0" i="0" u="none" strike="noStrike" cap="none" normalizeH="0" baseline="0" dirty="0">
                        <a:ln>
                          <a:noFill/>
                        </a:ln>
                        <a:solidFill>
                          <a:schemeClr val="tx1"/>
                        </a:solidFill>
                        <a:effectLst/>
                        <a:latin typeface="Arial" charset="0"/>
                        <a:ea typeface="ＭＳ Ｐゴシック"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13309">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ru-RU" sz="1200" b="0" i="0" u="none" strike="noStrike" cap="none" normalizeH="0" baseline="0" dirty="0" smtClean="0">
                          <a:ln>
                            <a:noFill/>
                          </a:ln>
                          <a:solidFill>
                            <a:schemeClr val="tx1"/>
                          </a:solidFill>
                          <a:effectLst/>
                          <a:latin typeface="Arial" charset="0"/>
                          <a:ea typeface="ＭＳ Ｐゴシック" charset="0"/>
                        </a:rPr>
                        <a:t>Случайные числа</a:t>
                      </a:r>
                      <a:endParaRPr kumimoji="0" lang="en-US" sz="1200" b="0" i="0" u="none" strike="noStrike" cap="none" normalizeH="0" baseline="0" dirty="0">
                        <a:ln>
                          <a:noFill/>
                        </a:ln>
                        <a:solidFill>
                          <a:schemeClr val="tx1"/>
                        </a:solidFill>
                        <a:effectLst/>
                        <a:latin typeface="Arial" charset="0"/>
                        <a:ea typeface="ＭＳ Ｐゴシック"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Courier New" charset="0"/>
                          <a:ea typeface="ＭＳ Ｐゴシック" charset="0"/>
                        </a:rPr>
                        <a:t>randn()</a:t>
                      </a: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endParaRPr kumimoji="0" lang="en-US" sz="1200" b="0" i="0" u="none" strike="noStrike" cap="none" normalizeH="0" baseline="0">
                        <a:ln>
                          <a:noFill/>
                        </a:ln>
                        <a:solidFill>
                          <a:schemeClr val="tx1"/>
                        </a:solidFill>
                        <a:effectLst/>
                        <a:latin typeface="Courier New" charset="0"/>
                        <a:ea typeface="ＭＳ Ｐゴシック" charset="0"/>
                      </a:endParaRP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Courier New" charset="0"/>
                          <a:ea typeface="ＭＳ Ｐゴシック" charset="0"/>
                        </a:rPr>
                        <a:t>rand()</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ru-RU" sz="1200" b="0" i="0" u="none" strike="noStrike" cap="none" normalizeH="0" baseline="0" dirty="0" smtClean="0">
                          <a:ln>
                            <a:noFill/>
                          </a:ln>
                          <a:solidFill>
                            <a:schemeClr val="tx1"/>
                          </a:solidFill>
                          <a:effectLst/>
                          <a:latin typeface="Arial" charset="0"/>
                          <a:ea typeface="ＭＳ Ｐゴシック" charset="0"/>
                        </a:rPr>
                        <a:t>Создать случайную последовательность с нормальным распределением, средним 0 и отклонением 1</a:t>
                      </a:r>
                      <a:endParaRPr kumimoji="0" lang="en-US" sz="1200" b="0" i="0" u="none" strike="noStrike" cap="none" normalizeH="0" baseline="0" dirty="0">
                        <a:ln>
                          <a:noFill/>
                        </a:ln>
                        <a:solidFill>
                          <a:schemeClr val="tx1"/>
                        </a:solidFill>
                        <a:effectLst/>
                        <a:latin typeface="Arial" charset="0"/>
                        <a:ea typeface="ＭＳ Ｐゴシック" charset="0"/>
                      </a:endParaRP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ru-RU" sz="1200" b="0" i="0" u="none" strike="noStrike" cap="none" normalizeH="0" baseline="0" dirty="0" smtClean="0">
                          <a:ln>
                            <a:noFill/>
                          </a:ln>
                          <a:solidFill>
                            <a:schemeClr val="tx1"/>
                          </a:solidFill>
                          <a:effectLst/>
                          <a:latin typeface="Arial" charset="0"/>
                          <a:ea typeface="ＭＳ Ｐゴシック" charset="0"/>
                        </a:rPr>
                        <a:t>Случайная последовательность с равномерным распределением</a:t>
                      </a:r>
                      <a:endParaRPr kumimoji="0" lang="en-US" sz="1200" b="0" i="0" u="none" strike="noStrike" cap="none" normalizeH="0" baseline="0" dirty="0">
                        <a:ln>
                          <a:noFill/>
                        </a:ln>
                        <a:solidFill>
                          <a:schemeClr val="tx1"/>
                        </a:solidFill>
                        <a:effectLst/>
                        <a:latin typeface="Arial" charset="0"/>
                        <a:ea typeface="ＭＳ Ｐゴシック"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13309">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ru-RU" sz="1200" b="0" i="0" u="none" strike="noStrike" cap="none" normalizeH="0" baseline="0" dirty="0" smtClean="0">
                          <a:ln>
                            <a:noFill/>
                          </a:ln>
                          <a:solidFill>
                            <a:schemeClr val="tx1"/>
                          </a:solidFill>
                          <a:effectLst/>
                          <a:latin typeface="Arial" charset="0"/>
                          <a:ea typeface="ＭＳ Ｐゴシック" charset="0"/>
                        </a:rPr>
                        <a:t>Проектирование </a:t>
                      </a:r>
                      <a:r>
                        <a:rPr kumimoji="0" lang="en-US" sz="1200" b="0" i="0" u="none" strike="noStrike" cap="none" normalizeH="0" baseline="0" dirty="0" smtClean="0">
                          <a:ln>
                            <a:noFill/>
                          </a:ln>
                          <a:solidFill>
                            <a:schemeClr val="tx1"/>
                          </a:solidFill>
                          <a:effectLst/>
                          <a:latin typeface="Arial" charset="0"/>
                          <a:ea typeface="ＭＳ Ｐゴシック" charset="0"/>
                        </a:rPr>
                        <a:t>FIR </a:t>
                      </a:r>
                      <a:r>
                        <a:rPr kumimoji="0" lang="ru-RU" sz="1200" b="0" i="0" u="none" strike="noStrike" cap="none" normalizeH="0" baseline="0" dirty="0" smtClean="0">
                          <a:ln>
                            <a:noFill/>
                          </a:ln>
                          <a:solidFill>
                            <a:schemeClr val="tx1"/>
                          </a:solidFill>
                          <a:effectLst/>
                          <a:latin typeface="Arial" charset="0"/>
                          <a:ea typeface="ＭＳ Ｐゴシック" charset="0"/>
                        </a:rPr>
                        <a:t>фильтров</a:t>
                      </a:r>
                      <a:endParaRPr kumimoji="0" lang="en-US" sz="1200" b="0" i="0" u="none" strike="noStrike" cap="none" normalizeH="0" baseline="0" dirty="0">
                        <a:ln>
                          <a:noFill/>
                        </a:ln>
                        <a:solidFill>
                          <a:schemeClr val="tx1"/>
                        </a:solidFill>
                        <a:effectLst/>
                        <a:latin typeface="Arial" charset="0"/>
                        <a:ea typeface="ＭＳ Ｐゴシック"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Courier New" charset="0"/>
                          <a:ea typeface="ＭＳ Ｐゴシック" charset="0"/>
                        </a:rPr>
                        <a:t>firpm()</a:t>
                      </a: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Courier New" charset="0"/>
                          <a:ea typeface="ＭＳ Ｐゴシック" charset="0"/>
                        </a:rPr>
                        <a:t>fir1()</a:t>
                      </a: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Courier New" charset="0"/>
                          <a:ea typeface="ＭＳ Ｐゴシック" charset="0"/>
                        </a:rPr>
                        <a:t>freqz()</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dirty="0">
                          <a:ln>
                            <a:noFill/>
                          </a:ln>
                          <a:solidFill>
                            <a:schemeClr val="tx1"/>
                          </a:solidFill>
                          <a:effectLst/>
                          <a:latin typeface="Arial" charset="0"/>
                          <a:ea typeface="ＭＳ Ｐゴシック" charset="0"/>
                        </a:rPr>
                        <a:t>FIR </a:t>
                      </a:r>
                      <a:r>
                        <a:rPr kumimoji="0" lang="ru-RU" sz="1200" b="0" i="0" u="none" strike="noStrike" cap="none" normalizeH="0" baseline="0" dirty="0" smtClean="0">
                          <a:ln>
                            <a:noFill/>
                          </a:ln>
                          <a:solidFill>
                            <a:schemeClr val="tx1"/>
                          </a:solidFill>
                          <a:effectLst/>
                          <a:latin typeface="Arial" charset="0"/>
                          <a:ea typeface="ＭＳ Ｐゴシック" charset="0"/>
                        </a:rPr>
                        <a:t>фильтр равных пульсаций</a:t>
                      </a:r>
                      <a:endParaRPr kumimoji="0" lang="en-US" sz="1200" b="0" i="0" u="none" strike="noStrike" cap="none" normalizeH="0" baseline="0" dirty="0">
                        <a:ln>
                          <a:noFill/>
                        </a:ln>
                        <a:solidFill>
                          <a:schemeClr val="tx1"/>
                        </a:solidFill>
                        <a:effectLst/>
                        <a:latin typeface="Arial" charset="0"/>
                        <a:ea typeface="ＭＳ Ｐゴシック" charset="0"/>
                      </a:endParaRP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dirty="0">
                          <a:ln>
                            <a:noFill/>
                          </a:ln>
                          <a:solidFill>
                            <a:schemeClr val="tx1"/>
                          </a:solidFill>
                          <a:effectLst/>
                          <a:latin typeface="Arial" charset="0"/>
                          <a:ea typeface="ＭＳ Ｐゴシック" charset="0"/>
                        </a:rPr>
                        <a:t>FIR </a:t>
                      </a:r>
                      <a:r>
                        <a:rPr kumimoji="0" lang="ru-RU" sz="1200" b="0" i="0" u="none" strike="noStrike" cap="none" normalizeH="0" baseline="0" dirty="0" smtClean="0">
                          <a:ln>
                            <a:noFill/>
                          </a:ln>
                          <a:solidFill>
                            <a:schemeClr val="tx1"/>
                          </a:solidFill>
                          <a:effectLst/>
                          <a:latin typeface="Arial" charset="0"/>
                          <a:ea typeface="ＭＳ Ｐゴシック" charset="0"/>
                        </a:rPr>
                        <a:t>с использованием метода окон</a:t>
                      </a:r>
                      <a:endParaRPr kumimoji="0" lang="en-US" sz="1200" b="0" i="0" u="none" strike="noStrike" cap="none" normalizeH="0" baseline="0" dirty="0">
                        <a:ln>
                          <a:noFill/>
                        </a:ln>
                        <a:solidFill>
                          <a:schemeClr val="tx1"/>
                        </a:solidFill>
                        <a:effectLst/>
                        <a:latin typeface="Arial" charset="0"/>
                        <a:ea typeface="ＭＳ Ｐゴシック" charset="0"/>
                      </a:endParaRP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ru-RU" sz="1200" b="0" i="0" u="none" strike="noStrike" cap="none" normalizeH="0" baseline="0" dirty="0" smtClean="0">
                          <a:ln>
                            <a:noFill/>
                          </a:ln>
                          <a:solidFill>
                            <a:schemeClr val="tx1"/>
                          </a:solidFill>
                          <a:effectLst/>
                          <a:latin typeface="Arial" charset="0"/>
                          <a:ea typeface="ＭＳ Ｐゴシック" charset="0"/>
                        </a:rPr>
                        <a:t>Построить участок АЧХ фильтра</a:t>
                      </a:r>
                      <a:endParaRPr kumimoji="0" lang="en-US" sz="1200" b="0" i="0" u="none" strike="noStrike" cap="none" normalizeH="0" baseline="0" dirty="0">
                        <a:ln>
                          <a:noFill/>
                        </a:ln>
                        <a:solidFill>
                          <a:schemeClr val="tx1"/>
                        </a:solidFill>
                        <a:effectLst/>
                        <a:latin typeface="Arial" charset="0"/>
                        <a:ea typeface="ＭＳ Ｐゴシック"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932788">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ru-RU" sz="1200" b="0" i="0" u="none" strike="noStrike" cap="none" normalizeH="0" baseline="0" dirty="0" smtClean="0">
                          <a:ln>
                            <a:noFill/>
                          </a:ln>
                          <a:solidFill>
                            <a:schemeClr val="tx1"/>
                          </a:solidFill>
                          <a:effectLst/>
                          <a:latin typeface="Arial" charset="0"/>
                          <a:ea typeface="ＭＳ Ｐゴシック" charset="0"/>
                        </a:rPr>
                        <a:t>Кодирование</a:t>
                      </a:r>
                      <a:endParaRPr kumimoji="0" lang="en-US" sz="1200" b="0" i="0" u="none" strike="noStrike" cap="none" normalizeH="0" baseline="0" dirty="0">
                        <a:ln>
                          <a:noFill/>
                        </a:ln>
                        <a:solidFill>
                          <a:schemeClr val="tx1"/>
                        </a:solidFill>
                        <a:effectLst/>
                        <a:latin typeface="Arial" charset="0"/>
                        <a:ea typeface="ＭＳ Ｐゴシック"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Courier New" charset="0"/>
                          <a:ea typeface="ＭＳ Ｐゴシック" charset="0"/>
                        </a:rPr>
                        <a:t>convenc()</a:t>
                      </a: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Courier New" charset="0"/>
                          <a:ea typeface="ＭＳ Ｐゴシック" charset="0"/>
                        </a:rPr>
                        <a:t>vitdec()</a:t>
                      </a: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Courier New" charset="0"/>
                          <a:ea typeface="ＭＳ Ｐゴシック" charset="0"/>
                        </a:rPr>
                        <a:t>rsenc()</a:t>
                      </a: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Courier New" charset="0"/>
                          <a:ea typeface="ＭＳ Ｐゴシック" charset="0"/>
                        </a:rPr>
                        <a:t>rsdec()</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ru-RU" sz="1200" b="0" i="0" u="none" strike="noStrike" cap="none" normalizeH="0" baseline="0" dirty="0" err="1" smtClean="0">
                          <a:ln>
                            <a:noFill/>
                          </a:ln>
                          <a:solidFill>
                            <a:schemeClr val="tx1"/>
                          </a:solidFill>
                          <a:effectLst/>
                          <a:latin typeface="Arial" charset="0"/>
                          <a:ea typeface="ＭＳ Ｐゴシック" charset="0"/>
                        </a:rPr>
                        <a:t>Сверточное</a:t>
                      </a:r>
                      <a:r>
                        <a:rPr kumimoji="0" lang="ru-RU" sz="1200" b="0" i="0" u="none" strike="noStrike" cap="none" normalizeH="0" baseline="0" dirty="0" smtClean="0">
                          <a:ln>
                            <a:noFill/>
                          </a:ln>
                          <a:solidFill>
                            <a:schemeClr val="tx1"/>
                          </a:solidFill>
                          <a:effectLst/>
                          <a:latin typeface="Arial" charset="0"/>
                          <a:ea typeface="ＭＳ Ｐゴシック" charset="0"/>
                        </a:rPr>
                        <a:t> кодирование</a:t>
                      </a:r>
                      <a:endParaRPr kumimoji="0" lang="en-US" sz="1200" b="0" i="0" u="none" strike="noStrike" cap="none" normalizeH="0" baseline="0" dirty="0">
                        <a:ln>
                          <a:noFill/>
                        </a:ln>
                        <a:solidFill>
                          <a:schemeClr val="tx1"/>
                        </a:solidFill>
                        <a:effectLst/>
                        <a:latin typeface="Arial" charset="0"/>
                        <a:ea typeface="ＭＳ Ｐゴシック" charset="0"/>
                      </a:endParaRP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ru-RU" sz="1200" b="0" i="0" u="none" strike="noStrike" cap="none" normalizeH="0" baseline="0" dirty="0" err="1" smtClean="0">
                          <a:ln>
                            <a:noFill/>
                          </a:ln>
                          <a:solidFill>
                            <a:schemeClr val="tx1"/>
                          </a:solidFill>
                          <a:effectLst/>
                          <a:latin typeface="Arial" charset="0"/>
                          <a:ea typeface="ＭＳ Ｐゴシック" charset="0"/>
                        </a:rPr>
                        <a:t>Сверточное</a:t>
                      </a:r>
                      <a:r>
                        <a:rPr kumimoji="0" lang="ru-RU" sz="1200" b="0" i="0" u="none" strike="noStrike" cap="none" normalizeH="0" baseline="0" dirty="0" smtClean="0">
                          <a:ln>
                            <a:noFill/>
                          </a:ln>
                          <a:solidFill>
                            <a:schemeClr val="tx1"/>
                          </a:solidFill>
                          <a:effectLst/>
                          <a:latin typeface="Arial" charset="0"/>
                          <a:ea typeface="ＭＳ Ｐゴシック" charset="0"/>
                        </a:rPr>
                        <a:t> декодирование алгоритмом </a:t>
                      </a:r>
                      <a:r>
                        <a:rPr kumimoji="0" lang="ru-RU" sz="1200" b="0" i="0" u="none" strike="noStrike" cap="none" normalizeH="0" baseline="0" dirty="0" err="1" smtClean="0">
                          <a:ln>
                            <a:noFill/>
                          </a:ln>
                          <a:solidFill>
                            <a:schemeClr val="tx1"/>
                          </a:solidFill>
                          <a:effectLst/>
                          <a:latin typeface="Arial" charset="0"/>
                          <a:ea typeface="ＭＳ Ｐゴシック" charset="0"/>
                        </a:rPr>
                        <a:t>Витерби</a:t>
                      </a:r>
                      <a:endParaRPr kumimoji="0" lang="en-US" sz="1200" b="0" i="0" u="none" strike="noStrike" cap="none" normalizeH="0" baseline="0" dirty="0">
                        <a:ln>
                          <a:noFill/>
                        </a:ln>
                        <a:solidFill>
                          <a:schemeClr val="tx1"/>
                        </a:solidFill>
                        <a:effectLst/>
                        <a:latin typeface="Arial" charset="0"/>
                        <a:ea typeface="ＭＳ Ｐゴシック" charset="0"/>
                      </a:endParaRP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ru-RU" sz="1200" b="0" i="0" u="none" strike="noStrike" cap="none" normalizeH="0" baseline="0" dirty="0" smtClean="0">
                          <a:ln>
                            <a:noFill/>
                          </a:ln>
                          <a:solidFill>
                            <a:schemeClr val="tx1"/>
                          </a:solidFill>
                          <a:effectLst/>
                          <a:latin typeface="Arial" charset="0"/>
                          <a:ea typeface="ＭＳ Ｐゴシック" charset="0"/>
                        </a:rPr>
                        <a:t>Кодер Рида-Соломона</a:t>
                      </a:r>
                      <a:endParaRPr kumimoji="0" lang="en-US" sz="1200" b="0" i="0" u="none" strike="noStrike" cap="none" normalizeH="0" baseline="0" dirty="0">
                        <a:ln>
                          <a:noFill/>
                        </a:ln>
                        <a:solidFill>
                          <a:schemeClr val="tx1"/>
                        </a:solidFill>
                        <a:effectLst/>
                        <a:latin typeface="Arial" charset="0"/>
                        <a:ea typeface="ＭＳ Ｐゴシック" charset="0"/>
                      </a:endParaRP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ru-RU" sz="1200" b="0" i="0" u="none" strike="noStrike" cap="none" normalizeH="0" baseline="0" dirty="0" smtClean="0">
                          <a:ln>
                            <a:noFill/>
                          </a:ln>
                          <a:solidFill>
                            <a:schemeClr val="tx1"/>
                          </a:solidFill>
                          <a:effectLst/>
                          <a:latin typeface="Arial" charset="0"/>
                          <a:ea typeface="ＭＳ Ｐゴシック" charset="0"/>
                        </a:rPr>
                        <a:t>Декодер Рида-Соломона</a:t>
                      </a:r>
                      <a:endParaRPr kumimoji="0" lang="en-US" sz="1200" b="0" i="0" u="none" strike="noStrike" cap="none" normalizeH="0" baseline="0" dirty="0">
                        <a:ln>
                          <a:noFill/>
                        </a:ln>
                        <a:solidFill>
                          <a:schemeClr val="tx1"/>
                        </a:solidFill>
                        <a:effectLst/>
                        <a:latin typeface="Arial" charset="0"/>
                        <a:ea typeface="ＭＳ Ｐゴシック"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13309">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ru-RU" sz="1200" b="0" i="0" u="none" strike="noStrike" cap="none" normalizeH="0" baseline="0" dirty="0" smtClean="0">
                          <a:ln>
                            <a:noFill/>
                          </a:ln>
                          <a:solidFill>
                            <a:schemeClr val="tx1"/>
                          </a:solidFill>
                          <a:effectLst/>
                          <a:latin typeface="Arial" charset="0"/>
                          <a:ea typeface="ＭＳ Ｐゴシック" charset="0"/>
                        </a:rPr>
                        <a:t>Преобразование Фурье</a:t>
                      </a:r>
                      <a:endParaRPr kumimoji="0" lang="en-US" sz="1200" b="0" i="0" u="none" strike="noStrike" cap="none" normalizeH="0" baseline="0" dirty="0">
                        <a:ln>
                          <a:noFill/>
                        </a:ln>
                        <a:solidFill>
                          <a:schemeClr val="tx1"/>
                        </a:solidFill>
                        <a:effectLst/>
                        <a:latin typeface="Arial" charset="0"/>
                        <a:ea typeface="ＭＳ Ｐゴシック"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Courier New" charset="0"/>
                          <a:ea typeface="ＭＳ Ｐゴシック" charset="0"/>
                        </a:rPr>
                        <a:t>fft()</a:t>
                      </a: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Courier New" charset="0"/>
                          <a:ea typeface="ＭＳ Ｐゴシック" charset="0"/>
                        </a:rPr>
                        <a:t>ifft()</a:t>
                      </a: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200" b="0" i="0" u="none" strike="noStrike" cap="none" normalizeH="0" baseline="0">
                          <a:ln>
                            <a:noFill/>
                          </a:ln>
                          <a:solidFill>
                            <a:schemeClr val="tx1"/>
                          </a:solidFill>
                          <a:effectLst/>
                          <a:latin typeface="Courier New" charset="0"/>
                          <a:ea typeface="ＭＳ Ｐゴシック" charset="0"/>
                        </a:rPr>
                        <a:t>fftshift()</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ru-RU" sz="1200" b="0" i="0" u="none" strike="noStrike" cap="none" normalizeH="0" baseline="0" dirty="0" smtClean="0">
                          <a:ln>
                            <a:noFill/>
                          </a:ln>
                          <a:solidFill>
                            <a:schemeClr val="tx1"/>
                          </a:solidFill>
                          <a:effectLst/>
                          <a:latin typeface="Arial" charset="0"/>
                          <a:ea typeface="ＭＳ Ｐゴシック" charset="0"/>
                        </a:rPr>
                        <a:t>Дискретное преобразование Фурье</a:t>
                      </a:r>
                      <a:endParaRPr kumimoji="0" lang="en-US" sz="1200" b="0" i="0" u="none" strike="noStrike" cap="none" normalizeH="0" baseline="0" dirty="0">
                        <a:ln>
                          <a:noFill/>
                        </a:ln>
                        <a:solidFill>
                          <a:schemeClr val="tx1"/>
                        </a:solidFill>
                        <a:effectLst/>
                        <a:latin typeface="Arial" charset="0"/>
                        <a:ea typeface="ＭＳ Ｐゴシック" charset="0"/>
                      </a:endParaRP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ru-RU" sz="1200" b="0" i="0" u="none" strike="noStrike" cap="none" normalizeH="0" baseline="0" dirty="0" smtClean="0">
                          <a:ln>
                            <a:noFill/>
                          </a:ln>
                          <a:solidFill>
                            <a:schemeClr val="tx1"/>
                          </a:solidFill>
                          <a:effectLst/>
                          <a:latin typeface="Arial" charset="0"/>
                          <a:ea typeface="ＭＳ Ｐゴシック" charset="0"/>
                        </a:rPr>
                        <a:t>Обратное дискретное преобразование Фурье</a:t>
                      </a:r>
                      <a:endParaRPr kumimoji="0" lang="en-US" sz="1200" b="0" i="0" u="none" strike="noStrike" cap="none" normalizeH="0" baseline="0" dirty="0">
                        <a:ln>
                          <a:noFill/>
                        </a:ln>
                        <a:solidFill>
                          <a:schemeClr val="tx1"/>
                        </a:solidFill>
                        <a:effectLst/>
                        <a:latin typeface="Arial" charset="0"/>
                        <a:ea typeface="ＭＳ Ｐゴシック" charset="0"/>
                      </a:endParaRP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ru-RU" sz="1200" b="0" i="0" u="none" strike="noStrike" cap="none" normalizeH="0" baseline="0" dirty="0" smtClean="0">
                          <a:ln>
                            <a:noFill/>
                          </a:ln>
                          <a:solidFill>
                            <a:schemeClr val="tx1"/>
                          </a:solidFill>
                          <a:effectLst/>
                          <a:latin typeface="Arial" charset="0"/>
                          <a:ea typeface="ＭＳ Ｐゴシック" charset="0"/>
                        </a:rPr>
                        <a:t>Сдвиг нулевой частоты компонент к середине спектра</a:t>
                      </a:r>
                      <a:endParaRPr kumimoji="0" lang="en-US" sz="1200" b="0" i="0" u="none" strike="noStrike" cap="none" normalizeH="0" baseline="0" dirty="0">
                        <a:ln>
                          <a:noFill/>
                        </a:ln>
                        <a:solidFill>
                          <a:schemeClr val="tx1"/>
                        </a:solidFill>
                        <a:effectLst/>
                        <a:latin typeface="Arial" charset="0"/>
                        <a:ea typeface="ＭＳ Ｐゴシック"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4514" name="Rectangle 2"/>
          <p:cNvSpPr>
            <a:spLocks noGrp="1" noChangeArrowheads="1"/>
          </p:cNvSpPr>
          <p:nvPr>
            <p:ph type="title"/>
          </p:nvPr>
        </p:nvSpPr>
        <p:spPr/>
        <p:txBody>
          <a:bodyPr/>
          <a:lstStyle/>
          <a:p>
            <a:pPr>
              <a:defRPr/>
            </a:pPr>
            <a:r>
              <a:rPr lang="en-US" dirty="0"/>
              <a:t>.</a:t>
            </a:r>
            <a:r>
              <a:rPr lang="en-US" dirty="0" smtClean="0"/>
              <a:t>m</a:t>
            </a:r>
            <a:r>
              <a:rPr lang="ru-RU" dirty="0" smtClean="0"/>
              <a:t> файлы </a:t>
            </a:r>
            <a:r>
              <a:rPr lang="en-US" dirty="0" smtClean="0">
                <a:cs typeface="+mj-cs"/>
              </a:rPr>
              <a:t>MATLAB</a:t>
            </a:r>
          </a:p>
        </p:txBody>
      </p:sp>
      <p:sp>
        <p:nvSpPr>
          <p:cNvPr id="3264515" name="Rectangle 3"/>
          <p:cNvSpPr>
            <a:spLocks noGrp="1" noChangeArrowheads="1"/>
          </p:cNvSpPr>
          <p:nvPr>
            <p:ph type="body" idx="1"/>
          </p:nvPr>
        </p:nvSpPr>
        <p:spPr/>
        <p:txBody>
          <a:bodyPr/>
          <a:lstStyle/>
          <a:p>
            <a:pPr>
              <a:defRPr/>
            </a:pPr>
            <a:r>
              <a:rPr lang="ru-RU" sz="2400" dirty="0" smtClean="0">
                <a:cs typeface="+mn-cs"/>
              </a:rPr>
              <a:t>Команды </a:t>
            </a:r>
            <a:r>
              <a:rPr lang="en-US" sz="2400" dirty="0" smtClean="0">
                <a:cs typeface="+mn-cs"/>
              </a:rPr>
              <a:t>MATLAB</a:t>
            </a:r>
            <a:r>
              <a:rPr lang="ru-RU" sz="2400" dirty="0" smtClean="0">
                <a:cs typeface="+mn-cs"/>
              </a:rPr>
              <a:t> можно вводить через командную строку</a:t>
            </a:r>
            <a:endParaRPr lang="en-US" sz="2400" dirty="0" smtClean="0">
              <a:cs typeface="+mn-cs"/>
            </a:endParaRPr>
          </a:p>
          <a:p>
            <a:pPr>
              <a:defRPr/>
            </a:pPr>
            <a:r>
              <a:rPr lang="ru-RU" sz="2400" dirty="0" smtClean="0">
                <a:cs typeface="+mn-cs"/>
              </a:rPr>
              <a:t>Неэффективно при большом количестве</a:t>
            </a:r>
            <a:endParaRPr lang="en-US" sz="2400" dirty="0" smtClean="0">
              <a:cs typeface="+mn-cs"/>
            </a:endParaRPr>
          </a:p>
          <a:p>
            <a:pPr>
              <a:defRPr/>
            </a:pPr>
            <a:r>
              <a:rPr lang="ru-RU" sz="2400" dirty="0" smtClean="0">
                <a:cs typeface="+mn-cs"/>
              </a:rPr>
              <a:t>Решение</a:t>
            </a:r>
            <a:r>
              <a:rPr lang="en-US" sz="2400" dirty="0" smtClean="0">
                <a:cs typeface="+mn-cs"/>
              </a:rPr>
              <a:t>: </a:t>
            </a:r>
            <a:r>
              <a:rPr lang="ru-RU" sz="2400" dirty="0" smtClean="0">
                <a:cs typeface="+mn-cs"/>
              </a:rPr>
              <a:t>использование</a:t>
            </a:r>
            <a:r>
              <a:rPr lang="en-US" sz="2400" dirty="0" smtClean="0">
                <a:cs typeface="+mn-cs"/>
              </a:rPr>
              <a:t> .m </a:t>
            </a:r>
            <a:r>
              <a:rPr lang="ru-RU" sz="2400" dirty="0" smtClean="0">
                <a:cs typeface="+mn-cs"/>
              </a:rPr>
              <a:t>файлов</a:t>
            </a:r>
            <a:r>
              <a:rPr lang="en-US" sz="2400" dirty="0" smtClean="0">
                <a:cs typeface="+mn-cs"/>
              </a:rPr>
              <a:t>!</a:t>
            </a:r>
          </a:p>
          <a:p>
            <a:pPr>
              <a:defRPr/>
            </a:pPr>
            <a:r>
              <a:rPr lang="ru-RU" sz="2400" dirty="0" smtClean="0">
                <a:cs typeface="+mn-cs"/>
              </a:rPr>
              <a:t>Два типа </a:t>
            </a:r>
            <a:r>
              <a:rPr lang="en-US" sz="2400" dirty="0" smtClean="0">
                <a:cs typeface="+mn-cs"/>
              </a:rPr>
              <a:t>.m </a:t>
            </a:r>
            <a:r>
              <a:rPr lang="ru-RU" sz="2400" dirty="0" smtClean="0">
                <a:cs typeface="+mn-cs"/>
              </a:rPr>
              <a:t>файлов</a:t>
            </a:r>
            <a:r>
              <a:rPr lang="en-US" sz="2400" dirty="0" smtClean="0">
                <a:cs typeface="+mn-cs"/>
              </a:rPr>
              <a:t>:</a:t>
            </a:r>
          </a:p>
          <a:p>
            <a:pPr lvl="1">
              <a:defRPr/>
            </a:pPr>
            <a:r>
              <a:rPr lang="ru-RU" sz="1800" dirty="0" smtClean="0"/>
              <a:t>Сценарный</a:t>
            </a:r>
            <a:r>
              <a:rPr lang="en-US" sz="1800" dirty="0" smtClean="0"/>
              <a:t> .m </a:t>
            </a:r>
            <a:r>
              <a:rPr lang="ru-RU" sz="1800" dirty="0" smtClean="0"/>
              <a:t>файл</a:t>
            </a:r>
            <a:r>
              <a:rPr lang="en-US" sz="1800" dirty="0" smtClean="0"/>
              <a:t>: 	</a:t>
            </a:r>
          </a:p>
          <a:p>
            <a:pPr lvl="1">
              <a:defRPr/>
            </a:pPr>
            <a:r>
              <a:rPr lang="en-US" sz="1800" dirty="0" smtClean="0"/>
              <a:t>.m </a:t>
            </a:r>
            <a:r>
              <a:rPr lang="ru-RU" sz="1800" dirty="0" smtClean="0"/>
              <a:t>файл - функция</a:t>
            </a:r>
            <a:r>
              <a:rPr lang="en-US" sz="1800" dirty="0" smtClean="0"/>
              <a:t>:</a:t>
            </a:r>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62" name="Rectangle 2"/>
          <p:cNvSpPr>
            <a:spLocks noGrp="1" noChangeArrowheads="1"/>
          </p:cNvSpPr>
          <p:nvPr>
            <p:ph type="title"/>
          </p:nvPr>
        </p:nvSpPr>
        <p:spPr/>
        <p:txBody>
          <a:bodyPr/>
          <a:lstStyle/>
          <a:p>
            <a:pPr>
              <a:defRPr/>
            </a:pPr>
            <a:r>
              <a:rPr lang="en-US" smtClean="0">
                <a:cs typeface="+mj-cs"/>
              </a:rPr>
              <a:t>MATLAB Script .m File</a:t>
            </a:r>
          </a:p>
        </p:txBody>
      </p:sp>
      <p:sp>
        <p:nvSpPr>
          <p:cNvPr id="3266563" name="Rectangle 3"/>
          <p:cNvSpPr>
            <a:spLocks noGrp="1" noChangeArrowheads="1"/>
          </p:cNvSpPr>
          <p:nvPr>
            <p:ph type="body" idx="1"/>
          </p:nvPr>
        </p:nvSpPr>
        <p:spPr/>
        <p:txBody>
          <a:bodyPr/>
          <a:lstStyle/>
          <a:p>
            <a:pPr>
              <a:defRPr/>
            </a:pPr>
            <a:r>
              <a:rPr lang="ru-RU" sz="2400" dirty="0" smtClean="0">
                <a:cs typeface="+mn-cs"/>
              </a:rPr>
              <a:t>Внешний файл содержащий набор команд</a:t>
            </a:r>
            <a:r>
              <a:rPr lang="en-US" sz="2400" smtClean="0">
                <a:cs typeface="+mn-cs"/>
              </a:rPr>
              <a:t> MATLAB</a:t>
            </a:r>
            <a:endParaRPr lang="en-US" sz="2400" dirty="0" smtClean="0">
              <a:cs typeface="+mn-cs"/>
            </a:endParaRPr>
          </a:p>
          <a:p>
            <a:pPr>
              <a:defRPr/>
            </a:pPr>
            <a:r>
              <a:rPr lang="ru-RU" sz="2400" dirty="0" smtClean="0">
                <a:cs typeface="+mn-cs"/>
              </a:rPr>
              <a:t>Команды исполняются по очереди их появления в файле</a:t>
            </a:r>
            <a:endParaRPr lang="en-US" sz="2400" dirty="0" smtClean="0">
              <a:cs typeface="+mn-cs"/>
            </a:endParaRPr>
          </a:p>
          <a:p>
            <a:pPr>
              <a:defRPr/>
            </a:pPr>
            <a:r>
              <a:rPr lang="ru-RU" sz="2400" dirty="0" smtClean="0">
                <a:cs typeface="+mn-cs"/>
              </a:rPr>
              <a:t>Команды имеют доступ ко всем текущим переменным </a:t>
            </a:r>
            <a:r>
              <a:rPr lang="en-US" sz="2400" dirty="0" smtClean="0">
                <a:cs typeface="+mn-cs"/>
              </a:rPr>
              <a:t> workspace</a:t>
            </a:r>
          </a:p>
          <a:p>
            <a:pPr>
              <a:defRPr/>
            </a:pPr>
            <a:r>
              <a:rPr lang="ru-RU" sz="2400" dirty="0" smtClean="0">
                <a:cs typeface="+mn-cs"/>
              </a:rPr>
              <a:t>Переменные генерируемые сценарием становятся доступны в текущем</a:t>
            </a:r>
            <a:r>
              <a:rPr lang="en-US" sz="2400" dirty="0" smtClean="0">
                <a:cs typeface="+mn-cs"/>
              </a:rPr>
              <a:t> workspace</a:t>
            </a:r>
          </a:p>
          <a:p>
            <a:pPr>
              <a:defRPr/>
            </a:pPr>
            <a:r>
              <a:rPr lang="ru-RU" sz="2400" dirty="0" smtClean="0">
                <a:cs typeface="+mn-cs"/>
              </a:rPr>
              <a:t>Комментарии при помощи </a:t>
            </a:r>
            <a:r>
              <a:rPr lang="ru-RU" sz="2400" dirty="0" err="1" smtClean="0">
                <a:cs typeface="+mn-cs"/>
              </a:rPr>
              <a:t>занка</a:t>
            </a:r>
            <a:r>
              <a:rPr lang="ru-RU" sz="2400" dirty="0" smtClean="0">
                <a:cs typeface="+mn-cs"/>
              </a:rPr>
              <a:t> </a:t>
            </a:r>
            <a:r>
              <a:rPr lang="en-US" sz="2400" dirty="0" smtClean="0">
                <a:cs typeface="+mn-cs"/>
              </a:rPr>
              <a:t>%</a:t>
            </a:r>
          </a:p>
          <a:p>
            <a:pPr>
              <a:defRPr/>
            </a:pPr>
            <a:r>
              <a:rPr lang="ru-RU" sz="2400" dirty="0" smtClean="0">
                <a:cs typeface="+mn-cs"/>
              </a:rPr>
              <a:t>Могут вызывать друге сценарии/функции</a:t>
            </a:r>
            <a:endParaRPr lang="en-US" sz="2400" dirty="0" smtClean="0">
              <a:cs typeface="+mn-cs"/>
            </a:endParaRPr>
          </a:p>
          <a:p>
            <a:pPr>
              <a:defRPr/>
            </a:pPr>
            <a:r>
              <a:rPr lang="ru-RU" sz="2400" dirty="0"/>
              <a:t>Вызов из командной строки </a:t>
            </a:r>
            <a:r>
              <a:rPr lang="en-US" sz="2400" dirty="0" err="1"/>
              <a:t>Matlab</a:t>
            </a:r>
            <a:r>
              <a:rPr lang="en-US" sz="2400" dirty="0"/>
              <a:t>, </a:t>
            </a:r>
            <a:r>
              <a:rPr lang="ru-RU" sz="2400" dirty="0"/>
              <a:t>из других сценариев или из редактора </a:t>
            </a:r>
            <a:r>
              <a:rPr lang="en-US" sz="2400" dirty="0"/>
              <a:t>.m </a:t>
            </a:r>
            <a:r>
              <a:rPr lang="ru-RU" sz="2400" dirty="0"/>
              <a:t>файлов</a:t>
            </a:r>
            <a:r>
              <a:rPr lang="en-US" sz="2400" dirty="0"/>
              <a:t>.</a:t>
            </a:r>
          </a:p>
          <a:p>
            <a:pPr marL="0" indent="0">
              <a:buNone/>
              <a:defRPr/>
            </a:pPr>
            <a:r>
              <a:rPr lang="en-US" sz="2400" dirty="0" smtClean="0">
                <a:cs typeface="+mn-cs"/>
              </a:rPr>
              <a:t>.</a:t>
            </a:r>
          </a:p>
          <a:p>
            <a:pPr>
              <a:buFont typeface="Wingdings" charset="0"/>
              <a:buNone/>
              <a:defRPr/>
            </a:pPr>
            <a:endParaRPr lang="en-US" sz="2400" dirty="0" smtClean="0">
              <a:cs typeface="+mn-cs"/>
            </a:endParaRPr>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3186" name="Rectangle 2"/>
          <p:cNvSpPr>
            <a:spLocks noGrp="1" noChangeArrowheads="1"/>
          </p:cNvSpPr>
          <p:nvPr>
            <p:ph type="ctrTitle"/>
          </p:nvPr>
        </p:nvSpPr>
        <p:spPr/>
        <p:txBody>
          <a:bodyPr/>
          <a:lstStyle/>
          <a:p>
            <a:pPr>
              <a:defRPr/>
            </a:pPr>
            <a:r>
              <a:rPr lang="en-US" dirty="0" smtClean="0">
                <a:cs typeface="+mj-cs"/>
              </a:rPr>
              <a:t>Designing with DSP Builder</a:t>
            </a:r>
            <a:r>
              <a:rPr lang="en-US" sz="2400" b="0" dirty="0" smtClean="0">
                <a:cs typeface="+mj-cs"/>
              </a:rPr>
              <a:t/>
            </a:r>
            <a:br>
              <a:rPr lang="en-US" sz="2400" b="0" dirty="0" smtClean="0">
                <a:cs typeface="+mj-cs"/>
              </a:rPr>
            </a:br>
            <a:r>
              <a:rPr lang="ru-RU" sz="2400" b="0" dirty="0" smtClean="0">
                <a:cs typeface="+mj-cs"/>
              </a:rPr>
              <a:t>Базовые понятия </a:t>
            </a:r>
            <a:r>
              <a:rPr lang="en-US" sz="2400" b="0" i="1" dirty="0" smtClean="0">
                <a:cs typeface="+mj-cs"/>
              </a:rPr>
              <a:t>Simulink</a:t>
            </a:r>
            <a:endParaRPr lang="en-US" i="1" dirty="0" smtClean="0">
              <a:cs typeface="+mj-cs"/>
            </a:endParaRPr>
          </a:p>
        </p:txBody>
      </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Number Placeholder 4"/>
          <p:cNvSpPr txBox="1">
            <a:spLocks noGrp="1"/>
          </p:cNvSpPr>
          <p:nvPr/>
        </p:nvSpPr>
        <p:spPr bwMode="auto">
          <a:xfrm>
            <a:off x="304800" y="6588125"/>
            <a:ext cx="698500"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pic>
        <p:nvPicPr>
          <p:cNvPr id="82946"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7175" y="152400"/>
            <a:ext cx="36925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1760261" name="Rectangle 5"/>
          <p:cNvSpPr>
            <a:spLocks noGrp="1" noChangeArrowheads="1"/>
          </p:cNvSpPr>
          <p:nvPr>
            <p:ph type="title" idx="4294967295"/>
          </p:nvPr>
        </p:nvSpPr>
        <p:spPr>
          <a:xfrm>
            <a:off x="228600" y="152400"/>
            <a:ext cx="8331200" cy="762000"/>
          </a:xfrm>
        </p:spPr>
        <p:txBody>
          <a:bodyPr/>
          <a:lstStyle/>
          <a:p>
            <a:pPr>
              <a:defRPr/>
            </a:pPr>
            <a:r>
              <a:rPr lang="en-US">
                <a:cs typeface="+mj-cs"/>
              </a:rPr>
              <a:t>Simulink</a:t>
            </a:r>
          </a:p>
        </p:txBody>
      </p:sp>
      <p:sp>
        <p:nvSpPr>
          <p:cNvPr id="3278853" name="Rectangle 6"/>
          <p:cNvSpPr>
            <a:spLocks noGrp="1" noChangeArrowheads="1"/>
          </p:cNvSpPr>
          <p:nvPr>
            <p:ph type="body" sz="half" idx="4294967295"/>
          </p:nvPr>
        </p:nvSpPr>
        <p:spPr>
          <a:xfrm>
            <a:off x="228600" y="762000"/>
            <a:ext cx="4800600" cy="4679950"/>
          </a:xfrm>
        </p:spPr>
        <p:txBody>
          <a:bodyPr/>
          <a:lstStyle/>
          <a:p>
            <a:pPr>
              <a:defRPr/>
            </a:pPr>
            <a:r>
              <a:rPr lang="ru-RU" sz="2400" dirty="0" smtClean="0">
                <a:cs typeface="+mn-cs"/>
              </a:rPr>
              <a:t>Иерархическое блочное проектирование и моделирование</a:t>
            </a:r>
            <a:endParaRPr lang="en-US" sz="2400" dirty="0" smtClean="0">
              <a:cs typeface="+mn-cs"/>
            </a:endParaRPr>
          </a:p>
          <a:p>
            <a:pPr>
              <a:defRPr/>
            </a:pPr>
            <a:r>
              <a:rPr lang="ru-RU" sz="2400" dirty="0" smtClean="0">
                <a:cs typeface="+mn-cs"/>
              </a:rPr>
              <a:t>Цифровые, аналоговые</a:t>
            </a:r>
            <a:r>
              <a:rPr lang="ru-RU" sz="2400" dirty="0">
                <a:cs typeface="+mn-cs"/>
              </a:rPr>
              <a:t> </a:t>
            </a:r>
            <a:r>
              <a:rPr lang="ru-RU" sz="2400" dirty="0" smtClean="0">
                <a:cs typeface="+mn-cs"/>
              </a:rPr>
              <a:t>и смешанные</a:t>
            </a:r>
            <a:r>
              <a:rPr lang="en-US" sz="2400" dirty="0" smtClean="0">
                <a:cs typeface="+mn-cs"/>
              </a:rPr>
              <a:t> </a:t>
            </a:r>
            <a:r>
              <a:rPr lang="ru-RU" sz="2400" dirty="0" smtClean="0">
                <a:cs typeface="+mn-cs"/>
              </a:rPr>
              <a:t>сигналы</a:t>
            </a:r>
            <a:endParaRPr lang="en-US" sz="2400" dirty="0" smtClean="0">
              <a:cs typeface="+mn-cs"/>
            </a:endParaRPr>
          </a:p>
          <a:p>
            <a:pPr>
              <a:defRPr/>
            </a:pPr>
            <a:r>
              <a:rPr lang="ru-RU" sz="2400" dirty="0" smtClean="0">
                <a:cs typeface="+mn-cs"/>
              </a:rPr>
              <a:t>Визуализация сигналов</a:t>
            </a:r>
            <a:r>
              <a:rPr lang="en-US" sz="2400" dirty="0" smtClean="0">
                <a:cs typeface="+mn-cs"/>
              </a:rPr>
              <a:t> </a:t>
            </a:r>
          </a:p>
          <a:p>
            <a:pPr>
              <a:defRPr/>
            </a:pPr>
            <a:r>
              <a:rPr lang="ru-RU" sz="2400" dirty="0" smtClean="0">
                <a:cs typeface="+mn-cs"/>
              </a:rPr>
              <a:t>Интеграция с</a:t>
            </a:r>
            <a:r>
              <a:rPr lang="en-US" sz="2400" dirty="0" smtClean="0">
                <a:cs typeface="+mn-cs"/>
              </a:rPr>
              <a:t> MATLAB</a:t>
            </a:r>
          </a:p>
        </p:txBody>
      </p:sp>
      <p:pic>
        <p:nvPicPr>
          <p:cNvPr id="1760267"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3810000"/>
            <a:ext cx="6324600" cy="231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1760268" name="Oval 12"/>
          <p:cNvSpPr>
            <a:spLocks noChangeArrowheads="1"/>
          </p:cNvSpPr>
          <p:nvPr/>
        </p:nvSpPr>
        <p:spPr bwMode="auto">
          <a:xfrm>
            <a:off x="3200400" y="4038600"/>
            <a:ext cx="381000" cy="533400"/>
          </a:xfrm>
          <a:prstGeom prst="ellipse">
            <a:avLst/>
          </a:prstGeom>
          <a:noFill/>
          <a:ln w="3810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eaLnBrk="0" hangingPunct="0"/>
            <a:endParaRPr lang="en-US"/>
          </a:p>
        </p:txBody>
      </p:sp>
    </p:spTree>
    <p:custDataLst>
      <p:tags r:id="rId1"/>
    </p:custData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760267"/>
                                        </p:tgtEl>
                                        <p:attrNameLst>
                                          <p:attrName>style.visibility</p:attrName>
                                        </p:attrNameLst>
                                      </p:cBhvr>
                                      <p:to>
                                        <p:strVal val="visible"/>
                                      </p:to>
                                    </p:set>
                                    <p:animEffect transition="in" filter="box(in)">
                                      <p:cBhvr>
                                        <p:cTn id="7" dur="500"/>
                                        <p:tgtEl>
                                          <p:spTgt spid="1760267"/>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1760268"/>
                                        </p:tgtEl>
                                        <p:attrNameLst>
                                          <p:attrName>style.visibility</p:attrName>
                                        </p:attrNameLst>
                                      </p:cBhvr>
                                      <p:to>
                                        <p:strVal val="visible"/>
                                      </p:to>
                                    </p:set>
                                    <p:animEffect transition="in" filter="diamond(in)">
                                      <p:cBhvr>
                                        <p:cTn id="10" dur="2000"/>
                                        <p:tgtEl>
                                          <p:spTgt spid="1760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026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5234" name="Rectangle 2"/>
          <p:cNvSpPr>
            <a:spLocks noGrp="1" noChangeArrowheads="1"/>
          </p:cNvSpPr>
          <p:nvPr>
            <p:ph type="title"/>
          </p:nvPr>
        </p:nvSpPr>
        <p:spPr/>
        <p:txBody>
          <a:bodyPr/>
          <a:lstStyle/>
          <a:p>
            <a:pPr>
              <a:defRPr/>
            </a:pPr>
            <a:r>
              <a:rPr lang="ru-RU" dirty="0" smtClean="0">
                <a:cs typeface="+mj-cs"/>
              </a:rPr>
              <a:t>Моделирование динамических</a:t>
            </a:r>
            <a:r>
              <a:rPr lang="en-US" dirty="0" smtClean="0">
                <a:cs typeface="+mj-cs"/>
              </a:rPr>
              <a:t> Simulink </a:t>
            </a:r>
            <a:r>
              <a:rPr lang="ru-RU" dirty="0" smtClean="0">
                <a:cs typeface="+mj-cs"/>
              </a:rPr>
              <a:t>систем</a:t>
            </a:r>
            <a:endParaRPr lang="en-US" dirty="0" smtClean="0">
              <a:cs typeface="+mj-cs"/>
            </a:endParaRPr>
          </a:p>
        </p:txBody>
      </p:sp>
      <p:sp>
        <p:nvSpPr>
          <p:cNvPr id="3295235" name="Rectangle 3"/>
          <p:cNvSpPr>
            <a:spLocks noGrp="1" noChangeArrowheads="1"/>
          </p:cNvSpPr>
          <p:nvPr>
            <p:ph type="body" idx="1"/>
          </p:nvPr>
        </p:nvSpPr>
        <p:spPr>
          <a:xfrm>
            <a:off x="350838" y="1187450"/>
            <a:ext cx="3687762" cy="4832350"/>
          </a:xfrm>
        </p:spPr>
        <p:txBody>
          <a:bodyPr/>
          <a:lstStyle/>
          <a:p>
            <a:pPr>
              <a:defRPr/>
            </a:pPr>
            <a:r>
              <a:rPr lang="ru-RU" sz="2400" dirty="0" smtClean="0">
                <a:cs typeface="+mn-cs"/>
              </a:rPr>
              <a:t>Создание блок-схемы системы</a:t>
            </a:r>
            <a:r>
              <a:rPr lang="en-US" sz="2400" dirty="0" smtClean="0">
                <a:cs typeface="+mn-cs"/>
              </a:rPr>
              <a:t>:</a:t>
            </a:r>
          </a:p>
          <a:p>
            <a:pPr lvl="1">
              <a:defRPr/>
            </a:pPr>
            <a:r>
              <a:rPr lang="ru-RU" sz="1800" dirty="0" smtClean="0"/>
              <a:t>Использование блоков из библиотеки</a:t>
            </a:r>
            <a:r>
              <a:rPr lang="en-US" sz="1800" dirty="0" smtClean="0"/>
              <a:t> Simulink</a:t>
            </a:r>
          </a:p>
          <a:p>
            <a:pPr lvl="1">
              <a:defRPr/>
            </a:pPr>
            <a:r>
              <a:rPr lang="ru-RU" sz="1800" dirty="0" smtClean="0"/>
              <a:t>Графическое задание временных зависимостей между входами и выходами системы</a:t>
            </a:r>
            <a:endParaRPr lang="en-US" sz="1800" dirty="0" smtClean="0"/>
          </a:p>
          <a:p>
            <a:pPr>
              <a:defRPr/>
            </a:pPr>
            <a:r>
              <a:rPr lang="ru-RU" sz="2400" dirty="0" smtClean="0">
                <a:cs typeface="+mn-cs"/>
              </a:rPr>
              <a:t>Моделирование блочной модели</a:t>
            </a:r>
            <a:endParaRPr lang="en-US" sz="2400" dirty="0" smtClean="0">
              <a:cs typeface="+mn-cs"/>
            </a:endParaRPr>
          </a:p>
          <a:p>
            <a:pPr lvl="1">
              <a:defRPr/>
            </a:pPr>
            <a:r>
              <a:rPr lang="ru-RU" sz="1800" dirty="0" smtClean="0"/>
              <a:t>Моделирование в заданном промежутке времени</a:t>
            </a:r>
            <a:endParaRPr lang="en-US" sz="1800" dirty="0" smtClean="0"/>
          </a:p>
        </p:txBody>
      </p:sp>
      <p:pic>
        <p:nvPicPr>
          <p:cNvPr id="8499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990600"/>
            <a:ext cx="4343400" cy="333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3429000"/>
            <a:ext cx="3852863"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subTitle" idx="1"/>
          </p:nvPr>
        </p:nvSpPr>
        <p:spPr>
          <a:xfrm>
            <a:off x="381000" y="3352800"/>
            <a:ext cx="8382000" cy="838200"/>
          </a:xfrm>
        </p:spPr>
        <p:txBody>
          <a:bodyPr/>
          <a:lstStyle/>
          <a:p>
            <a:pPr>
              <a:buFont typeface="Wingdings" charset="0"/>
              <a:buNone/>
            </a:pPr>
            <a:r>
              <a:rPr lang="ru-RU">
                <a:ea typeface="ＭＳ Ｐゴシック" charset="0"/>
              </a:rPr>
              <a:t>Обзор </a:t>
            </a:r>
            <a:r>
              <a:rPr lang="en-US">
                <a:ea typeface="ＭＳ Ｐゴシック" charset="0"/>
              </a:rPr>
              <a:t>DSP Builder</a:t>
            </a:r>
          </a:p>
        </p:txBody>
      </p:sp>
      <p:sp>
        <p:nvSpPr>
          <p:cNvPr id="1751043" name="Rectangle 3"/>
          <p:cNvSpPr>
            <a:spLocks noGrp="1" noChangeArrowheads="1"/>
          </p:cNvSpPr>
          <p:nvPr>
            <p:ph type="ctrTitle"/>
          </p:nvPr>
        </p:nvSpPr>
        <p:spPr>
          <a:xfrm>
            <a:off x="304800" y="2362200"/>
            <a:ext cx="8610600" cy="762000"/>
          </a:xfrm>
          <a:effectLst>
            <a:outerShdw blurRad="63500" dist="17961" dir="2700000" algn="ctr" rotWithShape="0">
              <a:srgbClr val="DDDDDD"/>
            </a:outerShdw>
          </a:effectLst>
        </p:spPr>
        <p:txBody>
          <a:bodyPr/>
          <a:lstStyle/>
          <a:p>
            <a:pPr>
              <a:defRPr/>
            </a:pPr>
            <a:r>
              <a:rPr lang="ru-RU" dirty="0">
                <a:cs typeface="+mj-cs"/>
              </a:rPr>
              <a:t>Проектирование при помощи </a:t>
            </a:r>
            <a:br>
              <a:rPr lang="ru-RU" dirty="0">
                <a:cs typeface="+mj-cs"/>
              </a:rPr>
            </a:br>
            <a:r>
              <a:rPr lang="en-US" dirty="0">
                <a:cs typeface="+mj-cs"/>
              </a:rPr>
              <a:t>DSP Builder</a:t>
            </a:r>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282" name="Rectangle 2"/>
          <p:cNvSpPr>
            <a:spLocks noGrp="1" noChangeArrowheads="1"/>
          </p:cNvSpPr>
          <p:nvPr>
            <p:ph type="title"/>
          </p:nvPr>
        </p:nvSpPr>
        <p:spPr/>
        <p:txBody>
          <a:bodyPr/>
          <a:lstStyle/>
          <a:p>
            <a:pPr>
              <a:defRPr/>
            </a:pPr>
            <a:r>
              <a:rPr lang="en-US" dirty="0" smtClean="0">
                <a:cs typeface="+mj-cs"/>
              </a:rPr>
              <a:t>Simulink Library Browser</a:t>
            </a:r>
          </a:p>
        </p:txBody>
      </p:sp>
      <p:sp>
        <p:nvSpPr>
          <p:cNvPr id="3297283" name="Rectangle 3"/>
          <p:cNvSpPr>
            <a:spLocks noGrp="1" noChangeArrowheads="1"/>
          </p:cNvSpPr>
          <p:nvPr>
            <p:ph type="body" idx="1"/>
          </p:nvPr>
        </p:nvSpPr>
        <p:spPr>
          <a:xfrm>
            <a:off x="350838" y="1187450"/>
            <a:ext cx="5211762" cy="4984750"/>
          </a:xfrm>
        </p:spPr>
        <p:txBody>
          <a:bodyPr/>
          <a:lstStyle/>
          <a:p>
            <a:pPr>
              <a:defRPr/>
            </a:pPr>
            <a:r>
              <a:rPr lang="ru-RU" sz="2400" dirty="0" smtClean="0">
                <a:cs typeface="+mn-cs"/>
              </a:rPr>
              <a:t>Навигация по стандартным и пользовательским блоками</a:t>
            </a:r>
            <a:endParaRPr lang="en-US" sz="2400" dirty="0" smtClean="0">
              <a:cs typeface="+mn-cs"/>
            </a:endParaRPr>
          </a:p>
          <a:p>
            <a:pPr>
              <a:defRPr/>
            </a:pPr>
            <a:r>
              <a:rPr lang="ru-RU" sz="2400" dirty="0" smtClean="0">
                <a:cs typeface="+mn-cs"/>
              </a:rPr>
              <a:t>Создание моделей перетаскиванием блоков на файл модели</a:t>
            </a:r>
            <a:endParaRPr lang="en-US" sz="2400" dirty="0" smtClean="0">
              <a:cs typeface="+mn-cs"/>
            </a:endParaRPr>
          </a:p>
          <a:p>
            <a:pPr>
              <a:defRPr/>
            </a:pPr>
            <a:r>
              <a:rPr lang="ru-RU" sz="2400" dirty="0" smtClean="0">
                <a:cs typeface="+mn-cs"/>
              </a:rPr>
              <a:t>Для запуска </a:t>
            </a:r>
            <a:r>
              <a:rPr lang="en-US" sz="2400" dirty="0" smtClean="0">
                <a:cs typeface="+mn-cs"/>
              </a:rPr>
              <a:t>Simulink :</a:t>
            </a:r>
          </a:p>
          <a:p>
            <a:pPr lvl="1">
              <a:defRPr/>
            </a:pPr>
            <a:r>
              <a:rPr lang="ru-RU" sz="1800" dirty="0" smtClean="0"/>
              <a:t>Наберите</a:t>
            </a:r>
            <a:r>
              <a:rPr lang="en-US" sz="1800" dirty="0" smtClean="0"/>
              <a:t> </a:t>
            </a:r>
            <a:r>
              <a:rPr lang="en-US" sz="1800" dirty="0" err="1" smtClean="0">
                <a:latin typeface="Courier New" charset="0"/>
              </a:rPr>
              <a:t>simulink</a:t>
            </a:r>
            <a:r>
              <a:rPr lang="en-US" sz="1800" dirty="0" smtClean="0"/>
              <a:t> </a:t>
            </a:r>
            <a:r>
              <a:rPr lang="ru-RU" sz="1800" dirty="0" smtClean="0"/>
              <a:t>в командной строке </a:t>
            </a:r>
            <a:r>
              <a:rPr lang="en-US" sz="1800" dirty="0" smtClean="0"/>
              <a:t>MATLAB</a:t>
            </a:r>
          </a:p>
          <a:p>
            <a:pPr lvl="1">
              <a:defRPr/>
            </a:pPr>
            <a:r>
              <a:rPr lang="ru-RU" sz="1800" dirty="0" smtClean="0"/>
              <a:t>Запуск щелчком по иконке</a:t>
            </a:r>
            <a:r>
              <a:rPr lang="en-US" sz="1800" dirty="0" smtClean="0"/>
              <a:t> Simulink</a:t>
            </a:r>
          </a:p>
          <a:p>
            <a:pPr lvl="1">
              <a:defRPr/>
            </a:pPr>
            <a:r>
              <a:rPr lang="ru-RU" sz="1800" dirty="0" smtClean="0"/>
              <a:t>Из меню</a:t>
            </a:r>
            <a:r>
              <a:rPr lang="en-US" sz="1800" dirty="0" smtClean="0"/>
              <a:t> MATLAB :</a:t>
            </a:r>
          </a:p>
          <a:p>
            <a:pPr lvl="2">
              <a:defRPr/>
            </a:pPr>
            <a:r>
              <a:rPr lang="en-US" sz="1600" dirty="0" smtClean="0"/>
              <a:t>Start -&gt; Simulink -&gt; Library Browser</a:t>
            </a:r>
          </a:p>
        </p:txBody>
      </p:sp>
      <p:pic>
        <p:nvPicPr>
          <p:cNvPr id="32972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1219200"/>
            <a:ext cx="3114675"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2700000" algn="ctr" rotWithShape="0">
                    <a:schemeClr val="bg2">
                      <a:alpha val="74998"/>
                    </a:schemeClr>
                  </a:outerShdw>
                </a:effectLst>
              </a14:hiddenEffects>
            </a:ext>
          </a:extLst>
        </p:spPr>
      </p:pic>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1618" name="Rectangle 2"/>
          <p:cNvSpPr>
            <a:spLocks noGrp="1" noChangeArrowheads="1"/>
          </p:cNvSpPr>
          <p:nvPr>
            <p:ph type="title"/>
          </p:nvPr>
        </p:nvSpPr>
        <p:spPr/>
        <p:txBody>
          <a:bodyPr/>
          <a:lstStyle/>
          <a:p>
            <a:pPr>
              <a:defRPr/>
            </a:pPr>
            <a:r>
              <a:rPr lang="ru-RU" dirty="0" smtClean="0">
                <a:cs typeface="+mj-cs"/>
              </a:rPr>
              <a:t>Обновление блоков модели</a:t>
            </a:r>
            <a:endParaRPr lang="en-US" dirty="0" smtClean="0">
              <a:cs typeface="+mj-cs"/>
            </a:endParaRPr>
          </a:p>
        </p:txBody>
      </p:sp>
      <p:sp>
        <p:nvSpPr>
          <p:cNvPr id="3311619" name="Rectangle 3"/>
          <p:cNvSpPr>
            <a:spLocks noGrp="1" noChangeArrowheads="1"/>
          </p:cNvSpPr>
          <p:nvPr>
            <p:ph type="body" idx="1"/>
          </p:nvPr>
        </p:nvSpPr>
        <p:spPr/>
        <p:txBody>
          <a:bodyPr/>
          <a:lstStyle/>
          <a:p>
            <a:pPr>
              <a:defRPr/>
            </a:pPr>
            <a:r>
              <a:rPr lang="en-US" dirty="0" smtClean="0">
                <a:cs typeface="+mn-cs"/>
              </a:rPr>
              <a:t>Simulink </a:t>
            </a:r>
            <a:r>
              <a:rPr lang="ru-RU" dirty="0" smtClean="0">
                <a:cs typeface="+mn-cs"/>
              </a:rPr>
              <a:t>делает заключение о не заданных свойствах блоков основываясь на свойствах других подключенных блоков и других заданных атрибутах</a:t>
            </a:r>
            <a:endParaRPr lang="en-US" dirty="0" smtClean="0">
              <a:cs typeface="+mn-cs"/>
            </a:endParaRPr>
          </a:p>
          <a:p>
            <a:pPr lvl="1">
              <a:defRPr/>
            </a:pPr>
            <a:r>
              <a:rPr lang="en-US" dirty="0" smtClean="0"/>
              <a:t>Simulink </a:t>
            </a:r>
            <a:r>
              <a:rPr lang="ru-RU" dirty="0" smtClean="0"/>
              <a:t>сообщает об ошибках если невозможно определить свойства блока</a:t>
            </a:r>
            <a:endParaRPr lang="en-US" dirty="0" smtClean="0"/>
          </a:p>
          <a:p>
            <a:pPr>
              <a:defRPr/>
            </a:pPr>
            <a:r>
              <a:rPr lang="ru-RU" dirty="0" smtClean="0">
                <a:cs typeface="+mn-cs"/>
              </a:rPr>
              <a:t>Блоки модели обновляются</a:t>
            </a:r>
            <a:r>
              <a:rPr lang="en-US" dirty="0" smtClean="0">
                <a:cs typeface="+mn-cs"/>
              </a:rPr>
              <a:t>:</a:t>
            </a:r>
          </a:p>
          <a:p>
            <a:pPr lvl="1">
              <a:defRPr/>
            </a:pPr>
            <a:r>
              <a:rPr lang="ru-RU" dirty="0" smtClean="0"/>
              <a:t>Перед запуском каждого моделирования</a:t>
            </a:r>
            <a:endParaRPr lang="en-US" dirty="0" smtClean="0"/>
          </a:p>
          <a:p>
            <a:pPr lvl="1">
              <a:defRPr/>
            </a:pPr>
            <a:r>
              <a:rPr lang="ru-RU" dirty="0" smtClean="0"/>
              <a:t>Когда обновление запускается вручну</a:t>
            </a:r>
            <a:r>
              <a:rPr lang="ru-RU" dirty="0"/>
              <a:t>ю</a:t>
            </a:r>
            <a:r>
              <a:rPr lang="en-US" dirty="0" smtClean="0"/>
              <a:t>:</a:t>
            </a:r>
          </a:p>
          <a:p>
            <a:pPr lvl="2">
              <a:defRPr/>
            </a:pPr>
            <a:r>
              <a:rPr lang="en-US" dirty="0" smtClean="0"/>
              <a:t>Edit -&gt; Update Diagram</a:t>
            </a:r>
          </a:p>
          <a:p>
            <a:pPr lvl="2">
              <a:defRPr/>
            </a:pPr>
            <a:r>
              <a:rPr lang="en-US" b="1" dirty="0" smtClean="0"/>
              <a:t>Ctrl</a:t>
            </a:r>
            <a:r>
              <a:rPr lang="en-US" dirty="0" smtClean="0"/>
              <a:t> + </a:t>
            </a:r>
            <a:r>
              <a:rPr lang="en-US" b="1" dirty="0" smtClean="0"/>
              <a:t>D</a:t>
            </a:r>
          </a:p>
        </p:txBody>
      </p:sp>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3666" name="Rectangle 2"/>
          <p:cNvSpPr>
            <a:spLocks noGrp="1" noChangeArrowheads="1"/>
          </p:cNvSpPr>
          <p:nvPr>
            <p:ph type="title"/>
          </p:nvPr>
        </p:nvSpPr>
        <p:spPr/>
        <p:txBody>
          <a:bodyPr/>
          <a:lstStyle/>
          <a:p>
            <a:pPr>
              <a:defRPr/>
            </a:pPr>
            <a:r>
              <a:rPr lang="ru-RU" dirty="0" smtClean="0">
                <a:cs typeface="+mj-cs"/>
              </a:rPr>
              <a:t>Отображение </a:t>
            </a:r>
            <a:r>
              <a:rPr lang="en-US" dirty="0" smtClean="0">
                <a:cs typeface="+mj-cs"/>
              </a:rPr>
              <a:t>Port</a:t>
            </a:r>
            <a:r>
              <a:rPr lang="ru-RU" dirty="0">
                <a:cs typeface="+mj-cs"/>
              </a:rPr>
              <a:t> </a:t>
            </a:r>
            <a:r>
              <a:rPr lang="ru-RU" dirty="0" smtClean="0">
                <a:cs typeface="+mj-cs"/>
              </a:rPr>
              <a:t>и </a:t>
            </a:r>
            <a:r>
              <a:rPr lang="en-US" dirty="0" smtClean="0">
                <a:cs typeface="+mj-cs"/>
              </a:rPr>
              <a:t>Signal</a:t>
            </a:r>
          </a:p>
        </p:txBody>
      </p:sp>
      <p:sp>
        <p:nvSpPr>
          <p:cNvPr id="3313667" name="Rectangle 3"/>
          <p:cNvSpPr>
            <a:spLocks noGrp="1" noChangeArrowheads="1"/>
          </p:cNvSpPr>
          <p:nvPr>
            <p:ph type="body" idx="1"/>
          </p:nvPr>
        </p:nvSpPr>
        <p:spPr/>
        <p:txBody>
          <a:bodyPr/>
          <a:lstStyle/>
          <a:p>
            <a:pPr>
              <a:defRPr/>
            </a:pPr>
            <a:r>
              <a:rPr lang="en-US" dirty="0" smtClean="0">
                <a:cs typeface="+mn-cs"/>
              </a:rPr>
              <a:t>Format -&gt; Port/Signal Displays </a:t>
            </a:r>
            <a:r>
              <a:rPr lang="ru-RU" dirty="0" smtClean="0">
                <a:cs typeface="+mn-cs"/>
              </a:rPr>
              <a:t>из меню </a:t>
            </a:r>
            <a:r>
              <a:rPr lang="en-US" dirty="0" smtClean="0">
                <a:cs typeface="+mn-cs"/>
              </a:rPr>
              <a:t>Model Editor</a:t>
            </a:r>
          </a:p>
          <a:p>
            <a:pPr lvl="1">
              <a:defRPr/>
            </a:pPr>
            <a:r>
              <a:rPr lang="ru-RU" dirty="0" smtClean="0"/>
              <a:t>При необходимости обновления диаграммы</a:t>
            </a:r>
            <a:endParaRPr lang="en-US" dirty="0" smtClean="0"/>
          </a:p>
          <a:p>
            <a:pPr>
              <a:defRPr/>
            </a:pPr>
            <a:r>
              <a:rPr lang="ru-RU" dirty="0" smtClean="0">
                <a:cs typeface="+mn-cs"/>
              </a:rPr>
              <a:t>Отображает разные свойства </a:t>
            </a:r>
            <a:r>
              <a:rPr lang="en-US" dirty="0" smtClean="0">
                <a:cs typeface="+mn-cs"/>
              </a:rPr>
              <a:t>port/signal :</a:t>
            </a:r>
          </a:p>
          <a:p>
            <a:pPr lvl="1">
              <a:defRPr/>
            </a:pPr>
            <a:r>
              <a:rPr lang="ru-RU" dirty="0" smtClean="0"/>
              <a:t>Цветовое выделение частотных доменов</a:t>
            </a:r>
            <a:r>
              <a:rPr lang="en-US" dirty="0" smtClean="0"/>
              <a:t>:</a:t>
            </a:r>
          </a:p>
          <a:p>
            <a:pPr lvl="2">
              <a:defRPr/>
            </a:pPr>
            <a:r>
              <a:rPr lang="ru-RU" dirty="0" smtClean="0"/>
              <a:t>Цветовое подсвечивание блоков в разных частотных доменах</a:t>
            </a:r>
            <a:endParaRPr lang="en-US" dirty="0" smtClean="0"/>
          </a:p>
          <a:p>
            <a:pPr lvl="2">
              <a:defRPr/>
            </a:pPr>
            <a:r>
              <a:rPr lang="ru-RU" dirty="0" smtClean="0"/>
              <a:t>Полезно при проектировании многочастотных устройств</a:t>
            </a:r>
            <a:endParaRPr lang="en-US" dirty="0" smtClean="0"/>
          </a:p>
          <a:p>
            <a:pPr lvl="1">
              <a:defRPr/>
            </a:pPr>
            <a:r>
              <a:rPr lang="ru-RU" dirty="0" smtClean="0"/>
              <a:t>Типы данных </a:t>
            </a:r>
            <a:r>
              <a:rPr lang="en-US" dirty="0" smtClean="0"/>
              <a:t>Port :</a:t>
            </a:r>
          </a:p>
          <a:p>
            <a:pPr lvl="2">
              <a:defRPr/>
            </a:pPr>
            <a:r>
              <a:rPr lang="ru-RU" dirty="0" smtClean="0"/>
              <a:t>Отображает типы данных блоков</a:t>
            </a:r>
            <a:endParaRPr lang="en-US" dirty="0" smtClean="0"/>
          </a:p>
          <a:p>
            <a:pPr lvl="2">
              <a:defRPr/>
            </a:pPr>
            <a:r>
              <a:rPr lang="ru-RU" dirty="0" smtClean="0"/>
              <a:t>Может соединять порты данных одного типа</a:t>
            </a:r>
            <a:endParaRPr lang="en-US" dirty="0" smtClean="0"/>
          </a:p>
          <a:p>
            <a:pPr lvl="1">
              <a:defRPr/>
            </a:pPr>
            <a:r>
              <a:rPr lang="ru-RU" dirty="0" smtClean="0"/>
              <a:t>Разрядность сигналов</a:t>
            </a:r>
            <a:endParaRPr lang="en-US" dirty="0" smtClean="0"/>
          </a:p>
          <a:p>
            <a:pPr lvl="2">
              <a:defRPr/>
            </a:pPr>
            <a:r>
              <a:rPr lang="ru-RU" dirty="0" smtClean="0"/>
              <a:t>Отображает разрядность выбранной шины</a:t>
            </a:r>
            <a:endParaRPr lang="en-US" dirty="0" smtClean="0"/>
          </a:p>
          <a:p>
            <a:pPr>
              <a:defRPr/>
            </a:pPr>
            <a:endParaRPr lang="en-US" dirty="0" smtClean="0">
              <a:cs typeface="+mn-cs"/>
            </a:endParaRPr>
          </a:p>
        </p:txBody>
      </p:sp>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62" name="Rectangle 2"/>
          <p:cNvSpPr>
            <a:spLocks noGrp="1" noChangeArrowheads="1"/>
          </p:cNvSpPr>
          <p:nvPr>
            <p:ph type="title"/>
          </p:nvPr>
        </p:nvSpPr>
        <p:spPr/>
        <p:txBody>
          <a:bodyPr/>
          <a:lstStyle/>
          <a:p>
            <a:pPr>
              <a:defRPr/>
            </a:pPr>
            <a:r>
              <a:rPr lang="ru-RU" dirty="0" smtClean="0">
                <a:cs typeface="+mj-cs"/>
              </a:rPr>
              <a:t>Свойства модели</a:t>
            </a:r>
            <a:r>
              <a:rPr lang="en-US" dirty="0" smtClean="0">
                <a:cs typeface="+mj-cs"/>
              </a:rPr>
              <a:t> (Callback </a:t>
            </a:r>
            <a:r>
              <a:rPr lang="ru-RU" dirty="0" smtClean="0">
                <a:cs typeface="+mj-cs"/>
              </a:rPr>
              <a:t>Функции</a:t>
            </a:r>
            <a:r>
              <a:rPr lang="en-US" dirty="0" smtClean="0">
                <a:cs typeface="+mj-cs"/>
              </a:rPr>
              <a:t>)</a:t>
            </a:r>
          </a:p>
        </p:txBody>
      </p:sp>
      <p:sp>
        <p:nvSpPr>
          <p:cNvPr id="3317763" name="Rectangle 3"/>
          <p:cNvSpPr>
            <a:spLocks noGrp="1" noChangeArrowheads="1"/>
          </p:cNvSpPr>
          <p:nvPr>
            <p:ph type="body" idx="1"/>
          </p:nvPr>
        </p:nvSpPr>
        <p:spPr>
          <a:xfrm>
            <a:off x="350838" y="1187450"/>
            <a:ext cx="8488362" cy="5060950"/>
          </a:xfrm>
        </p:spPr>
        <p:txBody>
          <a:bodyPr/>
          <a:lstStyle/>
          <a:p>
            <a:pPr>
              <a:defRPr/>
            </a:pPr>
            <a:r>
              <a:rPr lang="en-US" dirty="0" smtClean="0">
                <a:cs typeface="+mn-cs"/>
              </a:rPr>
              <a:t>File -&gt; Model Properties (</a:t>
            </a:r>
            <a:r>
              <a:rPr lang="ru-RU" dirty="0" smtClean="0">
                <a:cs typeface="+mn-cs"/>
              </a:rPr>
              <a:t>вкладка </a:t>
            </a:r>
            <a:r>
              <a:rPr lang="en-US" dirty="0" smtClean="0">
                <a:cs typeface="+mn-cs"/>
              </a:rPr>
              <a:t>Callbacks)</a:t>
            </a:r>
          </a:p>
          <a:p>
            <a:pPr>
              <a:defRPr/>
            </a:pPr>
            <a:r>
              <a:rPr lang="en-US" dirty="0" smtClean="0">
                <a:cs typeface="+mn-cs"/>
              </a:rPr>
              <a:t>Callback </a:t>
            </a:r>
            <a:r>
              <a:rPr lang="ru-RU" dirty="0" smtClean="0">
                <a:cs typeface="+mn-cs"/>
              </a:rPr>
              <a:t>может использоваться для инициализации модели при помощи</a:t>
            </a:r>
            <a:r>
              <a:rPr lang="en-US" dirty="0" smtClean="0">
                <a:cs typeface="+mn-cs"/>
              </a:rPr>
              <a:t>:</a:t>
            </a:r>
          </a:p>
          <a:p>
            <a:pPr lvl="1">
              <a:defRPr/>
            </a:pPr>
            <a:r>
              <a:rPr lang="ru-RU" dirty="0" smtClean="0"/>
              <a:t>Команд </a:t>
            </a:r>
            <a:r>
              <a:rPr lang="en-US" dirty="0" smtClean="0"/>
              <a:t>MATLAB </a:t>
            </a:r>
          </a:p>
          <a:p>
            <a:pPr lvl="1">
              <a:defRPr/>
            </a:pPr>
            <a:r>
              <a:rPr lang="ru-RU" dirty="0" smtClean="0"/>
              <a:t>Сценариев </a:t>
            </a:r>
            <a:r>
              <a:rPr lang="en-US" dirty="0" smtClean="0"/>
              <a:t>MATLAB</a:t>
            </a:r>
          </a:p>
          <a:p>
            <a:pPr>
              <a:defRPr/>
            </a:pPr>
            <a:r>
              <a:rPr lang="en-US" dirty="0" err="1" smtClean="0">
                <a:cs typeface="+mn-cs"/>
              </a:rPr>
              <a:t>PreLoadFcn</a:t>
            </a:r>
            <a:r>
              <a:rPr lang="en-US" dirty="0" smtClean="0">
                <a:cs typeface="+mn-cs"/>
              </a:rPr>
              <a:t>: </a:t>
            </a:r>
          </a:p>
          <a:p>
            <a:pPr lvl="1">
              <a:defRPr/>
            </a:pPr>
            <a:r>
              <a:rPr lang="ru-RU" dirty="0" smtClean="0"/>
              <a:t>Исполняет команды/сценарии</a:t>
            </a:r>
            <a:r>
              <a:rPr lang="en-US" dirty="0" smtClean="0"/>
              <a:t> </a:t>
            </a:r>
          </a:p>
          <a:p>
            <a:pPr lvl="1">
              <a:buFont typeface="Symbol" charset="0"/>
              <a:buNone/>
              <a:defRPr/>
            </a:pPr>
            <a:r>
              <a:rPr lang="en-US" dirty="0" smtClean="0"/>
              <a:t>	</a:t>
            </a:r>
            <a:r>
              <a:rPr lang="ru-RU" dirty="0" smtClean="0"/>
              <a:t>когда модель загружается</a:t>
            </a:r>
            <a:endParaRPr lang="en-US" dirty="0" smtClean="0"/>
          </a:p>
          <a:p>
            <a:pPr lvl="1">
              <a:buFont typeface="Symbol" charset="0"/>
              <a:buNone/>
              <a:defRPr/>
            </a:pPr>
            <a:r>
              <a:rPr lang="en-US" dirty="0" smtClean="0"/>
              <a:t>	</a:t>
            </a:r>
            <a:r>
              <a:rPr lang="ru-RU" dirty="0" smtClean="0"/>
              <a:t>в первый раз</a:t>
            </a:r>
            <a:endParaRPr lang="en-US" dirty="0" smtClean="0"/>
          </a:p>
          <a:p>
            <a:pPr>
              <a:defRPr/>
            </a:pPr>
            <a:r>
              <a:rPr lang="en-US" dirty="0" err="1" smtClean="0">
                <a:cs typeface="+mn-cs"/>
              </a:rPr>
              <a:t>InitFcn</a:t>
            </a:r>
            <a:r>
              <a:rPr lang="en-US" dirty="0" smtClean="0">
                <a:cs typeface="+mn-cs"/>
              </a:rPr>
              <a:t>: </a:t>
            </a:r>
          </a:p>
          <a:p>
            <a:pPr lvl="1">
              <a:defRPr/>
            </a:pPr>
            <a:r>
              <a:rPr lang="ru-RU" dirty="0" smtClean="0"/>
              <a:t>Запускает команды/сценарии</a:t>
            </a:r>
            <a:endParaRPr lang="en-US" dirty="0" smtClean="0"/>
          </a:p>
          <a:p>
            <a:pPr lvl="1">
              <a:buFont typeface="Symbol" charset="0"/>
              <a:buNone/>
              <a:defRPr/>
            </a:pPr>
            <a:r>
              <a:rPr lang="en-US" dirty="0" smtClean="0"/>
              <a:t>	</a:t>
            </a:r>
            <a:r>
              <a:rPr lang="ru-RU" dirty="0" smtClean="0"/>
              <a:t>перед каждым моделированием</a:t>
            </a:r>
            <a:endParaRPr lang="en-US" dirty="0" smtClean="0"/>
          </a:p>
        </p:txBody>
      </p:sp>
      <p:pic>
        <p:nvPicPr>
          <p:cNvPr id="33177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7275" y="2571750"/>
            <a:ext cx="4048125" cy="329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2700000" algn="ctr" rotWithShape="0">
                    <a:schemeClr val="bg2">
                      <a:alpha val="74998"/>
                    </a:schemeClr>
                  </a:outerShdw>
                </a:effectLst>
              </a14:hiddenEffects>
            </a:ext>
          </a:extLst>
        </p:spPr>
      </p:pic>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5714" name="Rectangle 2"/>
          <p:cNvSpPr>
            <a:spLocks noGrp="1" noChangeArrowheads="1"/>
          </p:cNvSpPr>
          <p:nvPr>
            <p:ph type="title"/>
          </p:nvPr>
        </p:nvSpPr>
        <p:spPr>
          <a:xfrm>
            <a:off x="0" y="152400"/>
            <a:ext cx="8991600" cy="914400"/>
          </a:xfrm>
        </p:spPr>
        <p:txBody>
          <a:bodyPr/>
          <a:lstStyle/>
          <a:p>
            <a:pPr>
              <a:defRPr/>
            </a:pPr>
            <a:r>
              <a:rPr lang="ru-RU" dirty="0" smtClean="0">
                <a:cs typeface="+mj-cs"/>
              </a:rPr>
              <a:t>Параметры конфигурации моделирования</a:t>
            </a:r>
            <a:endParaRPr lang="en-US" dirty="0" smtClean="0">
              <a:cs typeface="+mj-cs"/>
            </a:endParaRPr>
          </a:p>
        </p:txBody>
      </p:sp>
      <p:sp>
        <p:nvSpPr>
          <p:cNvPr id="3315715" name="Rectangle 3"/>
          <p:cNvSpPr>
            <a:spLocks noGrp="1" noChangeArrowheads="1"/>
          </p:cNvSpPr>
          <p:nvPr>
            <p:ph type="body" idx="1"/>
          </p:nvPr>
        </p:nvSpPr>
        <p:spPr>
          <a:xfrm>
            <a:off x="7302" y="838200"/>
            <a:ext cx="9060497" cy="4679950"/>
          </a:xfrm>
        </p:spPr>
        <p:txBody>
          <a:bodyPr/>
          <a:lstStyle/>
          <a:p>
            <a:pPr>
              <a:defRPr/>
            </a:pPr>
            <a:r>
              <a:rPr lang="ru-RU" dirty="0" smtClean="0">
                <a:cs typeface="+mn-cs"/>
              </a:rPr>
              <a:t>Выбор «решателя» в зависимости от целевой задачи</a:t>
            </a:r>
            <a:endParaRPr lang="en-US" dirty="0" smtClean="0">
              <a:cs typeface="+mn-cs"/>
            </a:endParaRPr>
          </a:p>
          <a:p>
            <a:pPr>
              <a:defRPr/>
            </a:pPr>
            <a:r>
              <a:rPr lang="ru-RU" dirty="0" smtClean="0">
                <a:cs typeface="+mn-cs"/>
              </a:rPr>
              <a:t>Фиксированный шаг</a:t>
            </a:r>
            <a:r>
              <a:rPr lang="en-US" dirty="0" smtClean="0">
                <a:cs typeface="+mn-cs"/>
              </a:rPr>
              <a:t> </a:t>
            </a:r>
            <a:r>
              <a:rPr lang="ru-RU" dirty="0" smtClean="0">
                <a:cs typeface="+mn-cs"/>
              </a:rPr>
              <a:t>против</a:t>
            </a:r>
            <a:r>
              <a:rPr lang="en-US" dirty="0" smtClean="0">
                <a:cs typeface="+mn-cs"/>
              </a:rPr>
              <a:t> </a:t>
            </a:r>
            <a:r>
              <a:rPr lang="ru-RU" dirty="0" smtClean="0">
                <a:cs typeface="+mn-cs"/>
              </a:rPr>
              <a:t>переменного</a:t>
            </a:r>
            <a:r>
              <a:rPr lang="en-US" dirty="0" smtClean="0">
                <a:cs typeface="+mn-cs"/>
              </a:rPr>
              <a:t>:</a:t>
            </a:r>
          </a:p>
          <a:p>
            <a:pPr lvl="1">
              <a:defRPr/>
            </a:pPr>
            <a:r>
              <a:rPr lang="ru-RU" dirty="0" smtClean="0"/>
              <a:t>Фиксированный шаг</a:t>
            </a:r>
            <a:r>
              <a:rPr lang="en-US" dirty="0" smtClean="0"/>
              <a:t>: </a:t>
            </a:r>
            <a:r>
              <a:rPr lang="ru-RU" dirty="0" smtClean="0"/>
              <a:t>решает модель на ограниченном промежутке времени от начала до конца</a:t>
            </a:r>
            <a:endParaRPr lang="en-US" dirty="0" smtClean="0"/>
          </a:p>
          <a:p>
            <a:pPr lvl="1">
              <a:defRPr/>
            </a:pPr>
            <a:r>
              <a:rPr lang="ru-RU" dirty="0" smtClean="0"/>
              <a:t>Переменный шаг</a:t>
            </a:r>
            <a:r>
              <a:rPr lang="en-US" dirty="0" smtClean="0"/>
              <a:t>: </a:t>
            </a:r>
            <a:r>
              <a:rPr lang="ru-RU" dirty="0" smtClean="0"/>
              <a:t>изменяет размер шага в процессе моделирования</a:t>
            </a:r>
            <a:endParaRPr lang="en-US" dirty="0" smtClean="0"/>
          </a:p>
          <a:p>
            <a:pPr lvl="2">
              <a:defRPr/>
            </a:pPr>
            <a:r>
              <a:rPr lang="ru-RU" dirty="0" smtClean="0"/>
              <a:t>Уменьшает шаг когда модель изменятся быстро</a:t>
            </a:r>
            <a:endParaRPr lang="en-US" dirty="0" smtClean="0"/>
          </a:p>
          <a:p>
            <a:pPr lvl="2">
              <a:defRPr/>
            </a:pPr>
            <a:r>
              <a:rPr lang="ru-RU" dirty="0" smtClean="0"/>
              <a:t>Увеличивает шаг, когда модель изменятся медленно</a:t>
            </a:r>
            <a:endParaRPr lang="en-US" dirty="0" smtClean="0"/>
          </a:p>
          <a:p>
            <a:pPr>
              <a:defRPr/>
            </a:pPr>
            <a:r>
              <a:rPr lang="ru-RU" dirty="0" smtClean="0">
                <a:cs typeface="+mn-cs"/>
              </a:rPr>
              <a:t>Непрерывные против</a:t>
            </a:r>
            <a:r>
              <a:rPr lang="en-US" dirty="0" smtClean="0">
                <a:cs typeface="+mn-cs"/>
              </a:rPr>
              <a:t> </a:t>
            </a:r>
            <a:r>
              <a:rPr lang="ru-RU" dirty="0" smtClean="0">
                <a:cs typeface="+mn-cs"/>
              </a:rPr>
              <a:t>дискретных</a:t>
            </a:r>
            <a:r>
              <a:rPr lang="en-US" dirty="0" smtClean="0">
                <a:cs typeface="+mn-cs"/>
              </a:rPr>
              <a:t>:</a:t>
            </a:r>
          </a:p>
          <a:p>
            <a:pPr lvl="1">
              <a:defRPr/>
            </a:pPr>
            <a:r>
              <a:rPr lang="ru-RU" dirty="0" smtClean="0"/>
              <a:t>Непрерывный</a:t>
            </a:r>
            <a:r>
              <a:rPr lang="en-US" dirty="0" smtClean="0"/>
              <a:t>: </a:t>
            </a:r>
            <a:r>
              <a:rPr lang="ru-RU" dirty="0" smtClean="0"/>
              <a:t>использует численную интеграцию для вычисления состояния модели</a:t>
            </a:r>
            <a:endParaRPr lang="en-US" dirty="0" smtClean="0"/>
          </a:p>
          <a:p>
            <a:pPr lvl="1">
              <a:defRPr/>
            </a:pPr>
            <a:r>
              <a:rPr lang="ru-RU" dirty="0" smtClean="0"/>
              <a:t>Дискретный</a:t>
            </a:r>
            <a:r>
              <a:rPr lang="en-US" dirty="0" smtClean="0"/>
              <a:t>: </a:t>
            </a:r>
            <a:r>
              <a:rPr lang="ru-RU" dirty="0" smtClean="0"/>
              <a:t>используется для дискретных моделей</a:t>
            </a:r>
            <a:r>
              <a:rPr lang="en-US" dirty="0" smtClean="0"/>
              <a:t>; </a:t>
            </a:r>
          </a:p>
          <a:p>
            <a:pPr lvl="1">
              <a:defRPr/>
            </a:pPr>
            <a:r>
              <a:rPr lang="ru-RU" u="sng" dirty="0" smtClean="0"/>
              <a:t>При использовании </a:t>
            </a:r>
            <a:r>
              <a:rPr lang="en-US" u="sng" dirty="0" smtClean="0"/>
              <a:t>Altera DSP Builder</a:t>
            </a:r>
            <a:r>
              <a:rPr lang="ru-RU" u="sng" dirty="0" smtClean="0"/>
              <a:t> используется дискретный</a:t>
            </a:r>
            <a:endParaRPr lang="en-US" u="sng" dirty="0" smtClean="0"/>
          </a:p>
          <a:p>
            <a:pPr>
              <a:defRPr/>
            </a:pPr>
            <a:endParaRPr lang="en-US" u="sng" dirty="0" smtClean="0">
              <a:cs typeface="+mn-cs"/>
            </a:endParaRPr>
          </a:p>
        </p:txBody>
      </p:sp>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1858" name="Rectangle 2"/>
          <p:cNvSpPr>
            <a:spLocks noGrp="1" noChangeArrowheads="1"/>
          </p:cNvSpPr>
          <p:nvPr>
            <p:ph type="title"/>
          </p:nvPr>
        </p:nvSpPr>
        <p:spPr/>
        <p:txBody>
          <a:bodyPr/>
          <a:lstStyle/>
          <a:p>
            <a:pPr>
              <a:defRPr/>
            </a:pPr>
            <a:r>
              <a:rPr lang="ru-RU" dirty="0" smtClean="0">
                <a:cs typeface="+mj-cs"/>
              </a:rPr>
              <a:t>Время дискретизации (</a:t>
            </a:r>
            <a:r>
              <a:rPr lang="en-US" dirty="0" smtClean="0">
                <a:cs typeface="+mj-cs"/>
              </a:rPr>
              <a:t>Sample Time</a:t>
            </a:r>
            <a:r>
              <a:rPr lang="ru-RU" dirty="0" smtClean="0">
                <a:cs typeface="+mj-cs"/>
              </a:rPr>
              <a:t>)</a:t>
            </a:r>
            <a:endParaRPr lang="en-US" dirty="0" smtClean="0">
              <a:cs typeface="+mj-cs"/>
            </a:endParaRPr>
          </a:p>
        </p:txBody>
      </p:sp>
      <p:sp>
        <p:nvSpPr>
          <p:cNvPr id="3321859" name="Rectangle 3"/>
          <p:cNvSpPr>
            <a:spLocks noGrp="1" noChangeArrowheads="1"/>
          </p:cNvSpPr>
          <p:nvPr>
            <p:ph type="body" idx="1"/>
          </p:nvPr>
        </p:nvSpPr>
        <p:spPr>
          <a:xfrm>
            <a:off x="350838" y="838200"/>
            <a:ext cx="8331200" cy="5410200"/>
          </a:xfrm>
        </p:spPr>
        <p:txBody>
          <a:bodyPr/>
          <a:lstStyle/>
          <a:p>
            <a:pPr>
              <a:defRPr/>
            </a:pPr>
            <a:r>
              <a:rPr lang="ru-RU" sz="2000" dirty="0" smtClean="0">
                <a:cs typeface="+mn-cs"/>
              </a:rPr>
              <a:t>Время дискретизации блока указывает когда в процессе моделирования блок породит выходной сигнал</a:t>
            </a:r>
            <a:endParaRPr lang="en-US" sz="2000" dirty="0" smtClean="0">
              <a:cs typeface="+mn-cs"/>
            </a:endParaRPr>
          </a:p>
          <a:p>
            <a:pPr>
              <a:defRPr/>
            </a:pPr>
            <a:r>
              <a:rPr lang="ru-RU" sz="2000" dirty="0" smtClean="0">
                <a:cs typeface="+mn-cs"/>
              </a:rPr>
              <a:t>Два блока с разными временами дискретизации</a:t>
            </a:r>
            <a:r>
              <a:rPr lang="en-US" sz="2000" dirty="0" smtClean="0">
                <a:cs typeface="+mn-cs"/>
              </a:rPr>
              <a:t> </a:t>
            </a:r>
            <a:r>
              <a:rPr lang="ru-RU" sz="2000" dirty="0" smtClean="0">
                <a:cs typeface="+mn-cs"/>
              </a:rPr>
              <a:t>не могут быть соединены напрямую</a:t>
            </a:r>
            <a:r>
              <a:rPr lang="en-US" sz="2000" dirty="0" smtClean="0">
                <a:cs typeface="+mn-cs"/>
              </a:rPr>
              <a:t> </a:t>
            </a:r>
            <a:r>
              <a:rPr lang="ru-RU" sz="2000" dirty="0" smtClean="0">
                <a:cs typeface="+mn-cs"/>
              </a:rPr>
              <a:t>(необходим специальный адаптер</a:t>
            </a:r>
            <a:r>
              <a:rPr lang="en-US" sz="2000" dirty="0" smtClean="0">
                <a:cs typeface="+mn-cs"/>
              </a:rPr>
              <a:t>)</a:t>
            </a:r>
          </a:p>
          <a:p>
            <a:pPr>
              <a:defRPr/>
            </a:pPr>
            <a:r>
              <a:rPr lang="ru-RU" sz="2000" dirty="0" smtClean="0">
                <a:cs typeface="+mn-cs"/>
              </a:rPr>
              <a:t>По умолчанию время дискретизации равно </a:t>
            </a:r>
            <a:r>
              <a:rPr lang="en-US" sz="2000" dirty="0" smtClean="0">
                <a:cs typeface="+mn-cs"/>
              </a:rPr>
              <a:t>-1 </a:t>
            </a:r>
            <a:r>
              <a:rPr lang="ru-RU" sz="2000" dirty="0" smtClean="0">
                <a:cs typeface="+mn-cs"/>
              </a:rPr>
              <a:t>и будет наследоваться от других блоков</a:t>
            </a:r>
            <a:endParaRPr lang="en-US" sz="2000" dirty="0" smtClean="0">
              <a:cs typeface="+mn-cs"/>
            </a:endParaRPr>
          </a:p>
          <a:p>
            <a:pPr>
              <a:defRPr/>
            </a:pPr>
            <a:r>
              <a:rPr lang="ru-RU" sz="2000" dirty="0" smtClean="0">
                <a:cs typeface="+mn-cs"/>
              </a:rPr>
              <a:t>Основное(</a:t>
            </a:r>
            <a:r>
              <a:rPr lang="en-US" sz="2000" dirty="0" smtClean="0">
                <a:cs typeface="+mn-cs"/>
              </a:rPr>
              <a:t>fundamental</a:t>
            </a:r>
            <a:r>
              <a:rPr lang="ru-RU" sz="2000" dirty="0" smtClean="0">
                <a:cs typeface="+mn-cs"/>
              </a:rPr>
              <a:t>) время дискретизации </a:t>
            </a:r>
            <a:r>
              <a:rPr lang="ru-RU" sz="2000" dirty="0" err="1" smtClean="0">
                <a:cs typeface="+mn-cs"/>
              </a:rPr>
              <a:t>разноскоростной</a:t>
            </a:r>
            <a:r>
              <a:rPr lang="ru-RU" sz="2000" dirty="0" smtClean="0">
                <a:cs typeface="+mn-cs"/>
              </a:rPr>
              <a:t> системы</a:t>
            </a:r>
            <a:r>
              <a:rPr lang="en-US" sz="2000" dirty="0" smtClean="0">
                <a:cs typeface="+mn-cs"/>
              </a:rPr>
              <a:t>:</a:t>
            </a:r>
          </a:p>
          <a:p>
            <a:pPr lvl="1">
              <a:defRPr/>
            </a:pPr>
            <a:r>
              <a:rPr lang="ru-RU" sz="1600" dirty="0" smtClean="0"/>
              <a:t>Наибольший целый делитель </a:t>
            </a:r>
            <a:endParaRPr lang="en-US" sz="1600" dirty="0" smtClean="0"/>
          </a:p>
          <a:p>
            <a:pPr lvl="1">
              <a:buFont typeface="Symbol" charset="0"/>
              <a:buNone/>
              <a:defRPr/>
            </a:pPr>
            <a:r>
              <a:rPr lang="en-US" sz="1600" dirty="0" smtClean="0"/>
              <a:t>	</a:t>
            </a:r>
            <a:r>
              <a:rPr lang="ru-RU" sz="1600" dirty="0" smtClean="0"/>
              <a:t>фактических времен дискретизации </a:t>
            </a:r>
          </a:p>
          <a:p>
            <a:pPr lvl="1">
              <a:buFont typeface="Symbol" charset="0"/>
              <a:buNone/>
              <a:defRPr/>
            </a:pPr>
            <a:r>
              <a:rPr lang="ru-RU" sz="1600" dirty="0" smtClean="0"/>
              <a:t>	системы</a:t>
            </a:r>
            <a:endParaRPr lang="en-US" sz="1600" dirty="0" smtClean="0"/>
          </a:p>
          <a:p>
            <a:pPr>
              <a:defRPr/>
            </a:pPr>
            <a:r>
              <a:rPr lang="ru-RU" sz="2000" dirty="0" smtClean="0">
                <a:cs typeface="+mn-cs"/>
              </a:rPr>
              <a:t>Решатель постоянного шага</a:t>
            </a:r>
            <a:r>
              <a:rPr lang="en-US" sz="2000" dirty="0" smtClean="0">
                <a:cs typeface="+mn-cs"/>
              </a:rPr>
              <a:t>: </a:t>
            </a:r>
          </a:p>
          <a:p>
            <a:pPr lvl="1">
              <a:defRPr/>
            </a:pPr>
            <a:r>
              <a:rPr lang="ru-RU" sz="1600" dirty="0" smtClean="0"/>
              <a:t>Постоянно использует основное </a:t>
            </a:r>
            <a:endParaRPr lang="en-US" sz="1600" dirty="0" smtClean="0"/>
          </a:p>
          <a:p>
            <a:pPr lvl="1">
              <a:buFont typeface="Symbol" charset="0"/>
              <a:buNone/>
              <a:defRPr/>
            </a:pPr>
            <a:r>
              <a:rPr lang="en-US" sz="1600" dirty="0" smtClean="0"/>
              <a:t>	</a:t>
            </a:r>
            <a:r>
              <a:rPr lang="ru-RU" sz="1600" dirty="0" smtClean="0"/>
              <a:t>время дискретизации системы</a:t>
            </a:r>
            <a:endParaRPr lang="en-US" sz="1600" dirty="0" smtClean="0"/>
          </a:p>
          <a:p>
            <a:pPr>
              <a:defRPr/>
            </a:pPr>
            <a:r>
              <a:rPr lang="ru-RU" sz="2000" dirty="0" smtClean="0">
                <a:cs typeface="+mn-cs"/>
              </a:rPr>
              <a:t>Переменный шаг</a:t>
            </a:r>
            <a:r>
              <a:rPr lang="en-US" sz="2000" dirty="0" smtClean="0">
                <a:cs typeface="+mn-cs"/>
              </a:rPr>
              <a:t>:</a:t>
            </a:r>
          </a:p>
          <a:p>
            <a:pPr lvl="1">
              <a:defRPr/>
            </a:pPr>
            <a:r>
              <a:rPr lang="ru-RU" sz="1600" dirty="0" smtClean="0"/>
              <a:t>Устанавливает шаг моделирования</a:t>
            </a:r>
          </a:p>
          <a:p>
            <a:pPr marL="457200" lvl="1" indent="0">
              <a:buNone/>
              <a:defRPr/>
            </a:pPr>
            <a:r>
              <a:rPr lang="ru-RU" sz="1600" dirty="0"/>
              <a:t> </a:t>
            </a:r>
            <a:r>
              <a:rPr lang="ru-RU" sz="1600" dirty="0" smtClean="0"/>
              <a:t>   системы в соответствии с текущим шагом</a:t>
            </a:r>
            <a:endParaRPr lang="en-US" sz="1600" dirty="0" smtClean="0"/>
          </a:p>
        </p:txBody>
      </p:sp>
      <p:pic>
        <p:nvPicPr>
          <p:cNvPr id="33218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3657600"/>
            <a:ext cx="4114800" cy="2487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2700000" algn="ctr" rotWithShape="0">
                    <a:schemeClr val="bg2">
                      <a:alpha val="74998"/>
                    </a:schemeClr>
                  </a:outerShdw>
                </a:effectLst>
              </a14:hiddenEffects>
            </a:ext>
          </a:extLst>
        </p:spPr>
      </p:pic>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9810" name="Rectangle 2"/>
          <p:cNvSpPr>
            <a:spLocks noGrp="1" noChangeArrowheads="1"/>
          </p:cNvSpPr>
          <p:nvPr>
            <p:ph type="ctrTitle" idx="4294967295"/>
          </p:nvPr>
        </p:nvSpPr>
        <p:spPr>
          <a:xfrm>
            <a:off x="304800" y="2286000"/>
            <a:ext cx="6053138" cy="1143000"/>
          </a:xfrm>
          <a:effectLst>
            <a:outerShdw blurRad="63500" dist="38099" dir="2700000" algn="ctr" rotWithShape="0">
              <a:srgbClr val="DDDDDD">
                <a:alpha val="74998"/>
              </a:srgbClr>
            </a:outerShdw>
          </a:effectLst>
          <a:extLst/>
        </p:spPr>
        <p:txBody>
          <a:bodyPr anchor="ctr"/>
          <a:lstStyle/>
          <a:p>
            <a:pPr>
              <a:defRPr/>
            </a:pPr>
            <a:r>
              <a:rPr lang="en-US">
                <a:solidFill>
                  <a:schemeClr val="tx2"/>
                </a:solidFill>
                <a:cs typeface="+mj-cs"/>
              </a:rPr>
              <a:t>Exercise 1 – FIR Design</a:t>
            </a:r>
            <a:br>
              <a:rPr lang="en-US">
                <a:solidFill>
                  <a:schemeClr val="tx2"/>
                </a:solidFill>
                <a:cs typeface="+mj-cs"/>
              </a:rPr>
            </a:br>
            <a:r>
              <a:rPr lang="en-US" sz="2000" b="0" i="1">
                <a:solidFill>
                  <a:schemeClr val="tx2"/>
                </a:solidFill>
                <a:cs typeface="+mj-cs"/>
              </a:rPr>
              <a:t>DSP Builder Design Flow</a:t>
            </a:r>
            <a:endParaRPr lang="en-US">
              <a:solidFill>
                <a:schemeClr val="tx2"/>
              </a:solidFill>
              <a:cs typeface="+mj-cs"/>
            </a:endParaRPr>
          </a:p>
        </p:txBody>
      </p:sp>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ChangeArrowheads="1"/>
          </p:cNvSpPr>
          <p:nvPr>
            <p:ph type="subTitle" idx="1"/>
          </p:nvPr>
        </p:nvSpPr>
        <p:spPr>
          <a:xfrm>
            <a:off x="381000" y="2895600"/>
            <a:ext cx="8382000" cy="838200"/>
          </a:xfrm>
        </p:spPr>
        <p:txBody>
          <a:bodyPr/>
          <a:lstStyle/>
          <a:p>
            <a:pPr>
              <a:buFont typeface="Wingdings" charset="0"/>
              <a:buNone/>
            </a:pPr>
            <a:r>
              <a:rPr lang="ru-RU" dirty="0" smtClean="0">
                <a:ea typeface="ＭＳ Ｐゴシック" charset="0"/>
              </a:rPr>
              <a:t>Обзор маршрута проектирования в </a:t>
            </a:r>
          </a:p>
          <a:p>
            <a:pPr>
              <a:buFont typeface="Wingdings" charset="0"/>
              <a:buNone/>
            </a:pPr>
            <a:r>
              <a:rPr lang="en-US" dirty="0" smtClean="0">
                <a:ea typeface="ＭＳ Ｐゴシック" charset="0"/>
              </a:rPr>
              <a:t>DSP Builder</a:t>
            </a:r>
            <a:endParaRPr lang="en-US" dirty="0">
              <a:ea typeface="ＭＳ Ｐゴシック" charset="0"/>
            </a:endParaRPr>
          </a:p>
        </p:txBody>
      </p:sp>
      <p:sp>
        <p:nvSpPr>
          <p:cNvPr id="2128899" name="Rectangle 3"/>
          <p:cNvSpPr>
            <a:spLocks noGrp="1" noChangeArrowheads="1"/>
          </p:cNvSpPr>
          <p:nvPr>
            <p:ph type="ctrTitle"/>
          </p:nvPr>
        </p:nvSpPr>
        <p:spPr>
          <a:xfrm>
            <a:off x="304800" y="2209800"/>
            <a:ext cx="8610600" cy="762000"/>
          </a:xfrm>
          <a:effectLst>
            <a:outerShdw blurRad="63500" dist="17961" dir="2700000" algn="ctr" rotWithShape="0">
              <a:srgbClr val="DDDDDD"/>
            </a:outerShdw>
          </a:effectLst>
        </p:spPr>
        <p:txBody>
          <a:bodyPr/>
          <a:lstStyle/>
          <a:p>
            <a:pPr>
              <a:defRPr/>
            </a:pPr>
            <a:r>
              <a:rPr lang="en-US">
                <a:cs typeface="+mj-cs"/>
              </a:rPr>
              <a:t>Designing with DSP Builder</a:t>
            </a:r>
          </a:p>
        </p:txBody>
      </p:sp>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2639874" name="Rectangle 2"/>
          <p:cNvSpPr>
            <a:spLocks noGrp="1" noChangeArrowheads="1"/>
          </p:cNvSpPr>
          <p:nvPr>
            <p:ph type="title" idx="4294967295"/>
          </p:nvPr>
        </p:nvSpPr>
        <p:spPr/>
        <p:txBody>
          <a:bodyPr/>
          <a:lstStyle/>
          <a:p>
            <a:pPr>
              <a:defRPr/>
            </a:pPr>
            <a:r>
              <a:rPr lang="ru-RU" dirty="0" smtClean="0">
                <a:cs typeface="+mj-cs"/>
              </a:rPr>
              <a:t>Шаги маршрута проектирования</a:t>
            </a:r>
            <a:endParaRPr lang="en-US" dirty="0">
              <a:cs typeface="+mj-cs"/>
            </a:endParaRPr>
          </a:p>
        </p:txBody>
      </p:sp>
      <p:sp>
        <p:nvSpPr>
          <p:cNvPr id="103427" name="Rectangle 3"/>
          <p:cNvSpPr>
            <a:spLocks noChangeArrowheads="1"/>
          </p:cNvSpPr>
          <p:nvPr/>
        </p:nvSpPr>
        <p:spPr bwMode="auto">
          <a:xfrm>
            <a:off x="449263" y="1231900"/>
            <a:ext cx="279400" cy="279400"/>
          </a:xfrm>
          <a:prstGeom prst="rect">
            <a:avLst/>
          </a:prstGeom>
          <a:noFill/>
          <a:ln w="19050">
            <a:solidFill>
              <a:schemeClr val="folHlink"/>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103428" name="Rectangle 4"/>
          <p:cNvSpPr>
            <a:spLocks noChangeArrowheads="1"/>
          </p:cNvSpPr>
          <p:nvPr/>
        </p:nvSpPr>
        <p:spPr bwMode="auto">
          <a:xfrm>
            <a:off x="449263" y="1797050"/>
            <a:ext cx="279400" cy="277813"/>
          </a:xfrm>
          <a:prstGeom prst="rect">
            <a:avLst/>
          </a:prstGeom>
          <a:noFill/>
          <a:ln w="19050">
            <a:solidFill>
              <a:schemeClr val="accent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103429" name="Rectangle 5"/>
          <p:cNvSpPr>
            <a:spLocks noChangeArrowheads="1"/>
          </p:cNvSpPr>
          <p:nvPr/>
        </p:nvSpPr>
        <p:spPr bwMode="auto">
          <a:xfrm>
            <a:off x="449263" y="2368550"/>
            <a:ext cx="279400" cy="279400"/>
          </a:xfrm>
          <a:prstGeom prst="rect">
            <a:avLst/>
          </a:prstGeom>
          <a:noFill/>
          <a:ln w="19050">
            <a:solidFill>
              <a:schemeClr val="hlink"/>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103430" name="Rectangle 6"/>
          <p:cNvSpPr>
            <a:spLocks noChangeArrowheads="1"/>
          </p:cNvSpPr>
          <p:nvPr/>
        </p:nvSpPr>
        <p:spPr bwMode="auto">
          <a:xfrm>
            <a:off x="449263" y="3140075"/>
            <a:ext cx="279400" cy="279400"/>
          </a:xfrm>
          <a:prstGeom prst="rect">
            <a:avLst/>
          </a:prstGeom>
          <a:noFill/>
          <a:ln w="19050">
            <a:solidFill>
              <a:srgbClr val="A549DD"/>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103431" name="Rectangle 7"/>
          <p:cNvSpPr>
            <a:spLocks noChangeArrowheads="1"/>
          </p:cNvSpPr>
          <p:nvPr/>
        </p:nvSpPr>
        <p:spPr bwMode="auto">
          <a:xfrm>
            <a:off x="449263" y="3697288"/>
            <a:ext cx="279400" cy="277812"/>
          </a:xfrm>
          <a:prstGeom prst="rect">
            <a:avLst/>
          </a:prstGeom>
          <a:noFill/>
          <a:ln w="1905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103432" name="Rectangle 8"/>
          <p:cNvSpPr>
            <a:spLocks noChangeArrowheads="1"/>
          </p:cNvSpPr>
          <p:nvPr/>
        </p:nvSpPr>
        <p:spPr bwMode="auto">
          <a:xfrm>
            <a:off x="449263" y="4254500"/>
            <a:ext cx="279400" cy="279400"/>
          </a:xfrm>
          <a:prstGeom prst="rect">
            <a:avLst/>
          </a:prstGeom>
          <a:noFill/>
          <a:ln w="19050">
            <a:solidFill>
              <a:schemeClr val="accent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grpSp>
        <p:nvGrpSpPr>
          <p:cNvPr id="103433" name="Group 9"/>
          <p:cNvGrpSpPr>
            <a:grpSpLocks/>
          </p:cNvGrpSpPr>
          <p:nvPr/>
        </p:nvGrpSpPr>
        <p:grpSpPr bwMode="auto">
          <a:xfrm>
            <a:off x="4011613" y="989013"/>
            <a:ext cx="4800600" cy="5024437"/>
            <a:chOff x="2500" y="623"/>
            <a:chExt cx="3024" cy="3165"/>
          </a:xfrm>
        </p:grpSpPr>
        <p:pic>
          <p:nvPicPr>
            <p:cNvPr id="103435" name="Picture 10" descr="system_level_design_flow"/>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2500" y="1199"/>
              <a:ext cx="3024" cy="2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36" name="Rectangle 11"/>
            <p:cNvSpPr>
              <a:spLocks noChangeArrowheads="1"/>
            </p:cNvSpPr>
            <p:nvPr/>
          </p:nvSpPr>
          <p:spPr bwMode="auto">
            <a:xfrm>
              <a:off x="3892" y="1199"/>
              <a:ext cx="576" cy="240"/>
            </a:xfrm>
            <a:prstGeom prst="rect">
              <a:avLst/>
            </a:prstGeom>
            <a:noFill/>
            <a:ln w="19050">
              <a:solidFill>
                <a:schemeClr val="folHlink"/>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103437" name="Rectangle 12"/>
            <p:cNvSpPr>
              <a:spLocks noChangeArrowheads="1"/>
            </p:cNvSpPr>
            <p:nvPr/>
          </p:nvSpPr>
          <p:spPr bwMode="auto">
            <a:xfrm>
              <a:off x="3940" y="1583"/>
              <a:ext cx="480" cy="912"/>
            </a:xfrm>
            <a:prstGeom prst="rect">
              <a:avLst/>
            </a:prstGeom>
            <a:noFill/>
            <a:ln w="19050">
              <a:solidFill>
                <a:schemeClr val="hlink"/>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103438" name="Rectangle 13"/>
            <p:cNvSpPr>
              <a:spLocks noChangeArrowheads="1"/>
            </p:cNvSpPr>
            <p:nvPr/>
          </p:nvSpPr>
          <p:spPr bwMode="auto">
            <a:xfrm>
              <a:off x="3844" y="1151"/>
              <a:ext cx="672" cy="336"/>
            </a:xfrm>
            <a:prstGeom prst="rect">
              <a:avLst/>
            </a:prstGeom>
            <a:noFill/>
            <a:ln w="19050">
              <a:solidFill>
                <a:schemeClr val="accent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103439" name="Freeform 14"/>
            <p:cNvSpPr>
              <a:spLocks/>
            </p:cNvSpPr>
            <p:nvPr/>
          </p:nvSpPr>
          <p:spPr bwMode="auto">
            <a:xfrm>
              <a:off x="3172" y="1631"/>
              <a:ext cx="1200" cy="1440"/>
            </a:xfrm>
            <a:custGeom>
              <a:avLst/>
              <a:gdLst>
                <a:gd name="T0" fmla="*/ 0 w 1200"/>
                <a:gd name="T1" fmla="*/ 1392 h 1440"/>
                <a:gd name="T2" fmla="*/ 0 w 1200"/>
                <a:gd name="T3" fmla="*/ 0 h 1440"/>
                <a:gd name="T4" fmla="*/ 1200 w 1200"/>
                <a:gd name="T5" fmla="*/ 0 h 1440"/>
                <a:gd name="T6" fmla="*/ 1200 w 1200"/>
                <a:gd name="T7" fmla="*/ 480 h 1440"/>
                <a:gd name="T8" fmla="*/ 720 w 1200"/>
                <a:gd name="T9" fmla="*/ 480 h 1440"/>
                <a:gd name="T10" fmla="*/ 720 w 1200"/>
                <a:gd name="T11" fmla="*/ 1440 h 1440"/>
                <a:gd name="T12" fmla="*/ 0 w 1200"/>
                <a:gd name="T13" fmla="*/ 1440 h 1440"/>
                <a:gd name="T14" fmla="*/ 0 w 1200"/>
                <a:gd name="T15" fmla="*/ 1392 h 1440"/>
                <a:gd name="T16" fmla="*/ 0 60000 65536"/>
                <a:gd name="T17" fmla="*/ 0 60000 65536"/>
                <a:gd name="T18" fmla="*/ 0 60000 65536"/>
                <a:gd name="T19" fmla="*/ 0 60000 65536"/>
                <a:gd name="T20" fmla="*/ 0 60000 65536"/>
                <a:gd name="T21" fmla="*/ 0 60000 65536"/>
                <a:gd name="T22" fmla="*/ 0 60000 65536"/>
                <a:gd name="T23" fmla="*/ 0 60000 65536"/>
                <a:gd name="T24" fmla="*/ 0 w 1200"/>
                <a:gd name="T25" fmla="*/ 0 h 1440"/>
                <a:gd name="T26" fmla="*/ 1200 w 1200"/>
                <a:gd name="T27" fmla="*/ 1440 h 14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00" h="1440">
                  <a:moveTo>
                    <a:pt x="0" y="1392"/>
                  </a:moveTo>
                  <a:lnTo>
                    <a:pt x="0" y="0"/>
                  </a:lnTo>
                  <a:lnTo>
                    <a:pt x="1200" y="0"/>
                  </a:lnTo>
                  <a:lnTo>
                    <a:pt x="1200" y="480"/>
                  </a:lnTo>
                  <a:lnTo>
                    <a:pt x="720" y="480"/>
                  </a:lnTo>
                  <a:lnTo>
                    <a:pt x="720" y="1440"/>
                  </a:lnTo>
                  <a:lnTo>
                    <a:pt x="0" y="1440"/>
                  </a:lnTo>
                  <a:lnTo>
                    <a:pt x="0" y="1392"/>
                  </a:lnTo>
                  <a:close/>
                </a:path>
              </a:pathLst>
            </a:custGeom>
            <a:noFill/>
            <a:ln w="19050">
              <a:solidFill>
                <a:srgbClr val="A549DD"/>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3440" name="Rectangle 15"/>
            <p:cNvSpPr>
              <a:spLocks noChangeArrowheads="1"/>
            </p:cNvSpPr>
            <p:nvPr/>
          </p:nvSpPr>
          <p:spPr bwMode="auto">
            <a:xfrm>
              <a:off x="3364" y="3167"/>
              <a:ext cx="528" cy="336"/>
            </a:xfrm>
            <a:prstGeom prst="rect">
              <a:avLst/>
            </a:prstGeom>
            <a:noFill/>
            <a:ln w="1905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103441" name="Rectangle 16"/>
            <p:cNvSpPr>
              <a:spLocks noChangeArrowheads="1"/>
            </p:cNvSpPr>
            <p:nvPr/>
          </p:nvSpPr>
          <p:spPr bwMode="auto">
            <a:xfrm>
              <a:off x="3844" y="1535"/>
              <a:ext cx="624" cy="480"/>
            </a:xfrm>
            <a:prstGeom prst="rect">
              <a:avLst/>
            </a:prstGeom>
            <a:noFill/>
            <a:ln w="1905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103442" name="Rectangle 17"/>
            <p:cNvSpPr>
              <a:spLocks noChangeArrowheads="1"/>
            </p:cNvSpPr>
            <p:nvPr/>
          </p:nvSpPr>
          <p:spPr bwMode="auto">
            <a:xfrm>
              <a:off x="2596" y="2207"/>
              <a:ext cx="528" cy="864"/>
            </a:xfrm>
            <a:prstGeom prst="rect">
              <a:avLst/>
            </a:prstGeom>
            <a:noFill/>
            <a:ln w="19050">
              <a:solidFill>
                <a:schemeClr val="accent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grpSp>
          <p:nvGrpSpPr>
            <p:cNvPr id="103443" name="Group 18"/>
            <p:cNvGrpSpPr>
              <a:grpSpLocks/>
            </p:cNvGrpSpPr>
            <p:nvPr/>
          </p:nvGrpSpPr>
          <p:grpSpPr bwMode="auto">
            <a:xfrm>
              <a:off x="4516" y="3215"/>
              <a:ext cx="511" cy="528"/>
              <a:chOff x="4656" y="2928"/>
              <a:chExt cx="927" cy="927"/>
            </a:xfrm>
          </p:grpSpPr>
          <p:grpSp>
            <p:nvGrpSpPr>
              <p:cNvPr id="103447" name="Group 19"/>
              <p:cNvGrpSpPr>
                <a:grpSpLocks/>
              </p:cNvGrpSpPr>
              <p:nvPr/>
            </p:nvGrpSpPr>
            <p:grpSpPr bwMode="auto">
              <a:xfrm>
                <a:off x="4656" y="2928"/>
                <a:ext cx="927" cy="927"/>
                <a:chOff x="2448" y="2880"/>
                <a:chExt cx="864" cy="864"/>
              </a:xfrm>
            </p:grpSpPr>
            <p:sp>
              <p:nvSpPr>
                <p:cNvPr id="103449" name="AutoShape 20"/>
                <p:cNvSpPr>
                  <a:spLocks noChangeArrowheads="1"/>
                </p:cNvSpPr>
                <p:nvPr/>
              </p:nvSpPr>
              <p:spPr bwMode="auto">
                <a:xfrm>
                  <a:off x="2448" y="2880"/>
                  <a:ext cx="864" cy="864"/>
                </a:xfrm>
                <a:prstGeom prst="bevel">
                  <a:avLst>
                    <a:gd name="adj" fmla="val 3009"/>
                  </a:avLst>
                </a:prstGeom>
                <a:gradFill rotWithShape="1">
                  <a:gsLst>
                    <a:gs pos="0">
                      <a:schemeClr val="bg2"/>
                    </a:gs>
                    <a:gs pos="100000">
                      <a:srgbClr val="DDDDDD"/>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p>
              </p:txBody>
            </p:sp>
            <p:pic>
              <p:nvPicPr>
                <p:cNvPr id="103450" name="Picture 21" descr="Logo4Rblk"/>
                <p:cNvPicPr>
                  <a:picLocks noChangeAspect="1" noChangeArrowheads="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2568" y="3034"/>
                  <a:ext cx="62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3448" name="Picture 22" descr="StratixIII_black"/>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4347" r="8696" b="25581"/>
              <a:stretch>
                <a:fillRect/>
              </a:stretch>
            </p:blipFill>
            <p:spPr bwMode="auto">
              <a:xfrm>
                <a:off x="4656" y="3360"/>
                <a:ext cx="864"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3444" name="Picture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8" y="623"/>
              <a:ext cx="480" cy="471"/>
            </a:xfrm>
            <a:prstGeom prst="rect">
              <a:avLst/>
            </a:prstGeom>
            <a:solidFill>
              <a:srgbClr val="DDDDDD"/>
            </a:solidFill>
            <a:ln w="19050">
              <a:solidFill>
                <a:schemeClr val="tx1"/>
              </a:solidFill>
              <a:miter lim="800000"/>
              <a:headEnd type="none" w="sm" len="sm"/>
              <a:tailEnd type="none" w="sm" len="sm"/>
            </a:ln>
          </p:spPr>
        </p:pic>
        <p:sp>
          <p:nvSpPr>
            <p:cNvPr id="103445" name="AutoShape 24"/>
            <p:cNvSpPr>
              <a:spLocks noChangeArrowheads="1"/>
            </p:cNvSpPr>
            <p:nvPr/>
          </p:nvSpPr>
          <p:spPr bwMode="auto">
            <a:xfrm rot="5400000">
              <a:off x="3916" y="743"/>
              <a:ext cx="288" cy="33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50 w 21600"/>
                <a:gd name="T13" fmla="*/ 2893 h 21600"/>
                <a:gd name="T14" fmla="*/ 18225 w 21600"/>
                <a:gd name="T15" fmla="*/ 9257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DDDDDD"/>
            </a:solidFill>
            <a:ln w="9525">
              <a:solidFill>
                <a:schemeClr val="tx1"/>
              </a:solidFill>
              <a:miter lim="800000"/>
              <a:headEnd/>
              <a:tailEnd/>
            </a:ln>
          </p:spPr>
          <p:txBody>
            <a:bodyPr wrap="none" anchor="ctr"/>
            <a:lstStyle/>
            <a:p>
              <a:endParaRPr lang="en-US"/>
            </a:p>
          </p:txBody>
        </p:sp>
        <p:sp>
          <p:nvSpPr>
            <p:cNvPr id="103446" name="AutoShape 25"/>
            <p:cNvSpPr>
              <a:spLocks noChangeArrowheads="1"/>
            </p:cNvSpPr>
            <p:nvPr/>
          </p:nvSpPr>
          <p:spPr bwMode="auto">
            <a:xfrm>
              <a:off x="3988" y="3407"/>
              <a:ext cx="480" cy="192"/>
            </a:xfrm>
            <a:prstGeom prst="leftRightArrow">
              <a:avLst>
                <a:gd name="adj1" fmla="val 50000"/>
                <a:gd name="adj2" fmla="val 50000"/>
              </a:avLst>
            </a:prstGeom>
            <a:solidFill>
              <a:srgbClr val="DDDDDD"/>
            </a:solidFill>
            <a:ln w="9525">
              <a:solidFill>
                <a:schemeClr val="tx1"/>
              </a:solidFill>
              <a:miter lim="800000"/>
              <a:headEnd/>
              <a:tailEnd/>
            </a:ln>
          </p:spPr>
          <p:txBody>
            <a:bodyPr wrap="none" anchor="ctr"/>
            <a:lstStyle/>
            <a:p>
              <a:pPr eaLnBrk="0" hangingPunct="0"/>
              <a:endParaRPr lang="en-US"/>
            </a:p>
          </p:txBody>
        </p:sp>
      </p:grpSp>
      <p:sp>
        <p:nvSpPr>
          <p:cNvPr id="2641930" name="Rectangle 26"/>
          <p:cNvSpPr>
            <a:spLocks noGrp="1" noChangeArrowheads="1"/>
          </p:cNvSpPr>
          <p:nvPr>
            <p:ph type="body" idx="4294967295"/>
          </p:nvPr>
        </p:nvSpPr>
        <p:spPr>
          <a:xfrm>
            <a:off x="446088" y="1187450"/>
            <a:ext cx="3673475" cy="4679950"/>
          </a:xfrm>
        </p:spPr>
        <p:txBody>
          <a:bodyPr/>
          <a:lstStyle/>
          <a:p>
            <a:pPr marL="396875" indent="-396875">
              <a:lnSpc>
                <a:spcPct val="95000"/>
              </a:lnSpc>
              <a:spcBef>
                <a:spcPct val="0"/>
              </a:spcBef>
              <a:spcAft>
                <a:spcPct val="40000"/>
              </a:spcAft>
              <a:buFont typeface="Wingdings" charset="0"/>
              <a:buAutoNum type="arabicPeriod"/>
              <a:defRPr/>
            </a:pPr>
            <a:r>
              <a:rPr lang="ru-RU" sz="1600" dirty="0" smtClean="0">
                <a:cs typeface="+mn-cs"/>
              </a:rPr>
              <a:t>Создание </a:t>
            </a:r>
            <a:r>
              <a:rPr lang="en-GB" sz="1600" dirty="0" smtClean="0">
                <a:cs typeface="+mn-cs"/>
              </a:rPr>
              <a:t> Simulink </a:t>
            </a:r>
            <a:r>
              <a:rPr lang="ru-RU" sz="1600" dirty="0" smtClean="0">
                <a:cs typeface="+mn-cs"/>
              </a:rPr>
              <a:t>модели при помощи библиотеки</a:t>
            </a:r>
            <a:r>
              <a:rPr lang="en-GB" sz="1600" dirty="0" smtClean="0">
                <a:cs typeface="+mn-cs"/>
              </a:rPr>
              <a:t> Altera’s</a:t>
            </a:r>
          </a:p>
          <a:p>
            <a:pPr marL="396875" indent="-396875">
              <a:lnSpc>
                <a:spcPct val="95000"/>
              </a:lnSpc>
              <a:spcBef>
                <a:spcPct val="0"/>
              </a:spcBef>
              <a:spcAft>
                <a:spcPct val="40000"/>
              </a:spcAft>
              <a:buFont typeface="Wingdings" charset="0"/>
              <a:buAutoNum type="arabicPeriod"/>
              <a:defRPr/>
            </a:pPr>
            <a:r>
              <a:rPr lang="ru-RU" sz="1600" dirty="0" smtClean="0">
                <a:cs typeface="+mn-cs"/>
              </a:rPr>
              <a:t>Моделирование и проверка функциональности</a:t>
            </a:r>
            <a:endParaRPr lang="en-GB" sz="1600" dirty="0" smtClean="0">
              <a:cs typeface="+mn-cs"/>
            </a:endParaRPr>
          </a:p>
          <a:p>
            <a:pPr marL="396875" indent="-396875">
              <a:lnSpc>
                <a:spcPct val="95000"/>
              </a:lnSpc>
              <a:spcBef>
                <a:spcPct val="0"/>
              </a:spcBef>
              <a:spcAft>
                <a:spcPct val="40000"/>
              </a:spcAft>
              <a:buFont typeface="Wingdings" charset="0"/>
              <a:buAutoNum type="arabicPeriod"/>
              <a:defRPr/>
            </a:pPr>
            <a:r>
              <a:rPr lang="en-GB" sz="1600" dirty="0" smtClean="0">
                <a:cs typeface="+mn-cs"/>
              </a:rPr>
              <a:t>(</a:t>
            </a:r>
            <a:r>
              <a:rPr lang="ru-RU" sz="1600" dirty="0" smtClean="0">
                <a:cs typeface="+mn-cs"/>
              </a:rPr>
              <a:t>Опция</a:t>
            </a:r>
            <a:r>
              <a:rPr lang="en-GB" sz="1600" dirty="0" smtClean="0">
                <a:cs typeface="+mn-cs"/>
              </a:rPr>
              <a:t>) RTL </a:t>
            </a:r>
            <a:r>
              <a:rPr lang="ru-RU" sz="1600" dirty="0" smtClean="0">
                <a:cs typeface="+mn-cs"/>
              </a:rPr>
              <a:t>моделирование для сравнения с оригинальной моделью</a:t>
            </a:r>
            <a:endParaRPr lang="en-GB" sz="1600" dirty="0" smtClean="0">
              <a:cs typeface="+mn-cs"/>
            </a:endParaRPr>
          </a:p>
          <a:p>
            <a:pPr marL="396875" indent="-396875">
              <a:lnSpc>
                <a:spcPct val="95000"/>
              </a:lnSpc>
              <a:spcBef>
                <a:spcPct val="0"/>
              </a:spcBef>
              <a:spcAft>
                <a:spcPct val="40000"/>
              </a:spcAft>
              <a:buFont typeface="Wingdings" charset="0"/>
              <a:buAutoNum type="arabicPeriod"/>
              <a:defRPr/>
            </a:pPr>
            <a:r>
              <a:rPr lang="ru-RU" sz="1600" dirty="0" smtClean="0">
                <a:cs typeface="+mn-cs"/>
              </a:rPr>
              <a:t>Использование </a:t>
            </a:r>
            <a:r>
              <a:rPr lang="en-GB" sz="1600" dirty="0" smtClean="0">
                <a:cs typeface="+mn-cs"/>
              </a:rPr>
              <a:t>signal compiler </a:t>
            </a:r>
            <a:r>
              <a:rPr lang="ru-RU" sz="1600" dirty="0" smtClean="0">
                <a:cs typeface="+mn-cs"/>
              </a:rPr>
              <a:t>для компиляции </a:t>
            </a:r>
            <a:r>
              <a:rPr lang="en-GB" sz="1600" dirty="0" smtClean="0">
                <a:cs typeface="+mn-cs"/>
              </a:rPr>
              <a:t>FPGA</a:t>
            </a:r>
          </a:p>
          <a:p>
            <a:pPr marL="396875" indent="-396875">
              <a:lnSpc>
                <a:spcPct val="95000"/>
              </a:lnSpc>
              <a:spcBef>
                <a:spcPct val="0"/>
              </a:spcBef>
              <a:spcAft>
                <a:spcPct val="40000"/>
              </a:spcAft>
              <a:buFont typeface="Wingdings" charset="0"/>
              <a:buAutoNum type="arabicPeriod"/>
              <a:defRPr/>
            </a:pPr>
            <a:r>
              <a:rPr lang="ru-RU" sz="1600" dirty="0" smtClean="0">
                <a:cs typeface="+mn-cs"/>
              </a:rPr>
              <a:t>Программирование </a:t>
            </a:r>
            <a:r>
              <a:rPr lang="en-GB" sz="1600" dirty="0" smtClean="0">
                <a:cs typeface="+mn-cs"/>
              </a:rPr>
              <a:t>development kit</a:t>
            </a:r>
          </a:p>
          <a:p>
            <a:pPr marL="396875" indent="-396875">
              <a:lnSpc>
                <a:spcPct val="95000"/>
              </a:lnSpc>
              <a:spcBef>
                <a:spcPct val="0"/>
              </a:spcBef>
              <a:spcAft>
                <a:spcPct val="40000"/>
              </a:spcAft>
              <a:buFont typeface="Wingdings" charset="0"/>
              <a:buAutoNum type="arabicPeriod"/>
              <a:defRPr/>
            </a:pPr>
            <a:r>
              <a:rPr lang="ru-RU" sz="1600" dirty="0" smtClean="0">
                <a:cs typeface="+mn-cs"/>
              </a:rPr>
              <a:t>Отладка проекта при помощи</a:t>
            </a:r>
            <a:r>
              <a:rPr lang="en-GB" sz="1600" dirty="0" smtClean="0">
                <a:cs typeface="+mn-cs"/>
              </a:rPr>
              <a:t> </a:t>
            </a:r>
            <a:br>
              <a:rPr lang="en-GB" sz="1600" dirty="0" smtClean="0">
                <a:cs typeface="+mn-cs"/>
              </a:rPr>
            </a:br>
            <a:r>
              <a:rPr lang="en-GB" sz="1600" dirty="0" err="1" smtClean="0">
                <a:cs typeface="+mn-cs"/>
              </a:rPr>
              <a:t>SignalTap</a:t>
            </a:r>
            <a:r>
              <a:rPr lang="en-GB" sz="1600" baseline="30000" dirty="0" smtClean="0">
                <a:cs typeface="+mn-cs"/>
              </a:rPr>
              <a:t>®</a:t>
            </a:r>
            <a:r>
              <a:rPr lang="en-GB" sz="1600" dirty="0" smtClean="0">
                <a:cs typeface="+mn-cs"/>
              </a:rPr>
              <a:t> II </a:t>
            </a:r>
            <a:r>
              <a:rPr lang="ru-RU" sz="1600" dirty="0" smtClean="0">
                <a:cs typeface="+mn-cs"/>
              </a:rPr>
              <a:t>или</a:t>
            </a:r>
            <a:r>
              <a:rPr lang="en-GB" sz="1600" dirty="0" smtClean="0">
                <a:cs typeface="+mn-cs"/>
              </a:rPr>
              <a:t> </a:t>
            </a:r>
            <a:r>
              <a:rPr lang="ru-RU" sz="1600" dirty="0" smtClean="0">
                <a:cs typeface="+mn-cs"/>
              </a:rPr>
              <a:t>«</a:t>
            </a:r>
            <a:r>
              <a:rPr lang="en-GB" sz="1600" dirty="0" smtClean="0">
                <a:cs typeface="+mn-cs"/>
              </a:rPr>
              <a:t>hardware in the loop</a:t>
            </a:r>
            <a:r>
              <a:rPr lang="ru-RU" sz="1600" dirty="0" smtClean="0">
                <a:cs typeface="+mn-cs"/>
              </a:rPr>
              <a:t>»</a:t>
            </a:r>
            <a:endParaRPr lang="en-US" sz="1600" dirty="0" smtClean="0">
              <a:cs typeface="+mn-cs"/>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pic>
        <p:nvPicPr>
          <p:cNvPr id="1054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7438" y="2065338"/>
            <a:ext cx="4660900" cy="344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563" y="1089025"/>
            <a:ext cx="2281237" cy="376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41924" name="Rectangle 4"/>
          <p:cNvSpPr>
            <a:spLocks noGrp="1" noChangeArrowheads="1"/>
          </p:cNvSpPr>
          <p:nvPr>
            <p:ph type="title" idx="4294967295"/>
          </p:nvPr>
        </p:nvSpPr>
        <p:spPr/>
        <p:txBody>
          <a:bodyPr/>
          <a:lstStyle/>
          <a:p>
            <a:pPr>
              <a:defRPr/>
            </a:pPr>
            <a:r>
              <a:rPr lang="ru-RU" dirty="0" smtClean="0">
                <a:cs typeface="+mj-cs"/>
              </a:rPr>
              <a:t>Шаг </a:t>
            </a:r>
            <a:r>
              <a:rPr lang="en-US" dirty="0" smtClean="0">
                <a:cs typeface="+mj-cs"/>
              </a:rPr>
              <a:t>1</a:t>
            </a:r>
            <a:r>
              <a:rPr lang="en-US" dirty="0">
                <a:cs typeface="+mj-cs"/>
              </a:rPr>
              <a:t>: </a:t>
            </a:r>
            <a:r>
              <a:rPr lang="ru-RU" dirty="0" smtClean="0">
                <a:cs typeface="+mj-cs"/>
              </a:rPr>
              <a:t>Создание</a:t>
            </a:r>
            <a:r>
              <a:rPr lang="en-US" dirty="0" smtClean="0">
                <a:cs typeface="+mj-cs"/>
              </a:rPr>
              <a:t> </a:t>
            </a:r>
            <a:r>
              <a:rPr lang="en-US" dirty="0">
                <a:cs typeface="+mj-cs"/>
              </a:rPr>
              <a:t>Simulink </a:t>
            </a:r>
            <a:r>
              <a:rPr lang="ru-RU" dirty="0" smtClean="0">
                <a:cs typeface="+mj-cs"/>
              </a:rPr>
              <a:t>модели </a:t>
            </a:r>
            <a:r>
              <a:rPr lang="en-US" dirty="0" smtClean="0">
                <a:cs typeface="+mj-cs"/>
              </a:rPr>
              <a:t>FPGA</a:t>
            </a:r>
            <a:endParaRPr lang="en-US" dirty="0">
              <a:cs typeface="+mj-cs"/>
            </a:endParaRPr>
          </a:p>
        </p:txBody>
      </p:sp>
      <p:pic>
        <p:nvPicPr>
          <p:cNvPr id="1054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8888" y="1641475"/>
            <a:ext cx="2433637" cy="321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pic>
      <p:sp>
        <p:nvSpPr>
          <p:cNvPr id="105478" name="AutoShape 6"/>
          <p:cNvSpPr>
            <a:spLocks noChangeArrowheads="1"/>
          </p:cNvSpPr>
          <p:nvPr/>
        </p:nvSpPr>
        <p:spPr bwMode="auto">
          <a:xfrm>
            <a:off x="2046288" y="3013075"/>
            <a:ext cx="1082675" cy="520700"/>
          </a:xfrm>
          <a:custGeom>
            <a:avLst/>
            <a:gdLst>
              <a:gd name="T0" fmla="*/ 1182242304 w 21600"/>
              <a:gd name="T1" fmla="*/ 1288925 h 21600"/>
              <a:gd name="T2" fmla="*/ 374772112 w 21600"/>
              <a:gd name="T3" fmla="*/ 180699437 h 21600"/>
              <a:gd name="T4" fmla="*/ 1271148568 w 21600"/>
              <a:gd name="T5" fmla="*/ 76292072 h 21600"/>
              <a:gd name="T6" fmla="*/ 2147483647 w 21600"/>
              <a:gd name="T7" fmla="*/ 151295219 h 21600"/>
              <a:gd name="T8" fmla="*/ 2147483647 w 21600"/>
              <a:gd name="T9" fmla="*/ 226942852 h 21600"/>
              <a:gd name="T10" fmla="*/ 1700070469 w 21600"/>
              <a:gd name="T11" fmla="*/ 151295219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cubicBezTo>
                  <a:pt x="5399" y="11272"/>
                  <a:pt x="5462" y="11743"/>
                  <a:pt x="5584" y="12199"/>
                </a:cubicBezTo>
                <a:lnTo>
                  <a:pt x="369" y="13598"/>
                </a:lnTo>
                <a:cubicBezTo>
                  <a:pt x="124" y="12686"/>
                  <a:pt x="0" y="11745"/>
                  <a:pt x="0" y="10800"/>
                </a:cubicBezTo>
                <a:cubicBezTo>
                  <a:pt x="0" y="4835"/>
                  <a:pt x="4835" y="0"/>
                  <a:pt x="10800" y="0"/>
                </a:cubicBezTo>
                <a:cubicBezTo>
                  <a:pt x="16764" y="-1"/>
                  <a:pt x="21599" y="4835"/>
                  <a:pt x="21600" y="10799"/>
                </a:cubicBezTo>
                <a:lnTo>
                  <a:pt x="21600" y="10800"/>
                </a:lnTo>
                <a:lnTo>
                  <a:pt x="24300" y="10800"/>
                </a:lnTo>
                <a:lnTo>
                  <a:pt x="18900" y="16200"/>
                </a:lnTo>
                <a:lnTo>
                  <a:pt x="13500" y="10800"/>
                </a:lnTo>
                <a:lnTo>
                  <a:pt x="16200" y="10800"/>
                </a:lnTo>
                <a:close/>
              </a:path>
            </a:pathLst>
          </a:custGeom>
          <a:solidFill>
            <a:schemeClr val="folHlink">
              <a:alpha val="36862"/>
            </a:schemeClr>
          </a:solidFill>
          <a:ln>
            <a:noFill/>
          </a:ln>
          <a:extLst>
            <a:ext uri="{91240B29-F687-4f45-9708-019B960494DF}">
              <a14:hiddenLine xmlns:a14="http://schemas.microsoft.com/office/drawing/2010/main" w="28575">
                <a:solidFill>
                  <a:srgbClr val="000000"/>
                </a:solidFill>
                <a:prstDash val="sysDot"/>
                <a:miter lim="800000"/>
                <a:headEnd/>
                <a:tailEnd/>
              </a14:hiddenLine>
            </a:ext>
          </a:extLst>
        </p:spPr>
        <p:txBody>
          <a:bodyPr wrap="none" anchor="ctr"/>
          <a:lstStyle/>
          <a:p>
            <a:endParaRPr lang="en-US"/>
          </a:p>
        </p:txBody>
      </p:sp>
      <p:sp>
        <p:nvSpPr>
          <p:cNvPr id="105479" name="Rectangle 7"/>
          <p:cNvSpPr>
            <a:spLocks noChangeArrowheads="1"/>
          </p:cNvSpPr>
          <p:nvPr/>
        </p:nvSpPr>
        <p:spPr bwMode="auto">
          <a:xfrm>
            <a:off x="5256213" y="3290888"/>
            <a:ext cx="457200" cy="304800"/>
          </a:xfrm>
          <a:prstGeom prst="rect">
            <a:avLst/>
          </a:prstGeom>
          <a:solidFill>
            <a:schemeClr val="accent1">
              <a:alpha val="36862"/>
            </a:schemeClr>
          </a:solidFill>
          <a:ln>
            <a:noFill/>
          </a:ln>
          <a:extLst>
            <a:ext uri="{91240B29-F687-4f45-9708-019B960494DF}">
              <a14:hiddenLine xmlns:a14="http://schemas.microsoft.com/office/drawing/2010/main" w="28575">
                <a:solidFill>
                  <a:srgbClr val="000000"/>
                </a:solidFill>
                <a:prstDash val="sysDot"/>
                <a:miter lim="800000"/>
                <a:headEnd/>
                <a:tailEnd/>
              </a14:hiddenLine>
            </a:ext>
          </a:extLst>
        </p:spPr>
        <p:txBody>
          <a:bodyPr wrap="none" anchor="ctr"/>
          <a:lstStyle/>
          <a:p>
            <a:pPr eaLnBrk="0" hangingPunct="0"/>
            <a:endParaRPr lang="en-US"/>
          </a:p>
        </p:txBody>
      </p:sp>
      <p:sp>
        <p:nvSpPr>
          <p:cNvPr id="105480" name="Freeform 8"/>
          <p:cNvSpPr>
            <a:spLocks/>
          </p:cNvSpPr>
          <p:nvPr/>
        </p:nvSpPr>
        <p:spPr bwMode="auto">
          <a:xfrm>
            <a:off x="5710238" y="1665288"/>
            <a:ext cx="614362" cy="3165475"/>
          </a:xfrm>
          <a:custGeom>
            <a:avLst/>
            <a:gdLst>
              <a:gd name="T0" fmla="*/ 0 w 413"/>
              <a:gd name="T1" fmla="*/ 2147483647 h 1994"/>
              <a:gd name="T2" fmla="*/ 913899920 w 413"/>
              <a:gd name="T3" fmla="*/ 0 h 1994"/>
              <a:gd name="T4" fmla="*/ 913899920 w 413"/>
              <a:gd name="T5" fmla="*/ 2147483647 h 1994"/>
              <a:gd name="T6" fmla="*/ 0 w 413"/>
              <a:gd name="T7" fmla="*/ 2147483647 h 1994"/>
              <a:gd name="T8" fmla="*/ 0 w 413"/>
              <a:gd name="T9" fmla="*/ 2147483647 h 1994"/>
              <a:gd name="T10" fmla="*/ 0 60000 65536"/>
              <a:gd name="T11" fmla="*/ 0 60000 65536"/>
              <a:gd name="T12" fmla="*/ 0 60000 65536"/>
              <a:gd name="T13" fmla="*/ 0 60000 65536"/>
              <a:gd name="T14" fmla="*/ 0 60000 65536"/>
              <a:gd name="T15" fmla="*/ 0 w 413"/>
              <a:gd name="T16" fmla="*/ 0 h 1994"/>
              <a:gd name="T17" fmla="*/ 413 w 413"/>
              <a:gd name="T18" fmla="*/ 1994 h 1994"/>
            </a:gdLst>
            <a:ahLst/>
            <a:cxnLst>
              <a:cxn ang="T10">
                <a:pos x="T0" y="T1"/>
              </a:cxn>
              <a:cxn ang="T11">
                <a:pos x="T2" y="T3"/>
              </a:cxn>
              <a:cxn ang="T12">
                <a:pos x="T4" y="T5"/>
              </a:cxn>
              <a:cxn ang="T13">
                <a:pos x="T6" y="T7"/>
              </a:cxn>
              <a:cxn ang="T14">
                <a:pos x="T8" y="T9"/>
              </a:cxn>
            </a:cxnLst>
            <a:rect l="T15" t="T16" r="T17" b="T18"/>
            <a:pathLst>
              <a:path w="413" h="1994">
                <a:moveTo>
                  <a:pt x="0" y="1021"/>
                </a:moveTo>
                <a:lnTo>
                  <a:pt x="413" y="0"/>
                </a:lnTo>
                <a:lnTo>
                  <a:pt x="413" y="1994"/>
                </a:lnTo>
                <a:lnTo>
                  <a:pt x="0" y="1217"/>
                </a:lnTo>
                <a:lnTo>
                  <a:pt x="0" y="1021"/>
                </a:lnTo>
                <a:close/>
              </a:path>
            </a:pathLst>
          </a:custGeom>
          <a:gradFill rotWithShape="1">
            <a:gsLst>
              <a:gs pos="0">
                <a:schemeClr val="accent1">
                  <a:alpha val="37000"/>
                </a:schemeClr>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43977" name="Rectangle 9"/>
          <p:cNvSpPr>
            <a:spLocks noGrp="1" noChangeArrowheads="1"/>
          </p:cNvSpPr>
          <p:nvPr>
            <p:ph type="body" idx="4294967295"/>
          </p:nvPr>
        </p:nvSpPr>
        <p:spPr>
          <a:xfrm>
            <a:off x="304800" y="5027613"/>
            <a:ext cx="2438400" cy="528637"/>
          </a:xfrm>
          <a:solidFill>
            <a:schemeClr val="bg1"/>
          </a:solidFill>
          <a:ln w="28575">
            <a:solidFill>
              <a:schemeClr val="folHlink"/>
            </a:solidFill>
            <a:miter lim="800000"/>
            <a:headEnd/>
            <a:tailEnd/>
          </a:ln>
        </p:spPr>
        <p:txBody>
          <a:bodyPr anchor="ctr"/>
          <a:lstStyle/>
          <a:p>
            <a:pPr marL="0" indent="0" algn="ctr">
              <a:lnSpc>
                <a:spcPct val="80000"/>
              </a:lnSpc>
              <a:spcBef>
                <a:spcPts val="0"/>
              </a:spcBef>
              <a:buFont typeface="Wingdings" charset="0"/>
              <a:buNone/>
              <a:defRPr/>
            </a:pPr>
            <a:r>
              <a:rPr lang="ru-RU" sz="1200" b="1" dirty="0" smtClean="0">
                <a:cs typeface="+mn-cs"/>
              </a:rPr>
              <a:t>Перетаскиваем блоки из библиотеки </a:t>
            </a:r>
            <a:r>
              <a:rPr lang="en-US" sz="1200" b="1" dirty="0" smtClean="0">
                <a:cs typeface="+mn-cs"/>
              </a:rPr>
              <a:t>Altera</a:t>
            </a:r>
            <a:r>
              <a:rPr lang="ja-JP" altLang="en-US" sz="1200" b="1" dirty="0" smtClean="0">
                <a:latin typeface="Arial"/>
                <a:cs typeface="+mn-cs"/>
              </a:rPr>
              <a:t>‘</a:t>
            </a:r>
            <a:r>
              <a:rPr lang="ru-RU" sz="1200" b="1" dirty="0" smtClean="0">
                <a:cs typeface="+mn-cs"/>
              </a:rPr>
              <a:t>в </a:t>
            </a:r>
            <a:r>
              <a:rPr lang="en-US" sz="1200" b="1" dirty="0" smtClean="0">
                <a:cs typeface="+mn-cs"/>
              </a:rPr>
              <a:t>Simulink</a:t>
            </a:r>
          </a:p>
        </p:txBody>
      </p:sp>
      <p:sp>
        <p:nvSpPr>
          <p:cNvPr id="105482" name="Rectangle 10"/>
          <p:cNvSpPr>
            <a:spLocks noChangeArrowheads="1"/>
          </p:cNvSpPr>
          <p:nvPr/>
        </p:nvSpPr>
        <p:spPr bwMode="auto">
          <a:xfrm>
            <a:off x="6380162" y="5027613"/>
            <a:ext cx="2763837" cy="546100"/>
          </a:xfrm>
          <a:prstGeom prst="rect">
            <a:avLst/>
          </a:prstGeom>
          <a:solidFill>
            <a:schemeClr val="bg1"/>
          </a:solidFill>
          <a:ln w="28575">
            <a:solidFill>
              <a:schemeClr val="accent1"/>
            </a:solidFill>
            <a:miter lim="800000"/>
            <a:headEnd/>
            <a:tailEnd/>
          </a:ln>
        </p:spPr>
        <p:txBody>
          <a:bodyPr anchor="ctr"/>
          <a:lstStyle/>
          <a:p>
            <a:pPr algn="ctr" eaLnBrk="0" hangingPunct="0"/>
            <a:r>
              <a:rPr lang="ru-RU" sz="1400" b="1" dirty="0" smtClean="0"/>
              <a:t>Задаем параметры каждого</a:t>
            </a:r>
            <a:r>
              <a:rPr lang="en-US" sz="1400" b="1" dirty="0" smtClean="0"/>
              <a:t> </a:t>
            </a:r>
            <a:r>
              <a:rPr lang="ru-RU" sz="1400" b="1" dirty="0" smtClean="0"/>
              <a:t>блока или</a:t>
            </a:r>
            <a:r>
              <a:rPr lang="en-US" sz="1400" b="1" dirty="0" smtClean="0"/>
              <a:t> IP</a:t>
            </a:r>
            <a:r>
              <a:rPr lang="ru-RU" sz="1400" b="1" dirty="0" smtClean="0"/>
              <a:t>-функции</a:t>
            </a:r>
            <a:endParaRPr lang="en-US" sz="1400" b="1" dirty="0"/>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8978" name="Rectangle 2"/>
          <p:cNvSpPr>
            <a:spLocks noChangeArrowheads="1"/>
          </p:cNvSpPr>
          <p:nvPr/>
        </p:nvSpPr>
        <p:spPr bwMode="auto">
          <a:xfrm>
            <a:off x="261938" y="171450"/>
            <a:ext cx="86360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DDDDDD">
                      <a:alpha val="74998"/>
                    </a:srgbClr>
                  </a:outerShdw>
                </a:effectLst>
              </a14:hiddenEffects>
            </a:ext>
          </a:extLst>
        </p:spPr>
        <p:txBody>
          <a:bodyPr/>
          <a:lstStyle/>
          <a:p>
            <a:pPr eaLnBrk="0" hangingPunct="0">
              <a:defRPr/>
            </a:pPr>
            <a:r>
              <a:rPr lang="ru-RU" sz="3200" b="1" dirty="0">
                <a:solidFill>
                  <a:srgbClr val="003399"/>
                </a:solidFill>
                <a:cs typeface="+mn-cs"/>
              </a:rPr>
              <a:t>Обзор </a:t>
            </a:r>
            <a:r>
              <a:rPr lang="en-US" sz="3200" b="1" dirty="0">
                <a:solidFill>
                  <a:srgbClr val="003399"/>
                </a:solidFill>
                <a:cs typeface="+mn-cs"/>
              </a:rPr>
              <a:t>DSP Builder</a:t>
            </a:r>
          </a:p>
        </p:txBody>
      </p:sp>
      <p:pic>
        <p:nvPicPr>
          <p:cNvPr id="319897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219200"/>
            <a:ext cx="3048000" cy="1928813"/>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198980" name="Rectangle 4"/>
          <p:cNvSpPr>
            <a:spLocks noChangeArrowheads="1"/>
          </p:cNvSpPr>
          <p:nvPr/>
        </p:nvSpPr>
        <p:spPr bwMode="auto">
          <a:xfrm>
            <a:off x="533400" y="838200"/>
            <a:ext cx="8153400" cy="5181600"/>
          </a:xfrm>
          <a:prstGeom prst="rect">
            <a:avLst/>
          </a:prstGeom>
          <a:noFill/>
          <a:ln>
            <a:noFill/>
          </a:ln>
          <a:effectLst/>
          <a:extLst>
            <a:ext uri="{909E8E84-426E-40dd-AFC4-6F175D3DCCD1}">
              <a14:hiddenFill xmlns:a14="http://schemas.microsoft.com/office/drawing/2010/main">
                <a:solidFill>
                  <a:schemeClr val="bg1">
                    <a:alpha val="58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pic>
        <p:nvPicPr>
          <p:cNvPr id="319898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1600200"/>
            <a:ext cx="1406525" cy="1676400"/>
          </a:xfrm>
          <a:prstGeom prst="rect">
            <a:avLst/>
          </a:prstGeom>
          <a:noFill/>
          <a:ln w="1905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107763" dir="2700000" algn="ctr" rotWithShape="0">
                    <a:schemeClr val="bg2">
                      <a:alpha val="50000"/>
                    </a:schemeClr>
                  </a:outerShdw>
                </a:effectLst>
              </a14:hiddenEffects>
            </a:ext>
          </a:extLst>
        </p:spPr>
      </p:pic>
      <p:pic>
        <p:nvPicPr>
          <p:cNvPr id="15365" name="Picture 6" descr="code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8400" y="762000"/>
            <a:ext cx="1524000" cy="154781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198983" name="Rectangle 7"/>
          <p:cNvSpPr>
            <a:spLocks noChangeArrowheads="1"/>
          </p:cNvSpPr>
          <p:nvPr/>
        </p:nvSpPr>
        <p:spPr bwMode="auto">
          <a:xfrm>
            <a:off x="7010400" y="2590800"/>
            <a:ext cx="2133600" cy="523875"/>
          </a:xfrm>
          <a:prstGeom prst="rect">
            <a:avLst/>
          </a:prstGeom>
          <a:solidFill>
            <a:srgbClr val="000066"/>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50000"/>
              </a:spcBef>
              <a:defRPr/>
            </a:pPr>
            <a:r>
              <a:rPr lang="en-US" sz="1400" b="1" dirty="0">
                <a:solidFill>
                  <a:schemeClr val="bg1"/>
                </a:solidFill>
                <a:cs typeface="+mn-cs"/>
              </a:rPr>
              <a:t>#3 </a:t>
            </a:r>
            <a:r>
              <a:rPr lang="ru-RU" sz="1400" b="1" dirty="0">
                <a:solidFill>
                  <a:schemeClr val="bg1"/>
                </a:solidFill>
                <a:cs typeface="+mn-cs"/>
              </a:rPr>
              <a:t>Автоматическая компиляция в</a:t>
            </a:r>
            <a:r>
              <a:rPr lang="en-US" sz="1400" b="1" dirty="0">
                <a:solidFill>
                  <a:schemeClr val="bg1"/>
                </a:solidFill>
                <a:cs typeface="+mn-cs"/>
              </a:rPr>
              <a:t> FPGA</a:t>
            </a:r>
          </a:p>
        </p:txBody>
      </p:sp>
      <p:pic>
        <p:nvPicPr>
          <p:cNvPr id="15367"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9200" y="3276600"/>
            <a:ext cx="198120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98985" name="Rectangle 9"/>
          <p:cNvSpPr>
            <a:spLocks noChangeArrowheads="1"/>
          </p:cNvSpPr>
          <p:nvPr/>
        </p:nvSpPr>
        <p:spPr bwMode="auto">
          <a:xfrm>
            <a:off x="5181600" y="2590800"/>
            <a:ext cx="1676400" cy="738188"/>
          </a:xfrm>
          <a:prstGeom prst="rect">
            <a:avLst/>
          </a:prstGeom>
          <a:solidFill>
            <a:srgbClr val="000066"/>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50000"/>
              </a:spcBef>
              <a:defRPr/>
            </a:pPr>
            <a:r>
              <a:rPr lang="en-US" sz="1400" b="1" dirty="0">
                <a:solidFill>
                  <a:schemeClr val="bg1"/>
                </a:solidFill>
                <a:cs typeface="+mn-cs"/>
              </a:rPr>
              <a:t>#3 </a:t>
            </a:r>
            <a:r>
              <a:rPr lang="ru-RU" sz="1400" b="1" dirty="0">
                <a:solidFill>
                  <a:schemeClr val="bg1"/>
                </a:solidFill>
                <a:cs typeface="+mn-cs"/>
              </a:rPr>
              <a:t>Создание расширения</a:t>
            </a:r>
            <a:r>
              <a:rPr lang="en-US" sz="1400" b="1" dirty="0">
                <a:solidFill>
                  <a:schemeClr val="bg1"/>
                </a:solidFill>
                <a:cs typeface="+mn-cs"/>
              </a:rPr>
              <a:t> SOPC</a:t>
            </a:r>
          </a:p>
        </p:txBody>
      </p:sp>
      <p:graphicFrame>
        <p:nvGraphicFramePr>
          <p:cNvPr id="15369" name="Object 10"/>
          <p:cNvGraphicFramePr>
            <a:graphicFrameLocks noChangeAspect="1"/>
          </p:cNvGraphicFramePr>
          <p:nvPr/>
        </p:nvGraphicFramePr>
        <p:xfrm>
          <a:off x="5715000" y="4724400"/>
          <a:ext cx="2286000" cy="1524000"/>
        </p:xfrm>
        <a:graphic>
          <a:graphicData uri="http://schemas.openxmlformats.org/presentationml/2006/ole">
            <mc:AlternateContent xmlns:mc="http://schemas.openxmlformats.org/markup-compatibility/2006">
              <mc:Choice xmlns:v="urn:schemas-microsoft-com:vml" Requires="v">
                <p:oleObj spid="_x0000_s15813" name="Bitmap Image" r:id="rId8" imgW="3962953" imgH="2685714" progId="Paint.Picture">
                  <p:embed/>
                </p:oleObj>
              </mc:Choice>
              <mc:Fallback>
                <p:oleObj name="Bitmap Image" r:id="rId8" imgW="3962953" imgH="2685714" progId="Paint.Picture">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t="4074" r="7018"/>
                      <a:stretch>
                        <a:fillRect/>
                      </a:stretch>
                    </p:blipFill>
                    <p:spPr bwMode="auto">
                      <a:xfrm>
                        <a:off x="5715000" y="4724400"/>
                        <a:ext cx="228600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5370" name="Object 11"/>
          <p:cNvGraphicFramePr>
            <a:graphicFrameLocks noChangeAspect="1"/>
          </p:cNvGraphicFramePr>
          <p:nvPr/>
        </p:nvGraphicFramePr>
        <p:xfrm>
          <a:off x="6553200" y="5486400"/>
          <a:ext cx="781050" cy="750888"/>
        </p:xfrm>
        <a:graphic>
          <a:graphicData uri="http://schemas.openxmlformats.org/presentationml/2006/ole">
            <mc:AlternateContent xmlns:mc="http://schemas.openxmlformats.org/markup-compatibility/2006">
              <mc:Choice xmlns:v="urn:schemas-microsoft-com:vml" Requires="v">
                <p:oleObj spid="_x0000_s15814" name="Bitmap Image" r:id="rId10" imgW="733333" imgH="704948" progId="Paint.Picture">
                  <p:embed/>
                </p:oleObj>
              </mc:Choice>
              <mc:Fallback>
                <p:oleObj name="Bitmap Image" r:id="rId10" imgW="733333" imgH="704948" progId="Paint.Picture">
                  <p:embed/>
                  <p:pic>
                    <p:nvPicPr>
                      <p:cNvPr id="0"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53200" y="5486400"/>
                        <a:ext cx="781050" cy="750888"/>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3198988" name="Rectangle 12"/>
          <p:cNvSpPr>
            <a:spLocks noChangeArrowheads="1"/>
          </p:cNvSpPr>
          <p:nvPr/>
        </p:nvSpPr>
        <p:spPr bwMode="auto">
          <a:xfrm>
            <a:off x="5638800" y="4114800"/>
            <a:ext cx="2895600" cy="523875"/>
          </a:xfrm>
          <a:prstGeom prst="rect">
            <a:avLst/>
          </a:prstGeom>
          <a:solidFill>
            <a:srgbClr val="000066"/>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50000"/>
              </a:spcBef>
              <a:defRPr/>
            </a:pPr>
            <a:r>
              <a:rPr lang="en-US" sz="1400" b="1" dirty="0">
                <a:solidFill>
                  <a:schemeClr val="bg1"/>
                </a:solidFill>
                <a:cs typeface="+mn-cs"/>
              </a:rPr>
              <a:t> #4 </a:t>
            </a:r>
            <a:r>
              <a:rPr lang="ru-RU" sz="1400" b="1" dirty="0">
                <a:solidFill>
                  <a:schemeClr val="bg1"/>
                </a:solidFill>
                <a:cs typeface="+mn-cs"/>
              </a:rPr>
              <a:t>Программирование и отладка аппаратуры</a:t>
            </a:r>
            <a:endParaRPr lang="en-US" sz="1400" b="1" dirty="0">
              <a:solidFill>
                <a:schemeClr val="bg1"/>
              </a:solidFill>
              <a:cs typeface="+mn-cs"/>
            </a:endParaRPr>
          </a:p>
        </p:txBody>
      </p:sp>
      <p:pic>
        <p:nvPicPr>
          <p:cNvPr id="15372" name="Picture 13" descr="quartuscolo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91400" y="3048000"/>
            <a:ext cx="144780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98990" name="Rectangle 14"/>
          <p:cNvSpPr>
            <a:spLocks noChangeArrowheads="1"/>
          </p:cNvSpPr>
          <p:nvPr/>
        </p:nvSpPr>
        <p:spPr bwMode="auto">
          <a:xfrm>
            <a:off x="76200" y="3505200"/>
            <a:ext cx="4876800" cy="304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533400" indent="-533400" defTabSz="457200" eaLnBrk="0" hangingPunct="0">
              <a:lnSpc>
                <a:spcPct val="90000"/>
              </a:lnSpc>
              <a:spcBef>
                <a:spcPct val="20000"/>
              </a:spcBef>
              <a:buClr>
                <a:srgbClr val="003399"/>
              </a:buClr>
              <a:buSzPct val="83000"/>
              <a:buFont typeface="Wingdings" charset="0"/>
              <a:buChar char="n"/>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ru-RU" dirty="0">
                <a:cs typeface="+mn-cs"/>
              </a:rPr>
              <a:t>Позволяет реализовать проект</a:t>
            </a:r>
            <a:r>
              <a:rPr lang="en-GB" dirty="0">
                <a:cs typeface="+mn-cs"/>
              </a:rPr>
              <a:t> FPGA </a:t>
            </a:r>
            <a:r>
              <a:rPr lang="ru-RU" dirty="0">
                <a:cs typeface="+mn-cs"/>
              </a:rPr>
              <a:t>в</a:t>
            </a:r>
            <a:r>
              <a:rPr lang="en-GB" dirty="0">
                <a:cs typeface="+mn-cs"/>
              </a:rPr>
              <a:t> Simulink </a:t>
            </a:r>
            <a:r>
              <a:rPr lang="ru-RU" dirty="0">
                <a:cs typeface="+mn-cs"/>
              </a:rPr>
              <a:t>при помощи библиотек </a:t>
            </a:r>
            <a:r>
              <a:rPr lang="en-GB" dirty="0">
                <a:cs typeface="+mn-cs"/>
              </a:rPr>
              <a:t>Altera</a:t>
            </a:r>
          </a:p>
          <a:p>
            <a:pPr marL="838200" lvl="1" indent="-381000" defTabSz="457200" eaLnBrk="0" hangingPunct="0">
              <a:lnSpc>
                <a:spcPct val="90000"/>
              </a:lnSpc>
              <a:spcBef>
                <a:spcPct val="20000"/>
              </a:spcBef>
              <a:buClr>
                <a:srgbClr val="003399"/>
              </a:buClr>
              <a:buSzPct val="83000"/>
              <a:buFont typeface="Symbo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GB" sz="800" dirty="0">
              <a:cs typeface="+mn-cs"/>
            </a:endParaRPr>
          </a:p>
          <a:p>
            <a:pPr marL="533400" indent="-533400" defTabSz="457200" eaLnBrk="0" hangingPunct="0">
              <a:lnSpc>
                <a:spcPct val="90000"/>
              </a:lnSpc>
              <a:spcBef>
                <a:spcPct val="20000"/>
              </a:spcBef>
              <a:buClr>
                <a:srgbClr val="003399"/>
              </a:buClr>
              <a:buSzPct val="83000"/>
              <a:buFont typeface="Wingdings" charset="0"/>
              <a:buChar char="n"/>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dirty="0">
                <a:cs typeface="+mn-cs"/>
              </a:rPr>
              <a:t>DSP Builder </a:t>
            </a:r>
            <a:r>
              <a:rPr lang="ru-RU" dirty="0">
                <a:cs typeface="+mn-cs"/>
              </a:rPr>
              <a:t>автоматизирует генерацию</a:t>
            </a:r>
            <a:r>
              <a:rPr lang="en-GB" dirty="0">
                <a:cs typeface="+mn-cs"/>
              </a:rPr>
              <a:t> RTL</a:t>
            </a:r>
          </a:p>
          <a:p>
            <a:pPr marL="838200" lvl="1" indent="-381000" defTabSz="457200" eaLnBrk="0" hangingPunct="0">
              <a:lnSpc>
                <a:spcPct val="90000"/>
              </a:lnSpc>
              <a:spcBef>
                <a:spcPct val="20000"/>
              </a:spcBef>
              <a:buClr>
                <a:srgbClr val="003399"/>
              </a:buClr>
              <a:buSzPct val="83000"/>
              <a:buFont typeface="Symbo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GB" sz="800" dirty="0">
              <a:cs typeface="+mn-cs"/>
            </a:endParaRPr>
          </a:p>
          <a:p>
            <a:pPr marL="533400" indent="-533400" defTabSz="457200" eaLnBrk="0" hangingPunct="0">
              <a:lnSpc>
                <a:spcPct val="90000"/>
              </a:lnSpc>
              <a:spcBef>
                <a:spcPct val="20000"/>
              </a:spcBef>
              <a:buClr>
                <a:srgbClr val="003399"/>
              </a:buClr>
              <a:buSzPct val="83000"/>
              <a:buFont typeface="Wingdings" charset="0"/>
              <a:buChar char="n"/>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dirty="0" err="1">
                <a:cs typeface="+mn-cs"/>
              </a:rPr>
              <a:t>Quartus</a:t>
            </a:r>
            <a:r>
              <a:rPr lang="en-GB" dirty="0">
                <a:cs typeface="+mn-cs"/>
              </a:rPr>
              <a:t> </a:t>
            </a:r>
            <a:r>
              <a:rPr lang="ru-RU" dirty="0">
                <a:cs typeface="+mn-cs"/>
              </a:rPr>
              <a:t>компилирует в</a:t>
            </a:r>
            <a:r>
              <a:rPr lang="en-GB" dirty="0">
                <a:cs typeface="+mn-cs"/>
              </a:rPr>
              <a:t> FPGA </a:t>
            </a:r>
            <a:r>
              <a:rPr lang="ru-RU" dirty="0">
                <a:cs typeface="+mn-cs"/>
              </a:rPr>
              <a:t>или создает расширение для</a:t>
            </a:r>
            <a:r>
              <a:rPr lang="en-GB" dirty="0">
                <a:cs typeface="+mn-cs"/>
              </a:rPr>
              <a:t> SOPC Builder </a:t>
            </a:r>
          </a:p>
          <a:p>
            <a:pPr marL="838200" lvl="1" indent="-381000" defTabSz="457200" eaLnBrk="0" hangingPunct="0">
              <a:lnSpc>
                <a:spcPct val="90000"/>
              </a:lnSpc>
              <a:spcBef>
                <a:spcPct val="20000"/>
              </a:spcBef>
              <a:buClr>
                <a:srgbClr val="003399"/>
              </a:buClr>
              <a:buSzPct val="83000"/>
              <a:buFont typeface="Symbo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GB" sz="800" dirty="0">
              <a:cs typeface="+mn-cs"/>
            </a:endParaRPr>
          </a:p>
          <a:p>
            <a:pPr marL="533400" indent="-533400" defTabSz="457200" eaLnBrk="0" hangingPunct="0">
              <a:lnSpc>
                <a:spcPct val="90000"/>
              </a:lnSpc>
              <a:spcBef>
                <a:spcPct val="20000"/>
              </a:spcBef>
              <a:buClr>
                <a:srgbClr val="003399"/>
              </a:buClr>
              <a:buSzPct val="83000"/>
              <a:buFont typeface="Wingdings" charset="0"/>
              <a:buChar char="n"/>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ru-RU" dirty="0">
                <a:cs typeface="+mn-cs"/>
              </a:rPr>
              <a:t>Отладка при помощи </a:t>
            </a:r>
            <a:r>
              <a:rPr lang="en-GB" dirty="0">
                <a:cs typeface="+mn-cs"/>
              </a:rPr>
              <a:t>Hardware in Loop / </a:t>
            </a:r>
            <a:r>
              <a:rPr lang="en-GB" dirty="0" err="1">
                <a:cs typeface="+mn-cs"/>
              </a:rPr>
              <a:t>SignalTap</a:t>
            </a:r>
            <a:r>
              <a:rPr lang="en-GB" dirty="0">
                <a:cs typeface="+mn-cs"/>
              </a:rPr>
              <a:t> </a:t>
            </a:r>
          </a:p>
        </p:txBody>
      </p:sp>
      <p:sp>
        <p:nvSpPr>
          <p:cNvPr id="3198991" name="Rectangle 15"/>
          <p:cNvSpPr>
            <a:spLocks noChangeArrowheads="1"/>
          </p:cNvSpPr>
          <p:nvPr/>
        </p:nvSpPr>
        <p:spPr bwMode="auto">
          <a:xfrm>
            <a:off x="1066800" y="990600"/>
            <a:ext cx="3276600" cy="307975"/>
          </a:xfrm>
          <a:prstGeom prst="rect">
            <a:avLst/>
          </a:prstGeom>
          <a:solidFill>
            <a:srgbClr val="000066"/>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50000"/>
              </a:spcBef>
              <a:defRPr/>
            </a:pPr>
            <a:r>
              <a:rPr lang="en-US" sz="1400" b="1" dirty="0">
                <a:solidFill>
                  <a:schemeClr val="bg1"/>
                </a:solidFill>
                <a:cs typeface="+mn-cs"/>
              </a:rPr>
              <a:t>#1 </a:t>
            </a:r>
            <a:r>
              <a:rPr lang="ru-RU" sz="1400" b="1" dirty="0">
                <a:solidFill>
                  <a:schemeClr val="bg1"/>
                </a:solidFill>
                <a:cs typeface="+mn-cs"/>
              </a:rPr>
              <a:t>Ввод проекта</a:t>
            </a:r>
            <a:r>
              <a:rPr lang="en-US" sz="1400" b="1" dirty="0">
                <a:solidFill>
                  <a:schemeClr val="bg1"/>
                </a:solidFill>
                <a:cs typeface="+mn-cs"/>
              </a:rPr>
              <a:t> FPGA </a:t>
            </a:r>
            <a:r>
              <a:rPr lang="ru-RU" sz="1400" b="1" dirty="0">
                <a:solidFill>
                  <a:schemeClr val="bg1"/>
                </a:solidFill>
                <a:cs typeface="+mn-cs"/>
              </a:rPr>
              <a:t>в</a:t>
            </a:r>
            <a:r>
              <a:rPr lang="en-US" sz="1400" b="1" dirty="0">
                <a:solidFill>
                  <a:schemeClr val="bg1"/>
                </a:solidFill>
                <a:cs typeface="+mn-cs"/>
              </a:rPr>
              <a:t> Simulink</a:t>
            </a:r>
          </a:p>
        </p:txBody>
      </p:sp>
      <p:sp>
        <p:nvSpPr>
          <p:cNvPr id="3198992" name="Rectangle 16"/>
          <p:cNvSpPr>
            <a:spLocks noChangeArrowheads="1"/>
          </p:cNvSpPr>
          <p:nvPr/>
        </p:nvSpPr>
        <p:spPr bwMode="auto">
          <a:xfrm>
            <a:off x="6019800" y="304800"/>
            <a:ext cx="1981200" cy="307975"/>
          </a:xfrm>
          <a:prstGeom prst="rect">
            <a:avLst/>
          </a:prstGeom>
          <a:solidFill>
            <a:srgbClr val="000066"/>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50000"/>
              </a:spcBef>
              <a:defRPr/>
            </a:pPr>
            <a:r>
              <a:rPr lang="en-US" sz="1400" b="1" dirty="0">
                <a:solidFill>
                  <a:schemeClr val="bg1"/>
                </a:solidFill>
                <a:cs typeface="+mn-cs"/>
              </a:rPr>
              <a:t>#2 </a:t>
            </a:r>
            <a:r>
              <a:rPr lang="ru-RU" sz="1400" b="1" dirty="0">
                <a:solidFill>
                  <a:schemeClr val="bg1"/>
                </a:solidFill>
                <a:cs typeface="+mn-cs"/>
              </a:rPr>
              <a:t>Генерация</a:t>
            </a:r>
            <a:r>
              <a:rPr lang="en-US" sz="1400" b="1" dirty="0">
                <a:solidFill>
                  <a:schemeClr val="bg1"/>
                </a:solidFill>
                <a:cs typeface="+mn-cs"/>
              </a:rPr>
              <a:t> RTL</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2643970" name="Rectangle 2"/>
          <p:cNvSpPr>
            <a:spLocks noGrp="1" noChangeArrowheads="1"/>
          </p:cNvSpPr>
          <p:nvPr>
            <p:ph type="title" idx="4294967295"/>
          </p:nvPr>
        </p:nvSpPr>
        <p:spPr/>
        <p:txBody>
          <a:bodyPr/>
          <a:lstStyle/>
          <a:p>
            <a:pPr>
              <a:defRPr/>
            </a:pPr>
            <a:r>
              <a:rPr lang="ru-RU" dirty="0" smtClean="0">
                <a:cs typeface="+mj-cs"/>
              </a:rPr>
              <a:t>Параметризация</a:t>
            </a:r>
            <a:r>
              <a:rPr lang="en-US" dirty="0" smtClean="0">
                <a:cs typeface="+mj-cs"/>
              </a:rPr>
              <a:t> </a:t>
            </a:r>
            <a:r>
              <a:rPr lang="en-US" dirty="0">
                <a:cs typeface="+mj-cs"/>
              </a:rPr>
              <a:t>DSP </a:t>
            </a:r>
            <a:r>
              <a:rPr lang="en-US" dirty="0" err="1">
                <a:cs typeface="+mj-cs"/>
              </a:rPr>
              <a:t>MegaCore</a:t>
            </a:r>
            <a:r>
              <a:rPr lang="en-US" dirty="0">
                <a:cs typeface="+mj-cs"/>
              </a:rPr>
              <a:t> IP</a:t>
            </a:r>
          </a:p>
        </p:txBody>
      </p:sp>
      <p:sp>
        <p:nvSpPr>
          <p:cNvPr id="2646019" name="Rectangle 3"/>
          <p:cNvSpPr>
            <a:spLocks noGrp="1" noChangeArrowheads="1"/>
          </p:cNvSpPr>
          <p:nvPr>
            <p:ph type="body" idx="4294967295"/>
          </p:nvPr>
        </p:nvSpPr>
        <p:spPr>
          <a:xfrm>
            <a:off x="5257801" y="1314450"/>
            <a:ext cx="3810000" cy="806450"/>
          </a:xfrm>
        </p:spPr>
        <p:txBody>
          <a:bodyPr/>
          <a:lstStyle/>
          <a:p>
            <a:pPr marL="233363" indent="-233363">
              <a:lnSpc>
                <a:spcPct val="95000"/>
              </a:lnSpc>
              <a:spcBef>
                <a:spcPct val="0"/>
              </a:spcBef>
              <a:defRPr/>
            </a:pPr>
            <a:r>
              <a:rPr lang="ru-RU" sz="1800" dirty="0" smtClean="0">
                <a:cs typeface="+mn-cs"/>
              </a:rPr>
              <a:t>Функции </a:t>
            </a:r>
            <a:r>
              <a:rPr lang="en-US" sz="1800" dirty="0" smtClean="0">
                <a:cs typeface="+mn-cs"/>
              </a:rPr>
              <a:t>DSP IP </a:t>
            </a:r>
            <a:r>
              <a:rPr lang="ru-RU" sz="1800" dirty="0" err="1" smtClean="0">
                <a:cs typeface="+mn-cs"/>
              </a:rPr>
              <a:t>параметризуются</a:t>
            </a:r>
            <a:r>
              <a:rPr lang="ru-RU" sz="1800" dirty="0" smtClean="0">
                <a:cs typeface="+mn-cs"/>
              </a:rPr>
              <a:t> традиционным образом через </a:t>
            </a:r>
            <a:r>
              <a:rPr lang="en-US" sz="1800" dirty="0" err="1" smtClean="0">
                <a:cs typeface="+mn-cs"/>
              </a:rPr>
              <a:t>MegaCore</a:t>
            </a:r>
            <a:r>
              <a:rPr lang="en-US" sz="1800" dirty="0" smtClean="0">
                <a:cs typeface="+mn-cs"/>
              </a:rPr>
              <a:t> IP</a:t>
            </a:r>
          </a:p>
        </p:txBody>
      </p:sp>
      <p:pic>
        <p:nvPicPr>
          <p:cNvPr id="1075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850" y="1182688"/>
            <a:ext cx="4649788" cy="343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Rectangle 5"/>
          <p:cNvSpPr>
            <a:spLocks noChangeArrowheads="1"/>
          </p:cNvSpPr>
          <p:nvPr/>
        </p:nvSpPr>
        <p:spPr bwMode="auto">
          <a:xfrm>
            <a:off x="2222500" y="3460750"/>
            <a:ext cx="1154113" cy="630238"/>
          </a:xfrm>
          <a:prstGeom prst="rect">
            <a:avLst/>
          </a:prstGeom>
          <a:solidFill>
            <a:schemeClr val="hlink">
              <a:alpha val="34901"/>
            </a:schemeClr>
          </a:solidFill>
          <a:ln>
            <a:noFill/>
          </a:ln>
          <a:extLst>
            <a:ext uri="{91240B29-F687-4f45-9708-019B960494DF}">
              <a14:hiddenLine xmlns:a14="http://schemas.microsoft.com/office/drawing/2010/main" w="28575">
                <a:solidFill>
                  <a:srgbClr val="000000"/>
                </a:solidFill>
                <a:prstDash val="sysDot"/>
                <a:miter lim="800000"/>
                <a:headEnd/>
                <a:tailEnd/>
              </a14:hiddenLine>
            </a:ext>
          </a:extLst>
        </p:spPr>
        <p:txBody>
          <a:bodyPr wrap="none" anchor="ctr"/>
          <a:lstStyle/>
          <a:p>
            <a:pPr eaLnBrk="0" hangingPunct="0"/>
            <a:endParaRPr lang="en-US"/>
          </a:p>
        </p:txBody>
      </p:sp>
      <p:sp>
        <p:nvSpPr>
          <p:cNvPr id="107526" name="Freeform 6"/>
          <p:cNvSpPr>
            <a:spLocks/>
          </p:cNvSpPr>
          <p:nvPr/>
        </p:nvSpPr>
        <p:spPr bwMode="auto">
          <a:xfrm>
            <a:off x="3379788" y="1897063"/>
            <a:ext cx="252412" cy="3028950"/>
          </a:xfrm>
          <a:custGeom>
            <a:avLst/>
            <a:gdLst>
              <a:gd name="T0" fmla="*/ 0 w 159"/>
              <a:gd name="T1" fmla="*/ 2147483647 h 1908"/>
              <a:gd name="T2" fmla="*/ 372982386 w 159"/>
              <a:gd name="T3" fmla="*/ 0 h 1908"/>
              <a:gd name="T4" fmla="*/ 400703256 w 159"/>
              <a:gd name="T5" fmla="*/ 2147483647 h 1908"/>
              <a:gd name="T6" fmla="*/ 2519358 w 159"/>
              <a:gd name="T7" fmla="*/ 2147483647 h 1908"/>
              <a:gd name="T8" fmla="*/ 0 w 159"/>
              <a:gd name="T9" fmla="*/ 2147483647 h 1908"/>
              <a:gd name="T10" fmla="*/ 0 60000 65536"/>
              <a:gd name="T11" fmla="*/ 0 60000 65536"/>
              <a:gd name="T12" fmla="*/ 0 60000 65536"/>
              <a:gd name="T13" fmla="*/ 0 60000 65536"/>
              <a:gd name="T14" fmla="*/ 0 60000 65536"/>
              <a:gd name="T15" fmla="*/ 0 w 159"/>
              <a:gd name="T16" fmla="*/ 0 h 1908"/>
              <a:gd name="T17" fmla="*/ 159 w 159"/>
              <a:gd name="T18" fmla="*/ 1908 h 1908"/>
            </a:gdLst>
            <a:ahLst/>
            <a:cxnLst>
              <a:cxn ang="T10">
                <a:pos x="T0" y="T1"/>
              </a:cxn>
              <a:cxn ang="T11">
                <a:pos x="T2" y="T3"/>
              </a:cxn>
              <a:cxn ang="T12">
                <a:pos x="T4" y="T5"/>
              </a:cxn>
              <a:cxn ang="T13">
                <a:pos x="T6" y="T7"/>
              </a:cxn>
              <a:cxn ang="T14">
                <a:pos x="T8" y="T9"/>
              </a:cxn>
            </a:cxnLst>
            <a:rect l="T15" t="T16" r="T17" b="T18"/>
            <a:pathLst>
              <a:path w="159" h="1908">
                <a:moveTo>
                  <a:pt x="0" y="989"/>
                </a:moveTo>
                <a:lnTo>
                  <a:pt x="148" y="0"/>
                </a:lnTo>
                <a:lnTo>
                  <a:pt x="159" y="1908"/>
                </a:lnTo>
                <a:lnTo>
                  <a:pt x="1" y="1379"/>
                </a:lnTo>
                <a:lnTo>
                  <a:pt x="0" y="989"/>
                </a:lnTo>
                <a:close/>
              </a:path>
            </a:pathLst>
          </a:custGeom>
          <a:gradFill rotWithShape="1">
            <a:gsLst>
              <a:gs pos="0">
                <a:schemeClr val="hlink">
                  <a:alpha val="37000"/>
                </a:schemeClr>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10752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4263" y="1920875"/>
            <a:ext cx="1555750" cy="300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pic>
      <p:pic>
        <p:nvPicPr>
          <p:cNvPr id="107528"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2584450"/>
            <a:ext cx="3911600" cy="333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9" name="AutoShape 9"/>
          <p:cNvSpPr>
            <a:spLocks noChangeArrowheads="1"/>
          </p:cNvSpPr>
          <p:nvPr/>
        </p:nvSpPr>
        <p:spPr bwMode="auto">
          <a:xfrm>
            <a:off x="4584700" y="3913188"/>
            <a:ext cx="1106488" cy="663575"/>
          </a:xfrm>
          <a:custGeom>
            <a:avLst/>
            <a:gdLst>
              <a:gd name="T0" fmla="*/ 1451652270 w 21600"/>
              <a:gd name="T1" fmla="*/ 0 h 21600"/>
              <a:gd name="T2" fmla="*/ 362946505 w 21600"/>
              <a:gd name="T3" fmla="*/ 313136158 h 21600"/>
              <a:gd name="T4" fmla="*/ 1451652270 w 21600"/>
              <a:gd name="T5" fmla="*/ 156568064 h 21600"/>
              <a:gd name="T6" fmla="*/ 2147483647 w 21600"/>
              <a:gd name="T7" fmla="*/ 313136158 h 21600"/>
              <a:gd name="T8" fmla="*/ 2147483647 w 21600"/>
              <a:gd name="T9" fmla="*/ 469703269 h 21600"/>
              <a:gd name="T10" fmla="*/ 1814732579 w 21600"/>
              <a:gd name="T11" fmla="*/ 313136158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chemeClr val="hlink">
              <a:alpha val="47058"/>
            </a:schemeClr>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p>
            <a:endParaRPr lang="en-US"/>
          </a:p>
        </p:txBody>
      </p:sp>
      <p:sp>
        <p:nvSpPr>
          <p:cNvPr id="107530" name="AutoShape 10"/>
          <p:cNvSpPr>
            <a:spLocks noChangeArrowheads="1"/>
          </p:cNvSpPr>
          <p:nvPr/>
        </p:nvSpPr>
        <p:spPr bwMode="auto">
          <a:xfrm rot="10800000">
            <a:off x="4584700" y="4429125"/>
            <a:ext cx="1106488" cy="665163"/>
          </a:xfrm>
          <a:custGeom>
            <a:avLst/>
            <a:gdLst>
              <a:gd name="T0" fmla="*/ 1451652270 w 21600"/>
              <a:gd name="T1" fmla="*/ 0 h 21600"/>
              <a:gd name="T2" fmla="*/ 362946505 w 21600"/>
              <a:gd name="T3" fmla="*/ 315389623 h 21600"/>
              <a:gd name="T4" fmla="*/ 1451652270 w 21600"/>
              <a:gd name="T5" fmla="*/ 157694812 h 21600"/>
              <a:gd name="T6" fmla="*/ 2147483647 w 21600"/>
              <a:gd name="T7" fmla="*/ 315389623 h 21600"/>
              <a:gd name="T8" fmla="*/ 2147483647 w 21600"/>
              <a:gd name="T9" fmla="*/ 473083480 h 21600"/>
              <a:gd name="T10" fmla="*/ 1814732579 w 21600"/>
              <a:gd name="T11" fmla="*/ 315389623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chemeClr val="hlink">
              <a:alpha val="47058"/>
            </a:schemeClr>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2646018" name="Rectangle 2"/>
          <p:cNvSpPr>
            <a:spLocks noGrp="1" noChangeArrowheads="1"/>
          </p:cNvSpPr>
          <p:nvPr>
            <p:ph type="title" idx="4294967295"/>
          </p:nvPr>
        </p:nvSpPr>
        <p:spPr/>
        <p:txBody>
          <a:bodyPr/>
          <a:lstStyle/>
          <a:p>
            <a:pPr>
              <a:defRPr/>
            </a:pPr>
            <a:r>
              <a:rPr lang="ru-RU" dirty="0" smtClean="0">
                <a:cs typeface="+mj-cs"/>
              </a:rPr>
              <a:t>Шаг </a:t>
            </a:r>
            <a:r>
              <a:rPr lang="en-US" dirty="0" smtClean="0">
                <a:cs typeface="+mj-cs"/>
              </a:rPr>
              <a:t>2</a:t>
            </a:r>
            <a:r>
              <a:rPr lang="en-US" dirty="0">
                <a:cs typeface="+mj-cs"/>
              </a:rPr>
              <a:t>: </a:t>
            </a:r>
            <a:r>
              <a:rPr lang="ru-RU" dirty="0" smtClean="0">
                <a:cs typeface="+mj-cs"/>
              </a:rPr>
              <a:t>Моделирования в </a:t>
            </a:r>
            <a:r>
              <a:rPr lang="en-US" dirty="0" smtClean="0">
                <a:cs typeface="+mj-cs"/>
              </a:rPr>
              <a:t>Simulink</a:t>
            </a:r>
            <a:endParaRPr lang="en-US" dirty="0">
              <a:cs typeface="+mj-cs"/>
            </a:endParaRPr>
          </a:p>
        </p:txBody>
      </p:sp>
      <p:sp>
        <p:nvSpPr>
          <p:cNvPr id="2648067" name="Rectangle 3"/>
          <p:cNvSpPr>
            <a:spLocks noGrp="1" noChangeArrowheads="1"/>
          </p:cNvSpPr>
          <p:nvPr>
            <p:ph type="body" idx="4294967295"/>
          </p:nvPr>
        </p:nvSpPr>
        <p:spPr>
          <a:xfrm>
            <a:off x="5086350" y="1171575"/>
            <a:ext cx="4057650" cy="1676400"/>
          </a:xfrm>
        </p:spPr>
        <p:txBody>
          <a:bodyPr/>
          <a:lstStyle/>
          <a:p>
            <a:pPr marL="228600" indent="-228600">
              <a:lnSpc>
                <a:spcPct val="95000"/>
              </a:lnSpc>
              <a:spcBef>
                <a:spcPct val="0"/>
              </a:spcBef>
              <a:spcAft>
                <a:spcPct val="10000"/>
              </a:spcAft>
              <a:defRPr/>
            </a:pPr>
            <a:r>
              <a:rPr lang="ru-RU" sz="2000" dirty="0" smtClean="0">
                <a:cs typeface="+mn-cs"/>
              </a:rPr>
              <a:t>Используя все возможности </a:t>
            </a:r>
            <a:r>
              <a:rPr lang="en-US" sz="2000" dirty="0" err="1" smtClean="0">
                <a:cs typeface="+mn-cs"/>
              </a:rPr>
              <a:t>Matlab</a:t>
            </a:r>
            <a:r>
              <a:rPr lang="en-US" sz="2000" dirty="0" smtClean="0">
                <a:cs typeface="+mn-cs"/>
              </a:rPr>
              <a:t> </a:t>
            </a:r>
            <a:r>
              <a:rPr lang="ru-RU" sz="2000" dirty="0" smtClean="0">
                <a:cs typeface="+mn-cs"/>
              </a:rPr>
              <a:t>и</a:t>
            </a:r>
            <a:r>
              <a:rPr lang="en-US" sz="2000" dirty="0" smtClean="0">
                <a:cs typeface="+mn-cs"/>
              </a:rPr>
              <a:t> Simulink:</a:t>
            </a:r>
          </a:p>
          <a:p>
            <a:pPr marL="571500" lvl="1" indent="-171450">
              <a:lnSpc>
                <a:spcPct val="95000"/>
              </a:lnSpc>
              <a:spcBef>
                <a:spcPct val="0"/>
              </a:spcBef>
              <a:spcAft>
                <a:spcPct val="15000"/>
              </a:spcAft>
              <a:defRPr/>
            </a:pPr>
            <a:r>
              <a:rPr lang="ru-RU" sz="1600" dirty="0" smtClean="0"/>
              <a:t>Создание стимулирующих последовательностей</a:t>
            </a:r>
            <a:endParaRPr lang="en-US" sz="1600" dirty="0" smtClean="0"/>
          </a:p>
          <a:p>
            <a:pPr marL="571500" lvl="1" indent="-171450">
              <a:lnSpc>
                <a:spcPct val="95000"/>
              </a:lnSpc>
              <a:spcBef>
                <a:spcPct val="0"/>
              </a:spcBef>
              <a:spcAft>
                <a:spcPct val="15000"/>
              </a:spcAft>
              <a:defRPr/>
            </a:pPr>
            <a:r>
              <a:rPr lang="ru-RU" sz="1600" dirty="0" smtClean="0"/>
              <a:t>Запуск симулятора </a:t>
            </a:r>
            <a:r>
              <a:rPr lang="en-US" sz="1600" dirty="0" smtClean="0"/>
              <a:t>Simulink</a:t>
            </a:r>
          </a:p>
          <a:p>
            <a:pPr marL="571500" lvl="1" indent="-171450">
              <a:lnSpc>
                <a:spcPct val="95000"/>
              </a:lnSpc>
              <a:spcBef>
                <a:spcPct val="0"/>
              </a:spcBef>
              <a:defRPr/>
            </a:pPr>
            <a:r>
              <a:rPr lang="ru-RU" sz="1600" dirty="0" smtClean="0"/>
              <a:t>Изучение проекта</a:t>
            </a:r>
            <a:endParaRPr lang="en-US" sz="1600" dirty="0" smtClean="0"/>
          </a:p>
        </p:txBody>
      </p:sp>
      <p:sp>
        <p:nvSpPr>
          <p:cNvPr id="109572" name="Oval 4"/>
          <p:cNvSpPr>
            <a:spLocks noChangeArrowheads="1"/>
          </p:cNvSpPr>
          <p:nvPr/>
        </p:nvSpPr>
        <p:spPr bwMode="auto">
          <a:xfrm>
            <a:off x="3671888" y="2789238"/>
            <a:ext cx="1357312" cy="1285875"/>
          </a:xfrm>
          <a:prstGeom prst="ellipse">
            <a:avLst/>
          </a:prstGeom>
          <a:noFill/>
          <a:ln w="38100">
            <a:solidFill>
              <a:schemeClr val="bg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pic>
        <p:nvPicPr>
          <p:cNvPr id="1095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182688"/>
            <a:ext cx="4500563" cy="332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513" y="2970213"/>
            <a:ext cx="1285875" cy="93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dash"/>
                <a:miter lim="800000"/>
                <a:headEnd/>
                <a:tailEnd/>
              </a14:hiddenLine>
            </a:ext>
          </a:extLst>
        </p:spPr>
      </p:pic>
      <p:sp>
        <p:nvSpPr>
          <p:cNvPr id="109575" name="Rectangle 7"/>
          <p:cNvSpPr>
            <a:spLocks noChangeArrowheads="1"/>
          </p:cNvSpPr>
          <p:nvPr/>
        </p:nvSpPr>
        <p:spPr bwMode="auto">
          <a:xfrm>
            <a:off x="4029075" y="3397250"/>
            <a:ext cx="857250" cy="428625"/>
          </a:xfrm>
          <a:prstGeom prst="rect">
            <a:avLst/>
          </a:prstGeom>
          <a:solidFill>
            <a:srgbClr val="9B16CA">
              <a:alpha val="34901"/>
            </a:srgbClr>
          </a:solidFill>
          <a:ln>
            <a:noFill/>
          </a:ln>
          <a:extLst>
            <a:ext uri="{91240B29-F687-4f45-9708-019B960494DF}">
              <a14:hiddenLine xmlns:a14="http://schemas.microsoft.com/office/drawing/2010/main" w="19050">
                <a:solidFill>
                  <a:srgbClr val="000000"/>
                </a:solidFill>
                <a:prstDash val="dash"/>
                <a:miter lim="800000"/>
                <a:headEnd/>
                <a:tailEnd/>
              </a14:hiddenLine>
            </a:ext>
          </a:extLst>
        </p:spPr>
        <p:txBody>
          <a:bodyPr wrap="none" anchor="ctr"/>
          <a:lstStyle/>
          <a:p>
            <a:pPr eaLnBrk="0" hangingPunct="0"/>
            <a:endParaRPr lang="en-US"/>
          </a:p>
        </p:txBody>
      </p:sp>
      <p:pic>
        <p:nvPicPr>
          <p:cNvPr id="109576"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2563" y="3978275"/>
            <a:ext cx="4678362"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pic>
        <p:nvPicPr>
          <p:cNvPr id="109577"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1513" y="4111625"/>
            <a:ext cx="1652587" cy="1022350"/>
          </a:xfrm>
          <a:prstGeom prst="rect">
            <a:avLst/>
          </a:prstGeom>
          <a:solidFill>
            <a:schemeClr val="folHlink"/>
          </a:solidFill>
          <a:ln>
            <a:noFill/>
          </a:ln>
          <a:extLst>
            <a:ext uri="{91240B29-F687-4f45-9708-019B960494DF}">
              <a14:hiddenLine xmlns:a14="http://schemas.microsoft.com/office/drawing/2010/main" w="19050">
                <a:solidFill>
                  <a:srgbClr val="000000"/>
                </a:solidFill>
                <a:prstDash val="dash"/>
                <a:miter lim="800000"/>
                <a:headEnd/>
                <a:tailEnd/>
              </a14:hiddenLine>
            </a:ext>
          </a:extLst>
        </p:spPr>
      </p:pic>
      <p:sp>
        <p:nvSpPr>
          <p:cNvPr id="109578" name="Rectangle 10"/>
          <p:cNvSpPr>
            <a:spLocks noChangeArrowheads="1"/>
          </p:cNvSpPr>
          <p:nvPr/>
        </p:nvSpPr>
        <p:spPr bwMode="auto">
          <a:xfrm>
            <a:off x="385763" y="2468563"/>
            <a:ext cx="500062" cy="857250"/>
          </a:xfrm>
          <a:prstGeom prst="rect">
            <a:avLst/>
          </a:prstGeom>
          <a:solidFill>
            <a:schemeClr val="folHlink">
              <a:alpha val="34901"/>
            </a:schemeClr>
          </a:solidFill>
          <a:ln>
            <a:noFill/>
          </a:ln>
          <a:extLst>
            <a:ext uri="{91240B29-F687-4f45-9708-019B960494DF}">
              <a14:hiddenLine xmlns:a14="http://schemas.microsoft.com/office/drawing/2010/main" w="19050">
                <a:solidFill>
                  <a:srgbClr val="000000"/>
                </a:solidFill>
                <a:prstDash val="dash"/>
                <a:miter lim="800000"/>
                <a:headEnd/>
                <a:tailEnd/>
              </a14:hiddenLine>
            </a:ext>
          </a:extLst>
        </p:spPr>
        <p:txBody>
          <a:bodyPr wrap="none" anchor="ctr"/>
          <a:lstStyle/>
          <a:p>
            <a:pPr eaLnBrk="0" hangingPunct="0"/>
            <a:endParaRPr lang="en-US"/>
          </a:p>
        </p:txBody>
      </p:sp>
      <p:sp>
        <p:nvSpPr>
          <p:cNvPr id="109579" name="Text Box 11"/>
          <p:cNvSpPr txBox="1">
            <a:spLocks noChangeArrowheads="1"/>
          </p:cNvSpPr>
          <p:nvPr/>
        </p:nvSpPr>
        <p:spPr bwMode="auto">
          <a:xfrm>
            <a:off x="528638" y="5183188"/>
            <a:ext cx="20145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ru-RU" sz="1400" b="1" dirty="0" smtClean="0"/>
              <a:t>Стимулы </a:t>
            </a:r>
            <a:r>
              <a:rPr lang="en-US" sz="1400" b="1" dirty="0" err="1" smtClean="0"/>
              <a:t>Matlab</a:t>
            </a:r>
            <a:r>
              <a:rPr lang="ru-RU" sz="1400" b="1" dirty="0" smtClean="0"/>
              <a:t> и </a:t>
            </a:r>
            <a:r>
              <a:rPr lang="en-US" sz="1400" b="1" dirty="0" smtClean="0"/>
              <a:t>Simulink</a:t>
            </a:r>
            <a:endParaRPr lang="en-US" sz="1400" b="1" dirty="0"/>
          </a:p>
        </p:txBody>
      </p:sp>
      <p:sp>
        <p:nvSpPr>
          <p:cNvPr id="109580" name="Text Box 12"/>
          <p:cNvSpPr txBox="1">
            <a:spLocks noChangeArrowheads="1"/>
          </p:cNvSpPr>
          <p:nvPr/>
        </p:nvSpPr>
        <p:spPr bwMode="auto">
          <a:xfrm>
            <a:off x="6486525" y="3251200"/>
            <a:ext cx="20955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ru-RU" sz="1400" b="1" dirty="0" smtClean="0"/>
              <a:t>Инструменты</a:t>
            </a:r>
          </a:p>
          <a:p>
            <a:pPr algn="ctr"/>
            <a:r>
              <a:rPr lang="en-US" sz="1400" b="1" dirty="0" err="1" smtClean="0"/>
              <a:t>Matlab</a:t>
            </a:r>
            <a:r>
              <a:rPr lang="en-US" sz="1400" b="1" dirty="0" smtClean="0"/>
              <a:t> </a:t>
            </a:r>
            <a:r>
              <a:rPr lang="ru-RU" sz="1400" b="1" dirty="0" smtClean="0"/>
              <a:t>и </a:t>
            </a:r>
            <a:r>
              <a:rPr lang="en-US" sz="1400" b="1" dirty="0" smtClean="0"/>
              <a:t>Simulink</a:t>
            </a:r>
            <a:endParaRPr lang="en-US" sz="1400" b="1" dirty="0"/>
          </a:p>
        </p:txBody>
      </p:sp>
      <p:sp>
        <p:nvSpPr>
          <p:cNvPr id="109581" name="Rectangle 13"/>
          <p:cNvSpPr>
            <a:spLocks noChangeArrowheads="1"/>
          </p:cNvSpPr>
          <p:nvPr/>
        </p:nvSpPr>
        <p:spPr bwMode="auto">
          <a:xfrm>
            <a:off x="671513" y="4140200"/>
            <a:ext cx="1654175" cy="1003300"/>
          </a:xfrm>
          <a:prstGeom prst="rect">
            <a:avLst/>
          </a:prstGeom>
          <a:solidFill>
            <a:schemeClr val="folHlink">
              <a:alpha val="34901"/>
            </a:schemeClr>
          </a:solidFill>
          <a:ln>
            <a:noFill/>
          </a:ln>
          <a:extLst>
            <a:ext uri="{91240B29-F687-4f45-9708-019B960494DF}">
              <a14:hiddenLine xmlns:a14="http://schemas.microsoft.com/office/drawing/2010/main" w="19050">
                <a:solidFill>
                  <a:srgbClr val="000000"/>
                </a:solidFill>
                <a:prstDash val="dash"/>
                <a:miter lim="800000"/>
                <a:headEnd/>
                <a:tailEnd/>
              </a14:hiddenLine>
            </a:ext>
          </a:extLst>
        </p:spPr>
        <p:txBody>
          <a:bodyPr wrap="none" anchor="ctr"/>
          <a:lstStyle/>
          <a:p>
            <a:pPr eaLnBrk="0" hangingPunct="0"/>
            <a:endParaRPr lang="en-US"/>
          </a:p>
        </p:txBody>
      </p:sp>
      <p:sp>
        <p:nvSpPr>
          <p:cNvPr id="109582" name="Rectangle 14"/>
          <p:cNvSpPr>
            <a:spLocks noChangeArrowheads="1"/>
          </p:cNvSpPr>
          <p:nvPr/>
        </p:nvSpPr>
        <p:spPr bwMode="auto">
          <a:xfrm>
            <a:off x="5191125" y="3108325"/>
            <a:ext cx="1352550" cy="790575"/>
          </a:xfrm>
          <a:prstGeom prst="rect">
            <a:avLst/>
          </a:prstGeom>
          <a:solidFill>
            <a:srgbClr val="9B16CA">
              <a:alpha val="34901"/>
            </a:srgbClr>
          </a:solidFill>
          <a:ln>
            <a:noFill/>
          </a:ln>
          <a:extLst>
            <a:ext uri="{91240B29-F687-4f45-9708-019B960494DF}">
              <a14:hiddenLine xmlns:a14="http://schemas.microsoft.com/office/drawing/2010/main" w="19050">
                <a:solidFill>
                  <a:srgbClr val="000000"/>
                </a:solidFill>
                <a:prstDash val="dash"/>
                <a:miter lim="800000"/>
                <a:headEnd/>
                <a:tailEnd/>
              </a14:hiddenLine>
            </a:ext>
          </a:extLst>
        </p:spPr>
        <p:txBody>
          <a:bodyPr wrap="none" anchor="ctr"/>
          <a:lstStyle/>
          <a:p>
            <a:pPr eaLnBrk="0" hangingPunct="0"/>
            <a:endParaRPr lang="en-US"/>
          </a:p>
        </p:txBody>
      </p:sp>
      <p:sp>
        <p:nvSpPr>
          <p:cNvPr id="109583" name="Freeform 15"/>
          <p:cNvSpPr>
            <a:spLocks/>
          </p:cNvSpPr>
          <p:nvPr/>
        </p:nvSpPr>
        <p:spPr bwMode="auto">
          <a:xfrm>
            <a:off x="422275" y="3313113"/>
            <a:ext cx="1898650" cy="836612"/>
          </a:xfrm>
          <a:custGeom>
            <a:avLst/>
            <a:gdLst>
              <a:gd name="T0" fmla="*/ 0 w 1196"/>
              <a:gd name="T1" fmla="*/ 0 h 516"/>
              <a:gd name="T2" fmla="*/ 370463763 w 1196"/>
              <a:gd name="T3" fmla="*/ 1340661002 h 516"/>
              <a:gd name="T4" fmla="*/ 2147483647 w 1196"/>
              <a:gd name="T5" fmla="*/ 1356433408 h 516"/>
              <a:gd name="T6" fmla="*/ 534273125 w 1196"/>
              <a:gd name="T7" fmla="*/ 0 h 516"/>
              <a:gd name="T8" fmla="*/ 0 w 1196"/>
              <a:gd name="T9" fmla="*/ 0 h 516"/>
              <a:gd name="T10" fmla="*/ 0 60000 65536"/>
              <a:gd name="T11" fmla="*/ 0 60000 65536"/>
              <a:gd name="T12" fmla="*/ 0 60000 65536"/>
              <a:gd name="T13" fmla="*/ 0 60000 65536"/>
              <a:gd name="T14" fmla="*/ 0 60000 65536"/>
              <a:gd name="T15" fmla="*/ 0 w 1196"/>
              <a:gd name="T16" fmla="*/ 0 h 516"/>
              <a:gd name="T17" fmla="*/ 1196 w 1196"/>
              <a:gd name="T18" fmla="*/ 516 h 516"/>
            </a:gdLst>
            <a:ahLst/>
            <a:cxnLst>
              <a:cxn ang="T10">
                <a:pos x="T0" y="T1"/>
              </a:cxn>
              <a:cxn ang="T11">
                <a:pos x="T2" y="T3"/>
              </a:cxn>
              <a:cxn ang="T12">
                <a:pos x="T4" y="T5"/>
              </a:cxn>
              <a:cxn ang="T13">
                <a:pos x="T6" y="T7"/>
              </a:cxn>
              <a:cxn ang="T14">
                <a:pos x="T8" y="T9"/>
              </a:cxn>
            </a:cxnLst>
            <a:rect l="T15" t="T16" r="T17" b="T18"/>
            <a:pathLst>
              <a:path w="1196" h="516">
                <a:moveTo>
                  <a:pt x="0" y="0"/>
                </a:moveTo>
                <a:lnTo>
                  <a:pt x="147" y="510"/>
                </a:lnTo>
                <a:lnTo>
                  <a:pt x="1196" y="516"/>
                </a:lnTo>
                <a:lnTo>
                  <a:pt x="212" y="0"/>
                </a:lnTo>
                <a:lnTo>
                  <a:pt x="0" y="0"/>
                </a:lnTo>
                <a:close/>
              </a:path>
            </a:pathLst>
          </a:custGeom>
          <a:gradFill rotWithShape="1">
            <a:gsLst>
              <a:gs pos="0">
                <a:schemeClr val="folHlink">
                  <a:alpha val="35001"/>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9584" name="Freeform 16"/>
          <p:cNvSpPr>
            <a:spLocks/>
          </p:cNvSpPr>
          <p:nvPr/>
        </p:nvSpPr>
        <p:spPr bwMode="auto">
          <a:xfrm>
            <a:off x="4883150" y="3114675"/>
            <a:ext cx="301625" cy="784225"/>
          </a:xfrm>
          <a:custGeom>
            <a:avLst/>
            <a:gdLst>
              <a:gd name="T0" fmla="*/ 0 w 185"/>
              <a:gd name="T1" fmla="*/ 614918125 h 494"/>
              <a:gd name="T2" fmla="*/ 491771030 w 185"/>
              <a:gd name="T3" fmla="*/ 0 h 494"/>
              <a:gd name="T4" fmla="*/ 491771030 w 185"/>
              <a:gd name="T5" fmla="*/ 1244957188 h 494"/>
              <a:gd name="T6" fmla="*/ 0 w 185"/>
              <a:gd name="T7" fmla="*/ 945059388 h 494"/>
              <a:gd name="T8" fmla="*/ 0 w 185"/>
              <a:gd name="T9" fmla="*/ 614918125 h 494"/>
              <a:gd name="T10" fmla="*/ 0 60000 65536"/>
              <a:gd name="T11" fmla="*/ 0 60000 65536"/>
              <a:gd name="T12" fmla="*/ 0 60000 65536"/>
              <a:gd name="T13" fmla="*/ 0 60000 65536"/>
              <a:gd name="T14" fmla="*/ 0 60000 65536"/>
              <a:gd name="T15" fmla="*/ 0 w 185"/>
              <a:gd name="T16" fmla="*/ 0 h 494"/>
              <a:gd name="T17" fmla="*/ 185 w 185"/>
              <a:gd name="T18" fmla="*/ 494 h 494"/>
            </a:gdLst>
            <a:ahLst/>
            <a:cxnLst>
              <a:cxn ang="T10">
                <a:pos x="T0" y="T1"/>
              </a:cxn>
              <a:cxn ang="T11">
                <a:pos x="T2" y="T3"/>
              </a:cxn>
              <a:cxn ang="T12">
                <a:pos x="T4" y="T5"/>
              </a:cxn>
              <a:cxn ang="T13">
                <a:pos x="T6" y="T7"/>
              </a:cxn>
              <a:cxn ang="T14">
                <a:pos x="T8" y="T9"/>
              </a:cxn>
            </a:cxnLst>
            <a:rect l="T15" t="T16" r="T17" b="T18"/>
            <a:pathLst>
              <a:path w="185" h="494">
                <a:moveTo>
                  <a:pt x="0" y="244"/>
                </a:moveTo>
                <a:lnTo>
                  <a:pt x="185" y="0"/>
                </a:lnTo>
                <a:lnTo>
                  <a:pt x="185" y="494"/>
                </a:lnTo>
                <a:lnTo>
                  <a:pt x="0" y="375"/>
                </a:lnTo>
                <a:lnTo>
                  <a:pt x="0" y="244"/>
                </a:lnTo>
                <a:close/>
              </a:path>
            </a:pathLst>
          </a:custGeom>
          <a:gradFill rotWithShape="1">
            <a:gsLst>
              <a:gs pos="0">
                <a:srgbClr val="9B16CA">
                  <a:alpha val="35001"/>
                </a:srgbClr>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2648066" name="Rectangle 2"/>
          <p:cNvSpPr>
            <a:spLocks noGrp="1" noChangeArrowheads="1"/>
          </p:cNvSpPr>
          <p:nvPr>
            <p:ph type="title" idx="4294967295"/>
          </p:nvPr>
        </p:nvSpPr>
        <p:spPr>
          <a:xfrm>
            <a:off x="228600" y="304800"/>
            <a:ext cx="8331200" cy="914400"/>
          </a:xfrm>
        </p:spPr>
        <p:txBody>
          <a:bodyPr/>
          <a:lstStyle/>
          <a:p>
            <a:pPr>
              <a:defRPr/>
            </a:pPr>
            <a:r>
              <a:rPr lang="ru-RU" sz="2800" dirty="0" smtClean="0">
                <a:cs typeface="+mj-cs"/>
              </a:rPr>
              <a:t>Шаг </a:t>
            </a:r>
            <a:r>
              <a:rPr lang="en-US" sz="2800" dirty="0" smtClean="0">
                <a:cs typeface="+mj-cs"/>
              </a:rPr>
              <a:t>3</a:t>
            </a:r>
            <a:r>
              <a:rPr lang="en-US" sz="2800" dirty="0">
                <a:cs typeface="+mj-cs"/>
              </a:rPr>
              <a:t>: </a:t>
            </a:r>
            <a:r>
              <a:rPr lang="en-US" sz="2800" dirty="0" smtClean="0">
                <a:cs typeface="+mj-cs"/>
              </a:rPr>
              <a:t>(</a:t>
            </a:r>
            <a:r>
              <a:rPr lang="ru-RU" sz="2800" dirty="0" smtClean="0">
                <a:cs typeface="+mj-cs"/>
              </a:rPr>
              <a:t>Опция</a:t>
            </a:r>
            <a:r>
              <a:rPr lang="en-US" sz="2800" dirty="0" smtClean="0">
                <a:cs typeface="+mj-cs"/>
              </a:rPr>
              <a:t>) </a:t>
            </a:r>
            <a:r>
              <a:rPr lang="ru-RU" sz="2800" dirty="0" smtClean="0">
                <a:cs typeface="+mj-cs"/>
              </a:rPr>
              <a:t>Верификация сгенерированного</a:t>
            </a:r>
            <a:r>
              <a:rPr lang="en-US" sz="2800" dirty="0" smtClean="0">
                <a:cs typeface="+mj-cs"/>
              </a:rPr>
              <a:t> </a:t>
            </a:r>
            <a:r>
              <a:rPr lang="en-US" sz="2800" dirty="0">
                <a:cs typeface="+mj-cs"/>
              </a:rPr>
              <a:t>RTL</a:t>
            </a:r>
          </a:p>
        </p:txBody>
      </p:sp>
      <p:pic>
        <p:nvPicPr>
          <p:cNvPr id="1116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0" y="1836738"/>
            <a:ext cx="4584700" cy="338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113" y="1790700"/>
            <a:ext cx="1236662" cy="962025"/>
          </a:xfrm>
          <a:prstGeom prst="rect">
            <a:avLst/>
          </a:prstGeom>
          <a:solidFill>
            <a:schemeClr val="hlink"/>
          </a:solidFill>
          <a:ln>
            <a:noFill/>
          </a:ln>
          <a:extLst>
            <a:ext uri="{91240B29-F687-4f45-9708-019B960494DF}">
              <a14:hiddenLine xmlns:a14="http://schemas.microsoft.com/office/drawing/2010/main" w="28575">
                <a:solidFill>
                  <a:srgbClr val="000000"/>
                </a:solidFill>
                <a:prstDash val="sysDot"/>
                <a:miter lim="800000"/>
                <a:headEnd/>
                <a:tailEnd/>
              </a14:hiddenLine>
            </a:ext>
          </a:extLst>
        </p:spPr>
      </p:pic>
      <p:sp>
        <p:nvSpPr>
          <p:cNvPr id="111621" name="Rectangle 5"/>
          <p:cNvSpPr>
            <a:spLocks noChangeArrowheads="1"/>
          </p:cNvSpPr>
          <p:nvPr/>
        </p:nvSpPr>
        <p:spPr bwMode="auto">
          <a:xfrm>
            <a:off x="2295525" y="2257425"/>
            <a:ext cx="363538" cy="290513"/>
          </a:xfrm>
          <a:prstGeom prst="rect">
            <a:avLst/>
          </a:prstGeom>
          <a:solidFill>
            <a:schemeClr val="hlink">
              <a:alpha val="34901"/>
            </a:schemeClr>
          </a:solidFill>
          <a:ln>
            <a:noFill/>
          </a:ln>
          <a:extLst>
            <a:ext uri="{91240B29-F687-4f45-9708-019B960494DF}">
              <a14:hiddenLine xmlns:a14="http://schemas.microsoft.com/office/drawing/2010/main" w="19050">
                <a:solidFill>
                  <a:srgbClr val="000000"/>
                </a:solidFill>
                <a:prstDash val="dash"/>
                <a:miter lim="800000"/>
                <a:headEnd/>
                <a:tailEnd/>
              </a14:hiddenLine>
            </a:ext>
          </a:extLst>
        </p:spPr>
        <p:txBody>
          <a:bodyPr wrap="none" anchor="ctr"/>
          <a:lstStyle/>
          <a:p>
            <a:pPr eaLnBrk="0" hangingPunct="0"/>
            <a:endParaRPr lang="en-US"/>
          </a:p>
        </p:txBody>
      </p:sp>
      <p:sp>
        <p:nvSpPr>
          <p:cNvPr id="111622" name="Text Box 6"/>
          <p:cNvSpPr txBox="1">
            <a:spLocks noChangeArrowheads="1"/>
          </p:cNvSpPr>
          <p:nvPr/>
        </p:nvSpPr>
        <p:spPr bwMode="auto">
          <a:xfrm>
            <a:off x="822325" y="57515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1800"/>
          </a:p>
        </p:txBody>
      </p:sp>
      <p:sp>
        <p:nvSpPr>
          <p:cNvPr id="111623" name="Rectangle 7"/>
          <p:cNvSpPr>
            <a:spLocks noChangeArrowheads="1"/>
          </p:cNvSpPr>
          <p:nvPr/>
        </p:nvSpPr>
        <p:spPr bwMode="auto">
          <a:xfrm>
            <a:off x="228600" y="5638800"/>
            <a:ext cx="86106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0" hangingPunct="0">
              <a:lnSpc>
                <a:spcPct val="90000"/>
              </a:lnSpc>
              <a:spcBef>
                <a:spcPct val="20000"/>
              </a:spcBef>
              <a:buClr>
                <a:srgbClr val="003399"/>
              </a:buClr>
              <a:buSzPct val="75000"/>
              <a:buFont typeface="Wingdings" charset="0"/>
              <a:buChar char="n"/>
            </a:pPr>
            <a:r>
              <a:rPr lang="ru-RU" sz="2000" dirty="0" smtClean="0"/>
              <a:t>Автоматически сгенерированный</a:t>
            </a:r>
            <a:r>
              <a:rPr lang="en-US" sz="2000" dirty="0" smtClean="0"/>
              <a:t> RTL</a:t>
            </a:r>
            <a:r>
              <a:rPr lang="ru-RU" sz="2000" dirty="0"/>
              <a:t> </a:t>
            </a:r>
            <a:r>
              <a:rPr lang="ru-RU" sz="2000" dirty="0" smtClean="0"/>
              <a:t>запускается в </a:t>
            </a:r>
            <a:r>
              <a:rPr lang="en-US" sz="2000" dirty="0" err="1" smtClean="0"/>
              <a:t>ModelSim</a:t>
            </a:r>
            <a:r>
              <a:rPr lang="ru-RU" sz="2000" dirty="0" smtClean="0"/>
              <a:t> для сравнения с </a:t>
            </a:r>
            <a:r>
              <a:rPr lang="en-US" sz="2000" dirty="0" smtClean="0"/>
              <a:t>Simulink</a:t>
            </a:r>
            <a:endParaRPr lang="en-US" sz="2400" dirty="0"/>
          </a:p>
        </p:txBody>
      </p:sp>
      <p:sp>
        <p:nvSpPr>
          <p:cNvPr id="111624" name="Rectangle 8"/>
          <p:cNvSpPr>
            <a:spLocks noChangeArrowheads="1"/>
          </p:cNvSpPr>
          <p:nvPr/>
        </p:nvSpPr>
        <p:spPr bwMode="auto">
          <a:xfrm>
            <a:off x="3057525" y="1858963"/>
            <a:ext cx="1249363" cy="900112"/>
          </a:xfrm>
          <a:prstGeom prst="rect">
            <a:avLst/>
          </a:prstGeom>
          <a:solidFill>
            <a:schemeClr val="hlink">
              <a:alpha val="34901"/>
            </a:schemeClr>
          </a:solidFill>
          <a:ln>
            <a:noFill/>
          </a:ln>
          <a:extLst>
            <a:ext uri="{91240B29-F687-4f45-9708-019B960494DF}">
              <a14:hiddenLine xmlns:a14="http://schemas.microsoft.com/office/drawing/2010/main" w="19050">
                <a:solidFill>
                  <a:srgbClr val="000000"/>
                </a:solidFill>
                <a:prstDash val="dash"/>
                <a:miter lim="800000"/>
                <a:headEnd/>
                <a:tailEnd/>
              </a14:hiddenLine>
            </a:ext>
          </a:extLst>
        </p:spPr>
        <p:txBody>
          <a:bodyPr wrap="none" anchor="ctr"/>
          <a:lstStyle/>
          <a:p>
            <a:pPr eaLnBrk="0" hangingPunct="0"/>
            <a:endParaRPr lang="en-US"/>
          </a:p>
        </p:txBody>
      </p:sp>
      <p:sp>
        <p:nvSpPr>
          <p:cNvPr id="111625" name="Freeform 9"/>
          <p:cNvSpPr>
            <a:spLocks/>
          </p:cNvSpPr>
          <p:nvPr/>
        </p:nvSpPr>
        <p:spPr bwMode="auto">
          <a:xfrm>
            <a:off x="4303713" y="1109663"/>
            <a:ext cx="1058862" cy="2846387"/>
          </a:xfrm>
          <a:custGeom>
            <a:avLst/>
            <a:gdLst>
              <a:gd name="T0" fmla="*/ 0 w 656"/>
              <a:gd name="T1" fmla="*/ 1591576267 h 1500"/>
              <a:gd name="T2" fmla="*/ 1709129169 w 656"/>
              <a:gd name="T3" fmla="*/ 0 h 1500"/>
              <a:gd name="T4" fmla="*/ 1709129169 w 656"/>
              <a:gd name="T5" fmla="*/ 2147483647 h 1500"/>
              <a:gd name="T6" fmla="*/ 0 w 656"/>
              <a:gd name="T7" fmla="*/ 2147483647 h 1500"/>
              <a:gd name="T8" fmla="*/ 0 w 656"/>
              <a:gd name="T9" fmla="*/ 1591576267 h 1500"/>
              <a:gd name="T10" fmla="*/ 0 60000 65536"/>
              <a:gd name="T11" fmla="*/ 0 60000 65536"/>
              <a:gd name="T12" fmla="*/ 0 60000 65536"/>
              <a:gd name="T13" fmla="*/ 0 60000 65536"/>
              <a:gd name="T14" fmla="*/ 0 60000 65536"/>
              <a:gd name="T15" fmla="*/ 0 w 656"/>
              <a:gd name="T16" fmla="*/ 0 h 1500"/>
              <a:gd name="T17" fmla="*/ 656 w 656"/>
              <a:gd name="T18" fmla="*/ 1500 h 1500"/>
            </a:gdLst>
            <a:ahLst/>
            <a:cxnLst>
              <a:cxn ang="T10">
                <a:pos x="T0" y="T1"/>
              </a:cxn>
              <a:cxn ang="T11">
                <a:pos x="T2" y="T3"/>
              </a:cxn>
              <a:cxn ang="T12">
                <a:pos x="T4" y="T5"/>
              </a:cxn>
              <a:cxn ang="T13">
                <a:pos x="T6" y="T7"/>
              </a:cxn>
              <a:cxn ang="T14">
                <a:pos x="T8" y="T9"/>
              </a:cxn>
            </a:cxnLst>
            <a:rect l="T15" t="T16" r="T17" b="T18"/>
            <a:pathLst>
              <a:path w="656" h="1500">
                <a:moveTo>
                  <a:pt x="0" y="442"/>
                </a:moveTo>
                <a:lnTo>
                  <a:pt x="656" y="0"/>
                </a:lnTo>
                <a:lnTo>
                  <a:pt x="656" y="1500"/>
                </a:lnTo>
                <a:lnTo>
                  <a:pt x="0" y="860"/>
                </a:lnTo>
                <a:lnTo>
                  <a:pt x="0" y="442"/>
                </a:lnTo>
                <a:close/>
              </a:path>
            </a:pathLst>
          </a:custGeom>
          <a:gradFill rotWithShape="1">
            <a:gsLst>
              <a:gs pos="0">
                <a:schemeClr val="hlink">
                  <a:alpha val="37000"/>
                </a:schemeClr>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111626"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230313"/>
            <a:ext cx="2933700" cy="320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pic>
      <p:sp>
        <p:nvSpPr>
          <p:cNvPr id="111627" name="Freeform 11"/>
          <p:cNvSpPr>
            <a:spLocks/>
          </p:cNvSpPr>
          <p:nvPr/>
        </p:nvSpPr>
        <p:spPr bwMode="auto">
          <a:xfrm>
            <a:off x="2655888" y="1893888"/>
            <a:ext cx="404812" cy="850900"/>
          </a:xfrm>
          <a:custGeom>
            <a:avLst/>
            <a:gdLst>
              <a:gd name="T0" fmla="*/ 0 w 348"/>
              <a:gd name="T1" fmla="*/ 607358450 h 536"/>
              <a:gd name="T2" fmla="*/ 470898722 w 348"/>
              <a:gd name="T3" fmla="*/ 0 h 536"/>
              <a:gd name="T4" fmla="*/ 470898722 w 348"/>
              <a:gd name="T5" fmla="*/ 1350803750 h 536"/>
              <a:gd name="T6" fmla="*/ 0 w 348"/>
              <a:gd name="T7" fmla="*/ 990422200 h 536"/>
              <a:gd name="T8" fmla="*/ 0 w 348"/>
              <a:gd name="T9" fmla="*/ 607358450 h 536"/>
              <a:gd name="T10" fmla="*/ 0 60000 65536"/>
              <a:gd name="T11" fmla="*/ 0 60000 65536"/>
              <a:gd name="T12" fmla="*/ 0 60000 65536"/>
              <a:gd name="T13" fmla="*/ 0 60000 65536"/>
              <a:gd name="T14" fmla="*/ 0 60000 65536"/>
              <a:gd name="T15" fmla="*/ 0 w 348"/>
              <a:gd name="T16" fmla="*/ 0 h 536"/>
              <a:gd name="T17" fmla="*/ 348 w 348"/>
              <a:gd name="T18" fmla="*/ 536 h 536"/>
            </a:gdLst>
            <a:ahLst/>
            <a:cxnLst>
              <a:cxn ang="T10">
                <a:pos x="T0" y="T1"/>
              </a:cxn>
              <a:cxn ang="T11">
                <a:pos x="T2" y="T3"/>
              </a:cxn>
              <a:cxn ang="T12">
                <a:pos x="T4" y="T5"/>
              </a:cxn>
              <a:cxn ang="T13">
                <a:pos x="T6" y="T7"/>
              </a:cxn>
              <a:cxn ang="T14">
                <a:pos x="T8" y="T9"/>
              </a:cxn>
            </a:cxnLst>
            <a:rect l="T15" t="T16" r="T17" b="T18"/>
            <a:pathLst>
              <a:path w="348" h="536">
                <a:moveTo>
                  <a:pt x="0" y="241"/>
                </a:moveTo>
                <a:lnTo>
                  <a:pt x="348" y="0"/>
                </a:lnTo>
                <a:lnTo>
                  <a:pt x="348" y="536"/>
                </a:lnTo>
                <a:lnTo>
                  <a:pt x="0" y="393"/>
                </a:lnTo>
                <a:lnTo>
                  <a:pt x="0" y="241"/>
                </a:lnTo>
                <a:close/>
              </a:path>
            </a:pathLst>
          </a:custGeom>
          <a:gradFill rotWithShape="1">
            <a:gsLst>
              <a:gs pos="0">
                <a:schemeClr val="hlink">
                  <a:alpha val="35001"/>
                </a:schemeClr>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111628"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413" y="3654425"/>
            <a:ext cx="3348037" cy="159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2662402" name="Rectangle 2"/>
          <p:cNvSpPr>
            <a:spLocks noGrp="1" noChangeArrowheads="1"/>
          </p:cNvSpPr>
          <p:nvPr>
            <p:ph type="title" idx="4294967295"/>
          </p:nvPr>
        </p:nvSpPr>
        <p:spPr>
          <a:xfrm>
            <a:off x="350838" y="273050"/>
            <a:ext cx="8869362" cy="914400"/>
          </a:xfrm>
        </p:spPr>
        <p:txBody>
          <a:bodyPr/>
          <a:lstStyle/>
          <a:p>
            <a:pPr>
              <a:defRPr/>
            </a:pPr>
            <a:r>
              <a:rPr lang="ru-RU" dirty="0" smtClean="0">
                <a:solidFill>
                  <a:schemeClr val="tx2"/>
                </a:solidFill>
                <a:cs typeface="+mj-cs"/>
              </a:rPr>
              <a:t>Шаг </a:t>
            </a:r>
            <a:r>
              <a:rPr lang="en-US" dirty="0" smtClean="0">
                <a:solidFill>
                  <a:schemeClr val="tx2"/>
                </a:solidFill>
                <a:cs typeface="+mj-cs"/>
              </a:rPr>
              <a:t>3 – </a:t>
            </a:r>
            <a:r>
              <a:rPr lang="ru-RU" dirty="0" smtClean="0">
                <a:solidFill>
                  <a:schemeClr val="tx2"/>
                </a:solidFill>
                <a:cs typeface="+mj-cs"/>
              </a:rPr>
              <a:t>Выполнение</a:t>
            </a:r>
            <a:r>
              <a:rPr lang="en-US" dirty="0" smtClean="0">
                <a:solidFill>
                  <a:schemeClr val="tx2"/>
                </a:solidFill>
                <a:cs typeface="+mj-cs"/>
              </a:rPr>
              <a:t> RTL </a:t>
            </a:r>
            <a:r>
              <a:rPr lang="ru-RU" dirty="0" smtClean="0">
                <a:solidFill>
                  <a:schemeClr val="tx2"/>
                </a:solidFill>
                <a:cs typeface="+mj-cs"/>
              </a:rPr>
              <a:t>моделирования</a:t>
            </a:r>
            <a:endParaRPr lang="en-US" sz="2400" dirty="0" smtClean="0">
              <a:solidFill>
                <a:schemeClr val="tx2"/>
              </a:solidFill>
              <a:cs typeface="+mj-cs"/>
            </a:endParaRPr>
          </a:p>
        </p:txBody>
      </p:sp>
      <p:pic>
        <p:nvPicPr>
          <p:cNvPr id="1136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066800"/>
            <a:ext cx="3886200" cy="248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1136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3200400"/>
            <a:ext cx="3886200"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11366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2400" y="4191000"/>
            <a:ext cx="3581400"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11367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4400" y="990600"/>
            <a:ext cx="432435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113671" name="Rectangle 7"/>
          <p:cNvSpPr>
            <a:spLocks noChangeArrowheads="1"/>
          </p:cNvSpPr>
          <p:nvPr/>
        </p:nvSpPr>
        <p:spPr bwMode="auto">
          <a:xfrm>
            <a:off x="4724400" y="1295400"/>
            <a:ext cx="4267200" cy="685800"/>
          </a:xfrm>
          <a:prstGeom prst="rect">
            <a:avLst/>
          </a:prstGeom>
          <a:solidFill>
            <a:schemeClr val="folHlink">
              <a:alpha val="23137"/>
            </a:schemeClr>
          </a:solidFill>
          <a:ln w="38100">
            <a:solidFill>
              <a:schemeClr val="folHlink"/>
            </a:solidFill>
            <a:miter lim="800000"/>
            <a:headEnd/>
            <a:tailEnd/>
          </a:ln>
        </p:spPr>
        <p:txBody>
          <a:bodyPr anchor="ctr">
            <a:spAutoFit/>
          </a:bodyPr>
          <a:lstStyle/>
          <a:p>
            <a:pPr eaLnBrk="0" hangingPunct="0"/>
            <a:endParaRPr lang="en-US"/>
          </a:p>
        </p:txBody>
      </p:sp>
      <p:sp>
        <p:nvSpPr>
          <p:cNvPr id="113672" name="Rectangle 8"/>
          <p:cNvSpPr>
            <a:spLocks noChangeArrowheads="1"/>
          </p:cNvSpPr>
          <p:nvPr/>
        </p:nvSpPr>
        <p:spPr bwMode="auto">
          <a:xfrm>
            <a:off x="4724400" y="1981200"/>
            <a:ext cx="4267200" cy="990600"/>
          </a:xfrm>
          <a:prstGeom prst="rect">
            <a:avLst/>
          </a:prstGeom>
          <a:solidFill>
            <a:schemeClr val="accent2">
              <a:alpha val="36078"/>
            </a:schemeClr>
          </a:solidFill>
          <a:ln w="38100">
            <a:solidFill>
              <a:schemeClr val="accent2"/>
            </a:solidFill>
            <a:miter lim="800000"/>
            <a:headEnd/>
            <a:tailEnd/>
          </a:ln>
        </p:spPr>
        <p:txBody>
          <a:bodyPr anchor="ctr">
            <a:spAutoFit/>
          </a:bodyPr>
          <a:lstStyle/>
          <a:p>
            <a:pPr eaLnBrk="0" hangingPunct="0"/>
            <a:endParaRPr lang="en-US"/>
          </a:p>
        </p:txBody>
      </p:sp>
      <p:sp>
        <p:nvSpPr>
          <p:cNvPr id="113673" name="Rectangle 9"/>
          <p:cNvSpPr>
            <a:spLocks noChangeArrowheads="1"/>
          </p:cNvSpPr>
          <p:nvPr/>
        </p:nvSpPr>
        <p:spPr bwMode="auto">
          <a:xfrm>
            <a:off x="4724400" y="2971800"/>
            <a:ext cx="4267200" cy="685800"/>
          </a:xfrm>
          <a:prstGeom prst="rect">
            <a:avLst/>
          </a:prstGeom>
          <a:solidFill>
            <a:schemeClr val="tx2">
              <a:alpha val="14902"/>
            </a:schemeClr>
          </a:solidFill>
          <a:ln w="38100">
            <a:solidFill>
              <a:schemeClr val="tx2"/>
            </a:solidFill>
            <a:miter lim="800000"/>
            <a:headEnd/>
            <a:tailEnd/>
          </a:ln>
        </p:spPr>
        <p:txBody>
          <a:bodyPr anchor="ctr">
            <a:spAutoFit/>
          </a:bodyPr>
          <a:lstStyle/>
          <a:p>
            <a:pPr eaLnBrk="0" hangingPunct="0"/>
            <a:endParaRPr lang="en-US"/>
          </a:p>
        </p:txBody>
      </p:sp>
      <p:sp>
        <p:nvSpPr>
          <p:cNvPr id="113674" name="Line 10"/>
          <p:cNvSpPr>
            <a:spLocks noChangeShapeType="1"/>
          </p:cNvSpPr>
          <p:nvPr/>
        </p:nvSpPr>
        <p:spPr bwMode="auto">
          <a:xfrm>
            <a:off x="4038600" y="1524000"/>
            <a:ext cx="685800" cy="0"/>
          </a:xfrm>
          <a:prstGeom prst="line">
            <a:avLst/>
          </a:prstGeom>
          <a:noFill/>
          <a:ln w="38100">
            <a:solidFill>
              <a:schemeClr val="folHlink"/>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13675" name="Line 11"/>
          <p:cNvSpPr>
            <a:spLocks noChangeShapeType="1"/>
          </p:cNvSpPr>
          <p:nvPr/>
        </p:nvSpPr>
        <p:spPr bwMode="auto">
          <a:xfrm flipV="1">
            <a:off x="4191000" y="2286000"/>
            <a:ext cx="533400" cy="91440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13676" name="Line 12"/>
          <p:cNvSpPr>
            <a:spLocks noChangeShapeType="1"/>
          </p:cNvSpPr>
          <p:nvPr/>
        </p:nvSpPr>
        <p:spPr bwMode="auto">
          <a:xfrm flipV="1">
            <a:off x="5943600" y="3657600"/>
            <a:ext cx="0" cy="533400"/>
          </a:xfrm>
          <a:prstGeom prst="line">
            <a:avLst/>
          </a:prstGeom>
          <a:noFill/>
          <a:ln w="38100">
            <a:solidFill>
              <a:srgbClr val="000066"/>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2650114" name="Rectangle 2"/>
          <p:cNvSpPr>
            <a:spLocks noGrp="1" noChangeArrowheads="1"/>
          </p:cNvSpPr>
          <p:nvPr>
            <p:ph type="title" idx="4294967295"/>
          </p:nvPr>
        </p:nvSpPr>
        <p:spPr/>
        <p:txBody>
          <a:bodyPr/>
          <a:lstStyle/>
          <a:p>
            <a:pPr>
              <a:defRPr/>
            </a:pPr>
            <a:r>
              <a:rPr lang="ru-RU" dirty="0" smtClean="0">
                <a:cs typeface="+mj-cs"/>
              </a:rPr>
              <a:t>Шаг</a:t>
            </a:r>
            <a:r>
              <a:rPr lang="en-US" dirty="0" smtClean="0">
                <a:cs typeface="+mj-cs"/>
              </a:rPr>
              <a:t> </a:t>
            </a:r>
            <a:r>
              <a:rPr lang="en-US" dirty="0">
                <a:cs typeface="+mj-cs"/>
              </a:rPr>
              <a:t>4: </a:t>
            </a:r>
            <a:r>
              <a:rPr lang="ru-RU" dirty="0" smtClean="0">
                <a:cs typeface="+mj-cs"/>
              </a:rPr>
              <a:t>Компиляция в</a:t>
            </a:r>
            <a:r>
              <a:rPr lang="en-US" dirty="0" smtClean="0">
                <a:cs typeface="+mj-cs"/>
              </a:rPr>
              <a:t> </a:t>
            </a:r>
            <a:r>
              <a:rPr lang="en-US" dirty="0">
                <a:cs typeface="+mj-cs"/>
              </a:rPr>
              <a:t>FPGA</a:t>
            </a:r>
          </a:p>
        </p:txBody>
      </p:sp>
      <p:pic>
        <p:nvPicPr>
          <p:cNvPr id="1157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88" y="1709738"/>
            <a:ext cx="4603750" cy="340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6" name="Rectangle 4"/>
          <p:cNvSpPr>
            <a:spLocks noChangeArrowheads="1"/>
          </p:cNvSpPr>
          <p:nvPr/>
        </p:nvSpPr>
        <p:spPr bwMode="auto">
          <a:xfrm>
            <a:off x="471488" y="2074863"/>
            <a:ext cx="3651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dash"/>
                <a:miter lim="800000"/>
                <a:headEnd/>
                <a:tailEnd/>
              </a14:hiddenLine>
            </a:ext>
          </a:extLst>
        </p:spPr>
        <p:txBody>
          <a:bodyPr wrap="none" anchor="ctr"/>
          <a:lstStyle/>
          <a:p>
            <a:pPr eaLnBrk="0" hangingPunct="0"/>
            <a:endParaRPr lang="en-US"/>
          </a:p>
        </p:txBody>
      </p:sp>
      <p:pic>
        <p:nvPicPr>
          <p:cNvPr id="11571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7788" y="1719263"/>
            <a:ext cx="1023937" cy="101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pic>
      <p:grpSp>
        <p:nvGrpSpPr>
          <p:cNvPr id="115718" name="Group 6"/>
          <p:cNvGrpSpPr>
            <a:grpSpLocks/>
          </p:cNvGrpSpPr>
          <p:nvPr/>
        </p:nvGrpSpPr>
        <p:grpSpPr bwMode="auto">
          <a:xfrm>
            <a:off x="7392988" y="4911725"/>
            <a:ext cx="836612" cy="838200"/>
            <a:chOff x="4656" y="2928"/>
            <a:chExt cx="927" cy="927"/>
          </a:xfrm>
        </p:grpSpPr>
        <p:grpSp>
          <p:nvGrpSpPr>
            <p:cNvPr id="115735" name="Group 7"/>
            <p:cNvGrpSpPr>
              <a:grpSpLocks/>
            </p:cNvGrpSpPr>
            <p:nvPr/>
          </p:nvGrpSpPr>
          <p:grpSpPr bwMode="auto">
            <a:xfrm>
              <a:off x="4656" y="2928"/>
              <a:ext cx="927" cy="927"/>
              <a:chOff x="2448" y="2880"/>
              <a:chExt cx="864" cy="864"/>
            </a:xfrm>
          </p:grpSpPr>
          <p:sp>
            <p:nvSpPr>
              <p:cNvPr id="115737" name="AutoShape 8"/>
              <p:cNvSpPr>
                <a:spLocks noChangeArrowheads="1"/>
              </p:cNvSpPr>
              <p:nvPr/>
            </p:nvSpPr>
            <p:spPr bwMode="auto">
              <a:xfrm>
                <a:off x="2448" y="2880"/>
                <a:ext cx="864" cy="864"/>
              </a:xfrm>
              <a:prstGeom prst="bevel">
                <a:avLst>
                  <a:gd name="adj" fmla="val 3009"/>
                </a:avLst>
              </a:prstGeom>
              <a:gradFill rotWithShape="1">
                <a:gsLst>
                  <a:gs pos="0">
                    <a:schemeClr val="bg2"/>
                  </a:gs>
                  <a:gs pos="100000">
                    <a:srgbClr val="DDDDDD"/>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p>
            </p:txBody>
          </p:sp>
          <p:pic>
            <p:nvPicPr>
              <p:cNvPr id="115738" name="Picture 9" descr="Logo4Rblk"/>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2568" y="3034"/>
                <a:ext cx="62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5736" name="Picture 10" descr="StratixIII_black"/>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4347" r="8696" b="25581"/>
            <a:stretch>
              <a:fillRect/>
            </a:stretch>
          </p:blipFill>
          <p:spPr bwMode="auto">
            <a:xfrm>
              <a:off x="4656" y="3360"/>
              <a:ext cx="864"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5719" name="Line 11"/>
          <p:cNvSpPr>
            <a:spLocks noChangeShapeType="1"/>
          </p:cNvSpPr>
          <p:nvPr/>
        </p:nvSpPr>
        <p:spPr bwMode="auto">
          <a:xfrm>
            <a:off x="6884988" y="617538"/>
            <a:ext cx="0" cy="5118100"/>
          </a:xfrm>
          <a:prstGeom prst="line">
            <a:avLst/>
          </a:prstGeom>
          <a:noFill/>
          <a:ln w="2857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15720" name="Text Box 12"/>
          <p:cNvSpPr txBox="1">
            <a:spLocks noChangeArrowheads="1"/>
          </p:cNvSpPr>
          <p:nvPr/>
        </p:nvSpPr>
        <p:spPr bwMode="auto">
          <a:xfrm>
            <a:off x="7239000" y="457200"/>
            <a:ext cx="9286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b="1"/>
              <a:t>*.mdl</a:t>
            </a:r>
          </a:p>
        </p:txBody>
      </p:sp>
      <p:pic>
        <p:nvPicPr>
          <p:cNvPr id="115721" name="Picture 13" descr="quartuscolo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86600" y="1447800"/>
            <a:ext cx="137160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22" name="Picture 14" descr="quartuscolo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86600" y="3048000"/>
            <a:ext cx="137160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23" name="Text Box 15"/>
          <p:cNvSpPr txBox="1">
            <a:spLocks noChangeArrowheads="1"/>
          </p:cNvSpPr>
          <p:nvPr/>
        </p:nvSpPr>
        <p:spPr bwMode="auto">
          <a:xfrm>
            <a:off x="7239000" y="2286000"/>
            <a:ext cx="1066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400"/>
              <a:t>Synthesis</a:t>
            </a:r>
          </a:p>
        </p:txBody>
      </p:sp>
      <p:sp>
        <p:nvSpPr>
          <p:cNvPr id="115724" name="Text Box 16"/>
          <p:cNvSpPr txBox="1">
            <a:spLocks noChangeArrowheads="1"/>
          </p:cNvSpPr>
          <p:nvPr/>
        </p:nvSpPr>
        <p:spPr bwMode="auto">
          <a:xfrm>
            <a:off x="7086600" y="3886200"/>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400"/>
              <a:t>Place-and-route</a:t>
            </a:r>
          </a:p>
        </p:txBody>
      </p:sp>
      <p:sp>
        <p:nvSpPr>
          <p:cNvPr id="115725" name="Line 17"/>
          <p:cNvSpPr>
            <a:spLocks noChangeShapeType="1"/>
          </p:cNvSpPr>
          <p:nvPr/>
        </p:nvSpPr>
        <p:spPr bwMode="auto">
          <a:xfrm>
            <a:off x="7772400" y="990600"/>
            <a:ext cx="0" cy="4572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5726" name="Line 18"/>
          <p:cNvSpPr>
            <a:spLocks noChangeShapeType="1"/>
          </p:cNvSpPr>
          <p:nvPr/>
        </p:nvSpPr>
        <p:spPr bwMode="auto">
          <a:xfrm>
            <a:off x="7772400" y="2590800"/>
            <a:ext cx="0" cy="4572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5727" name="Line 19"/>
          <p:cNvSpPr>
            <a:spLocks noChangeShapeType="1"/>
          </p:cNvSpPr>
          <p:nvPr/>
        </p:nvSpPr>
        <p:spPr bwMode="auto">
          <a:xfrm>
            <a:off x="7772400" y="4191000"/>
            <a:ext cx="0" cy="4572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5728" name="Rectangle 20"/>
          <p:cNvSpPr>
            <a:spLocks noChangeArrowheads="1"/>
          </p:cNvSpPr>
          <p:nvPr/>
        </p:nvSpPr>
        <p:spPr bwMode="auto">
          <a:xfrm>
            <a:off x="350838" y="5410200"/>
            <a:ext cx="6205537"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33363" indent="-233363" eaLnBrk="0" hangingPunct="0">
              <a:lnSpc>
                <a:spcPct val="90000"/>
              </a:lnSpc>
              <a:spcBef>
                <a:spcPct val="20000"/>
              </a:spcBef>
              <a:buClr>
                <a:srgbClr val="003399"/>
              </a:buClr>
              <a:buSzPct val="75000"/>
              <a:buFont typeface="Wingdings" charset="0"/>
              <a:buChar char="n"/>
            </a:pPr>
            <a:r>
              <a:rPr lang="ru-RU" sz="2000" dirty="0" smtClean="0"/>
              <a:t>Генерация программирующего файла для </a:t>
            </a:r>
            <a:r>
              <a:rPr lang="en-US" sz="2000" dirty="0" smtClean="0"/>
              <a:t>FPGA</a:t>
            </a:r>
            <a:endParaRPr lang="en-US" sz="2000" dirty="0"/>
          </a:p>
        </p:txBody>
      </p:sp>
      <p:sp>
        <p:nvSpPr>
          <p:cNvPr id="115729" name="Text Box 21"/>
          <p:cNvSpPr txBox="1">
            <a:spLocks noChangeArrowheads="1"/>
          </p:cNvSpPr>
          <p:nvPr/>
        </p:nvSpPr>
        <p:spPr bwMode="auto">
          <a:xfrm>
            <a:off x="7467600" y="4572000"/>
            <a:ext cx="6365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600" b="1"/>
              <a:t>*.pof</a:t>
            </a:r>
          </a:p>
        </p:txBody>
      </p:sp>
      <p:sp>
        <p:nvSpPr>
          <p:cNvPr id="115730" name="Rectangle 22"/>
          <p:cNvSpPr>
            <a:spLocks noChangeArrowheads="1"/>
          </p:cNvSpPr>
          <p:nvPr/>
        </p:nvSpPr>
        <p:spPr bwMode="auto">
          <a:xfrm>
            <a:off x="525463" y="2120900"/>
            <a:ext cx="268287" cy="258763"/>
          </a:xfrm>
          <a:prstGeom prst="rect">
            <a:avLst/>
          </a:prstGeom>
          <a:solidFill>
            <a:schemeClr val="folHlink">
              <a:alpha val="2392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p>
        </p:txBody>
      </p:sp>
      <p:sp>
        <p:nvSpPr>
          <p:cNvPr id="115731" name="Rectangle 23"/>
          <p:cNvSpPr>
            <a:spLocks noChangeArrowheads="1"/>
          </p:cNvSpPr>
          <p:nvPr/>
        </p:nvSpPr>
        <p:spPr bwMode="auto">
          <a:xfrm>
            <a:off x="1354138" y="1735138"/>
            <a:ext cx="1008062" cy="993775"/>
          </a:xfrm>
          <a:prstGeom prst="rect">
            <a:avLst/>
          </a:prstGeom>
          <a:solidFill>
            <a:schemeClr val="folHlink">
              <a:alpha val="2392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p>
        </p:txBody>
      </p:sp>
      <p:sp>
        <p:nvSpPr>
          <p:cNvPr id="115732" name="Freeform 24"/>
          <p:cNvSpPr>
            <a:spLocks/>
          </p:cNvSpPr>
          <p:nvPr/>
        </p:nvSpPr>
        <p:spPr bwMode="auto">
          <a:xfrm>
            <a:off x="793750" y="1747838"/>
            <a:ext cx="552450" cy="850900"/>
          </a:xfrm>
          <a:custGeom>
            <a:avLst/>
            <a:gdLst>
              <a:gd name="T0" fmla="*/ 0 w 348"/>
              <a:gd name="T1" fmla="*/ 607358450 h 536"/>
              <a:gd name="T2" fmla="*/ 877014375 w 348"/>
              <a:gd name="T3" fmla="*/ 0 h 536"/>
              <a:gd name="T4" fmla="*/ 877014375 w 348"/>
              <a:gd name="T5" fmla="*/ 1350803750 h 536"/>
              <a:gd name="T6" fmla="*/ 0 w 348"/>
              <a:gd name="T7" fmla="*/ 990422200 h 536"/>
              <a:gd name="T8" fmla="*/ 0 w 348"/>
              <a:gd name="T9" fmla="*/ 607358450 h 536"/>
              <a:gd name="T10" fmla="*/ 0 60000 65536"/>
              <a:gd name="T11" fmla="*/ 0 60000 65536"/>
              <a:gd name="T12" fmla="*/ 0 60000 65536"/>
              <a:gd name="T13" fmla="*/ 0 60000 65536"/>
              <a:gd name="T14" fmla="*/ 0 60000 65536"/>
              <a:gd name="T15" fmla="*/ 0 w 348"/>
              <a:gd name="T16" fmla="*/ 0 h 536"/>
              <a:gd name="T17" fmla="*/ 348 w 348"/>
              <a:gd name="T18" fmla="*/ 536 h 536"/>
            </a:gdLst>
            <a:ahLst/>
            <a:cxnLst>
              <a:cxn ang="T10">
                <a:pos x="T0" y="T1"/>
              </a:cxn>
              <a:cxn ang="T11">
                <a:pos x="T2" y="T3"/>
              </a:cxn>
              <a:cxn ang="T12">
                <a:pos x="T4" y="T5"/>
              </a:cxn>
              <a:cxn ang="T13">
                <a:pos x="T6" y="T7"/>
              </a:cxn>
              <a:cxn ang="T14">
                <a:pos x="T8" y="T9"/>
              </a:cxn>
            </a:cxnLst>
            <a:rect l="T15" t="T16" r="T17" b="T18"/>
            <a:pathLst>
              <a:path w="348" h="536">
                <a:moveTo>
                  <a:pt x="0" y="241"/>
                </a:moveTo>
                <a:lnTo>
                  <a:pt x="348" y="0"/>
                </a:lnTo>
                <a:lnTo>
                  <a:pt x="348" y="536"/>
                </a:lnTo>
                <a:lnTo>
                  <a:pt x="0" y="393"/>
                </a:lnTo>
                <a:lnTo>
                  <a:pt x="0" y="241"/>
                </a:lnTo>
                <a:close/>
              </a:path>
            </a:pathLst>
          </a:custGeom>
          <a:gradFill rotWithShape="1">
            <a:gsLst>
              <a:gs pos="0">
                <a:schemeClr val="folHlink">
                  <a:alpha val="35001"/>
                </a:schemeClr>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733" name="Freeform 25"/>
          <p:cNvSpPr>
            <a:spLocks/>
          </p:cNvSpPr>
          <p:nvPr/>
        </p:nvSpPr>
        <p:spPr bwMode="auto">
          <a:xfrm>
            <a:off x="2362200" y="1150938"/>
            <a:ext cx="906463" cy="3328987"/>
          </a:xfrm>
          <a:custGeom>
            <a:avLst/>
            <a:gdLst>
              <a:gd name="T0" fmla="*/ 0 w 563"/>
              <a:gd name="T1" fmla="*/ 1136589504 h 2097"/>
              <a:gd name="T2" fmla="*/ 1459458562 w 563"/>
              <a:gd name="T3" fmla="*/ 0 h 2097"/>
              <a:gd name="T4" fmla="*/ 1459458562 w 563"/>
              <a:gd name="T5" fmla="*/ 2147483647 h 2097"/>
              <a:gd name="T6" fmla="*/ 0 w 563"/>
              <a:gd name="T7" fmla="*/ 2104329359 h 2097"/>
              <a:gd name="T8" fmla="*/ 0 w 563"/>
              <a:gd name="T9" fmla="*/ 1136589504 h 2097"/>
              <a:gd name="T10" fmla="*/ 0 60000 65536"/>
              <a:gd name="T11" fmla="*/ 0 60000 65536"/>
              <a:gd name="T12" fmla="*/ 0 60000 65536"/>
              <a:gd name="T13" fmla="*/ 0 60000 65536"/>
              <a:gd name="T14" fmla="*/ 0 60000 65536"/>
              <a:gd name="T15" fmla="*/ 0 w 563"/>
              <a:gd name="T16" fmla="*/ 0 h 2097"/>
              <a:gd name="T17" fmla="*/ 563 w 563"/>
              <a:gd name="T18" fmla="*/ 2097 h 2097"/>
            </a:gdLst>
            <a:ahLst/>
            <a:cxnLst>
              <a:cxn ang="T10">
                <a:pos x="T0" y="T1"/>
              </a:cxn>
              <a:cxn ang="T11">
                <a:pos x="T2" y="T3"/>
              </a:cxn>
              <a:cxn ang="T12">
                <a:pos x="T4" y="T5"/>
              </a:cxn>
              <a:cxn ang="T13">
                <a:pos x="T6" y="T7"/>
              </a:cxn>
              <a:cxn ang="T14">
                <a:pos x="T8" y="T9"/>
              </a:cxn>
            </a:cxnLst>
            <a:rect l="T15" t="T16" r="T17" b="T18"/>
            <a:pathLst>
              <a:path w="563" h="2097">
                <a:moveTo>
                  <a:pt x="0" y="451"/>
                </a:moveTo>
                <a:lnTo>
                  <a:pt x="563" y="0"/>
                </a:lnTo>
                <a:lnTo>
                  <a:pt x="563" y="2097"/>
                </a:lnTo>
                <a:lnTo>
                  <a:pt x="0" y="835"/>
                </a:lnTo>
                <a:lnTo>
                  <a:pt x="0" y="451"/>
                </a:lnTo>
                <a:close/>
              </a:path>
            </a:pathLst>
          </a:custGeom>
          <a:gradFill rotWithShape="1">
            <a:gsLst>
              <a:gs pos="0">
                <a:schemeClr val="folHlink">
                  <a:alpha val="35001"/>
                </a:schemeClr>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115734" name="Picture 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54375" y="1190625"/>
            <a:ext cx="3217863"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2652162" name="Rectangle 2"/>
          <p:cNvSpPr>
            <a:spLocks noGrp="1" noChangeArrowheads="1"/>
          </p:cNvSpPr>
          <p:nvPr>
            <p:ph type="title" idx="4294967295"/>
          </p:nvPr>
        </p:nvSpPr>
        <p:spPr/>
        <p:txBody>
          <a:bodyPr/>
          <a:lstStyle/>
          <a:p>
            <a:pPr>
              <a:defRPr/>
            </a:pPr>
            <a:r>
              <a:rPr lang="ru-RU" dirty="0" smtClean="0">
                <a:cs typeface="+mj-cs"/>
              </a:rPr>
              <a:t>Шаг </a:t>
            </a:r>
            <a:r>
              <a:rPr lang="en-US" dirty="0" smtClean="0">
                <a:cs typeface="+mj-cs"/>
              </a:rPr>
              <a:t>5</a:t>
            </a:r>
            <a:r>
              <a:rPr lang="en-US" dirty="0">
                <a:cs typeface="+mj-cs"/>
              </a:rPr>
              <a:t>: </a:t>
            </a:r>
            <a:r>
              <a:rPr lang="ru-RU" dirty="0" smtClean="0">
                <a:cs typeface="+mj-cs"/>
              </a:rPr>
              <a:t>Программирование микросхемы</a:t>
            </a:r>
            <a:endParaRPr lang="en-US" dirty="0">
              <a:cs typeface="+mj-cs"/>
            </a:endParaRPr>
          </a:p>
        </p:txBody>
      </p:sp>
      <p:pic>
        <p:nvPicPr>
          <p:cNvPr id="117763"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21388" y="4071938"/>
            <a:ext cx="2703512"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6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250" y="1738313"/>
            <a:ext cx="4470400" cy="330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5" name="Rectangle 5"/>
          <p:cNvSpPr>
            <a:spLocks noChangeArrowheads="1"/>
          </p:cNvSpPr>
          <p:nvPr/>
        </p:nvSpPr>
        <p:spPr bwMode="auto">
          <a:xfrm>
            <a:off x="327025" y="5443538"/>
            <a:ext cx="5392738"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0" hangingPunct="0">
              <a:lnSpc>
                <a:spcPct val="90000"/>
              </a:lnSpc>
              <a:spcBef>
                <a:spcPct val="20000"/>
              </a:spcBef>
              <a:buClr>
                <a:srgbClr val="003399"/>
              </a:buClr>
              <a:buSzPct val="75000"/>
              <a:buFont typeface="Wingdings" charset="0"/>
              <a:buChar char="n"/>
            </a:pPr>
            <a:r>
              <a:rPr lang="ru-RU" sz="2000" dirty="0" smtClean="0"/>
              <a:t>Программирование микросхемы после предыдущего шага</a:t>
            </a:r>
            <a:endParaRPr lang="en-US" sz="2000" dirty="0"/>
          </a:p>
        </p:txBody>
      </p:sp>
      <p:pic>
        <p:nvPicPr>
          <p:cNvPr id="11776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3425" y="1095375"/>
            <a:ext cx="3194050" cy="326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pic>
      <p:pic>
        <p:nvPicPr>
          <p:cNvPr id="117767" name="Picture 7" descr="quartuscolo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6575" y="1384300"/>
            <a:ext cx="1276350"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8" name="Line 8"/>
          <p:cNvSpPr>
            <a:spLocks noChangeShapeType="1"/>
          </p:cNvSpPr>
          <p:nvPr/>
        </p:nvSpPr>
        <p:spPr bwMode="auto">
          <a:xfrm>
            <a:off x="7515225" y="2278063"/>
            <a:ext cx="0" cy="4254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7769" name="Text Box 9"/>
          <p:cNvSpPr txBox="1">
            <a:spLocks noChangeArrowheads="1"/>
          </p:cNvSpPr>
          <p:nvPr/>
        </p:nvSpPr>
        <p:spPr bwMode="auto">
          <a:xfrm>
            <a:off x="7154863" y="2722563"/>
            <a:ext cx="6365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600" b="1"/>
              <a:t>*.pof</a:t>
            </a:r>
          </a:p>
        </p:txBody>
      </p:sp>
      <p:sp>
        <p:nvSpPr>
          <p:cNvPr id="117770" name="Line 10"/>
          <p:cNvSpPr>
            <a:spLocks noChangeShapeType="1"/>
          </p:cNvSpPr>
          <p:nvPr/>
        </p:nvSpPr>
        <p:spPr bwMode="auto">
          <a:xfrm>
            <a:off x="7505700" y="1016000"/>
            <a:ext cx="0" cy="4254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7771" name="Line 11"/>
          <p:cNvSpPr>
            <a:spLocks noChangeShapeType="1"/>
          </p:cNvSpPr>
          <p:nvPr/>
        </p:nvSpPr>
        <p:spPr bwMode="auto">
          <a:xfrm>
            <a:off x="7458075" y="4003675"/>
            <a:ext cx="0" cy="1128713"/>
          </a:xfrm>
          <a:prstGeom prst="line">
            <a:avLst/>
          </a:prstGeom>
          <a:noFill/>
          <a:ln w="3810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117772" name="Group 12"/>
          <p:cNvGrpSpPr>
            <a:grpSpLocks/>
          </p:cNvGrpSpPr>
          <p:nvPr/>
        </p:nvGrpSpPr>
        <p:grpSpPr bwMode="auto">
          <a:xfrm>
            <a:off x="7089775" y="3116263"/>
            <a:ext cx="827088" cy="831850"/>
            <a:chOff x="-336" y="2808"/>
            <a:chExt cx="853" cy="844"/>
          </a:xfrm>
        </p:grpSpPr>
        <p:grpSp>
          <p:nvGrpSpPr>
            <p:cNvPr id="117778" name="Group 13"/>
            <p:cNvGrpSpPr>
              <a:grpSpLocks/>
            </p:cNvGrpSpPr>
            <p:nvPr/>
          </p:nvGrpSpPr>
          <p:grpSpPr bwMode="auto">
            <a:xfrm>
              <a:off x="-336" y="2808"/>
              <a:ext cx="853" cy="844"/>
              <a:chOff x="3509" y="1824"/>
              <a:chExt cx="793" cy="786"/>
            </a:xfrm>
          </p:grpSpPr>
          <p:sp>
            <p:nvSpPr>
              <p:cNvPr id="117780" name="Freeform 14"/>
              <p:cNvSpPr>
                <a:spLocks/>
              </p:cNvSpPr>
              <p:nvPr/>
            </p:nvSpPr>
            <p:spPr bwMode="auto">
              <a:xfrm>
                <a:off x="3509" y="1824"/>
                <a:ext cx="793" cy="786"/>
              </a:xfrm>
              <a:custGeom>
                <a:avLst/>
                <a:gdLst>
                  <a:gd name="T0" fmla="*/ 0 w 793"/>
                  <a:gd name="T1" fmla="*/ 54 h 786"/>
                  <a:gd name="T2" fmla="*/ 15 w 793"/>
                  <a:gd name="T3" fmla="*/ 39 h 786"/>
                  <a:gd name="T4" fmla="*/ 58 w 793"/>
                  <a:gd name="T5" fmla="*/ 0 h 786"/>
                  <a:gd name="T6" fmla="*/ 733 w 793"/>
                  <a:gd name="T7" fmla="*/ 0 h 786"/>
                  <a:gd name="T8" fmla="*/ 789 w 793"/>
                  <a:gd name="T9" fmla="*/ 54 h 786"/>
                  <a:gd name="T10" fmla="*/ 793 w 793"/>
                  <a:gd name="T11" fmla="*/ 729 h 786"/>
                  <a:gd name="T12" fmla="*/ 745 w 793"/>
                  <a:gd name="T13" fmla="*/ 783 h 786"/>
                  <a:gd name="T14" fmla="*/ 61 w 793"/>
                  <a:gd name="T15" fmla="*/ 786 h 786"/>
                  <a:gd name="T16" fmla="*/ 3 w 793"/>
                  <a:gd name="T17" fmla="*/ 732 h 786"/>
                  <a:gd name="T18" fmla="*/ 0 w 793"/>
                  <a:gd name="T19" fmla="*/ 54 h 7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93"/>
                  <a:gd name="T31" fmla="*/ 0 h 786"/>
                  <a:gd name="T32" fmla="*/ 793 w 793"/>
                  <a:gd name="T33" fmla="*/ 786 h 78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93" h="786">
                    <a:moveTo>
                      <a:pt x="0" y="54"/>
                    </a:moveTo>
                    <a:cubicBezTo>
                      <a:pt x="4" y="48"/>
                      <a:pt x="15" y="39"/>
                      <a:pt x="15" y="39"/>
                    </a:cubicBezTo>
                    <a:lnTo>
                      <a:pt x="58" y="0"/>
                    </a:lnTo>
                    <a:lnTo>
                      <a:pt x="733" y="0"/>
                    </a:lnTo>
                    <a:lnTo>
                      <a:pt x="789" y="54"/>
                    </a:lnTo>
                    <a:lnTo>
                      <a:pt x="793" y="729"/>
                    </a:lnTo>
                    <a:lnTo>
                      <a:pt x="745" y="783"/>
                    </a:lnTo>
                    <a:lnTo>
                      <a:pt x="61" y="786"/>
                    </a:lnTo>
                    <a:lnTo>
                      <a:pt x="3" y="732"/>
                    </a:lnTo>
                    <a:lnTo>
                      <a:pt x="0" y="54"/>
                    </a:lnTo>
                    <a:close/>
                  </a:path>
                </a:pathLst>
              </a:custGeom>
              <a:solidFill>
                <a:schemeClr val="tx1"/>
              </a:solidFill>
              <a:ln w="9525">
                <a:round/>
                <a:headEnd/>
                <a:tailEnd/>
              </a:ln>
              <a:scene3d>
                <a:camera prst="legacyObliqueTopLeft"/>
                <a:lightRig rig="legacyFlat3" dir="b"/>
              </a:scene3d>
              <a:sp3d extrusionH="36500" prstMaterial="legacyMatte">
                <a:bevelT w="13500" h="13500" prst="angle"/>
                <a:bevelB w="13500" h="13500" prst="angle"/>
                <a:extrusionClr>
                  <a:schemeClr val="tx1"/>
                </a:extrusionClr>
              </a:sp3d>
            </p:spPr>
            <p:txBody>
              <a:bodyPr>
                <a:flatTx/>
              </a:bodyPr>
              <a:lstStyle/>
              <a:p>
                <a:endParaRPr lang="en-US"/>
              </a:p>
            </p:txBody>
          </p:sp>
          <p:pic>
            <p:nvPicPr>
              <p:cNvPr id="117781" name="Picture 15" descr="alteralBlack"/>
              <p:cNvPicPr>
                <a:picLocks noChangeAspect="1" noChangeArrowheads="1"/>
              </p:cNvPicPr>
              <p:nvPr/>
            </p:nvPicPr>
            <p:blipFill>
              <a:blip r:embed="rId7">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3570" y="1966"/>
                <a:ext cx="67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7779" name="Picture 16" descr="bb"/>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8" y="3216"/>
              <a:ext cx="768"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7773" name="Rectangle 17"/>
          <p:cNvSpPr>
            <a:spLocks noChangeArrowheads="1"/>
          </p:cNvSpPr>
          <p:nvPr/>
        </p:nvSpPr>
        <p:spPr bwMode="auto">
          <a:xfrm>
            <a:off x="525463" y="2120900"/>
            <a:ext cx="268287" cy="258763"/>
          </a:xfrm>
          <a:prstGeom prst="rect">
            <a:avLst/>
          </a:prstGeom>
          <a:solidFill>
            <a:schemeClr val="accent1">
              <a:alpha val="2392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p>
        </p:txBody>
      </p:sp>
      <p:sp>
        <p:nvSpPr>
          <p:cNvPr id="117774" name="Freeform 18"/>
          <p:cNvSpPr>
            <a:spLocks/>
          </p:cNvSpPr>
          <p:nvPr/>
        </p:nvSpPr>
        <p:spPr bwMode="auto">
          <a:xfrm>
            <a:off x="793750" y="1747838"/>
            <a:ext cx="552450" cy="850900"/>
          </a:xfrm>
          <a:custGeom>
            <a:avLst/>
            <a:gdLst>
              <a:gd name="T0" fmla="*/ 0 w 348"/>
              <a:gd name="T1" fmla="*/ 607358450 h 536"/>
              <a:gd name="T2" fmla="*/ 877014375 w 348"/>
              <a:gd name="T3" fmla="*/ 0 h 536"/>
              <a:gd name="T4" fmla="*/ 877014375 w 348"/>
              <a:gd name="T5" fmla="*/ 1350803750 h 536"/>
              <a:gd name="T6" fmla="*/ 0 w 348"/>
              <a:gd name="T7" fmla="*/ 990422200 h 536"/>
              <a:gd name="T8" fmla="*/ 0 w 348"/>
              <a:gd name="T9" fmla="*/ 607358450 h 536"/>
              <a:gd name="T10" fmla="*/ 0 60000 65536"/>
              <a:gd name="T11" fmla="*/ 0 60000 65536"/>
              <a:gd name="T12" fmla="*/ 0 60000 65536"/>
              <a:gd name="T13" fmla="*/ 0 60000 65536"/>
              <a:gd name="T14" fmla="*/ 0 60000 65536"/>
              <a:gd name="T15" fmla="*/ 0 w 348"/>
              <a:gd name="T16" fmla="*/ 0 h 536"/>
              <a:gd name="T17" fmla="*/ 348 w 348"/>
              <a:gd name="T18" fmla="*/ 536 h 536"/>
            </a:gdLst>
            <a:ahLst/>
            <a:cxnLst>
              <a:cxn ang="T10">
                <a:pos x="T0" y="T1"/>
              </a:cxn>
              <a:cxn ang="T11">
                <a:pos x="T2" y="T3"/>
              </a:cxn>
              <a:cxn ang="T12">
                <a:pos x="T4" y="T5"/>
              </a:cxn>
              <a:cxn ang="T13">
                <a:pos x="T6" y="T7"/>
              </a:cxn>
              <a:cxn ang="T14">
                <a:pos x="T8" y="T9"/>
              </a:cxn>
            </a:cxnLst>
            <a:rect l="T15" t="T16" r="T17" b="T18"/>
            <a:pathLst>
              <a:path w="348" h="536">
                <a:moveTo>
                  <a:pt x="0" y="241"/>
                </a:moveTo>
                <a:lnTo>
                  <a:pt x="348" y="0"/>
                </a:lnTo>
                <a:lnTo>
                  <a:pt x="348" y="536"/>
                </a:lnTo>
                <a:lnTo>
                  <a:pt x="0" y="393"/>
                </a:lnTo>
                <a:lnTo>
                  <a:pt x="0" y="241"/>
                </a:lnTo>
                <a:close/>
              </a:path>
            </a:pathLst>
          </a:custGeom>
          <a:gradFill rotWithShape="1">
            <a:gsLst>
              <a:gs pos="0">
                <a:schemeClr val="accent1">
                  <a:alpha val="35001"/>
                </a:schemeClr>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775" name="Freeform 19"/>
          <p:cNvSpPr>
            <a:spLocks/>
          </p:cNvSpPr>
          <p:nvPr/>
        </p:nvSpPr>
        <p:spPr bwMode="auto">
          <a:xfrm>
            <a:off x="2362200" y="1150938"/>
            <a:ext cx="906463" cy="3328987"/>
          </a:xfrm>
          <a:custGeom>
            <a:avLst/>
            <a:gdLst>
              <a:gd name="T0" fmla="*/ 0 w 563"/>
              <a:gd name="T1" fmla="*/ 1136589504 h 2097"/>
              <a:gd name="T2" fmla="*/ 1459458562 w 563"/>
              <a:gd name="T3" fmla="*/ 0 h 2097"/>
              <a:gd name="T4" fmla="*/ 1459458562 w 563"/>
              <a:gd name="T5" fmla="*/ 2147483647 h 2097"/>
              <a:gd name="T6" fmla="*/ 0 w 563"/>
              <a:gd name="T7" fmla="*/ 2104329359 h 2097"/>
              <a:gd name="T8" fmla="*/ 0 w 563"/>
              <a:gd name="T9" fmla="*/ 1136589504 h 2097"/>
              <a:gd name="T10" fmla="*/ 0 60000 65536"/>
              <a:gd name="T11" fmla="*/ 0 60000 65536"/>
              <a:gd name="T12" fmla="*/ 0 60000 65536"/>
              <a:gd name="T13" fmla="*/ 0 60000 65536"/>
              <a:gd name="T14" fmla="*/ 0 60000 65536"/>
              <a:gd name="T15" fmla="*/ 0 w 563"/>
              <a:gd name="T16" fmla="*/ 0 h 2097"/>
              <a:gd name="T17" fmla="*/ 563 w 563"/>
              <a:gd name="T18" fmla="*/ 2097 h 2097"/>
            </a:gdLst>
            <a:ahLst/>
            <a:cxnLst>
              <a:cxn ang="T10">
                <a:pos x="T0" y="T1"/>
              </a:cxn>
              <a:cxn ang="T11">
                <a:pos x="T2" y="T3"/>
              </a:cxn>
              <a:cxn ang="T12">
                <a:pos x="T4" y="T5"/>
              </a:cxn>
              <a:cxn ang="T13">
                <a:pos x="T6" y="T7"/>
              </a:cxn>
              <a:cxn ang="T14">
                <a:pos x="T8" y="T9"/>
              </a:cxn>
            </a:cxnLst>
            <a:rect l="T15" t="T16" r="T17" b="T18"/>
            <a:pathLst>
              <a:path w="563" h="2097">
                <a:moveTo>
                  <a:pt x="0" y="451"/>
                </a:moveTo>
                <a:lnTo>
                  <a:pt x="563" y="0"/>
                </a:lnTo>
                <a:lnTo>
                  <a:pt x="563" y="2097"/>
                </a:lnTo>
                <a:lnTo>
                  <a:pt x="0" y="835"/>
                </a:lnTo>
                <a:lnTo>
                  <a:pt x="0" y="451"/>
                </a:lnTo>
                <a:close/>
              </a:path>
            </a:pathLst>
          </a:custGeom>
          <a:gradFill rotWithShape="1">
            <a:gsLst>
              <a:gs pos="0">
                <a:schemeClr val="accent1">
                  <a:alpha val="35001"/>
                </a:schemeClr>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117776" name="Picture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47788" y="1719263"/>
            <a:ext cx="1023937" cy="101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pic>
      <p:sp>
        <p:nvSpPr>
          <p:cNvPr id="117777" name="Rectangle 21"/>
          <p:cNvSpPr>
            <a:spLocks noChangeArrowheads="1"/>
          </p:cNvSpPr>
          <p:nvPr/>
        </p:nvSpPr>
        <p:spPr bwMode="auto">
          <a:xfrm>
            <a:off x="1354138" y="1735138"/>
            <a:ext cx="1008062" cy="993775"/>
          </a:xfrm>
          <a:prstGeom prst="rect">
            <a:avLst/>
          </a:prstGeom>
          <a:solidFill>
            <a:schemeClr val="accent1">
              <a:alpha val="2392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p>
        </p:txBody>
      </p:sp>
    </p:spTree>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2654210" name="Rectangle 2"/>
          <p:cNvSpPr>
            <a:spLocks noGrp="1" noChangeArrowheads="1"/>
          </p:cNvSpPr>
          <p:nvPr>
            <p:ph type="title" idx="4294967295"/>
          </p:nvPr>
        </p:nvSpPr>
        <p:spPr>
          <a:xfrm>
            <a:off x="350838" y="273050"/>
            <a:ext cx="8664575" cy="914400"/>
          </a:xfrm>
        </p:spPr>
        <p:txBody>
          <a:bodyPr/>
          <a:lstStyle/>
          <a:p>
            <a:pPr>
              <a:defRPr/>
            </a:pPr>
            <a:r>
              <a:rPr lang="ru-RU" sz="2900" dirty="0" smtClean="0">
                <a:cs typeface="+mj-cs"/>
              </a:rPr>
              <a:t>Шаг</a:t>
            </a:r>
            <a:r>
              <a:rPr lang="en-US" sz="2900" dirty="0" smtClean="0">
                <a:cs typeface="+mj-cs"/>
              </a:rPr>
              <a:t> </a:t>
            </a:r>
            <a:r>
              <a:rPr lang="en-US" sz="2900" dirty="0">
                <a:cs typeface="+mj-cs"/>
              </a:rPr>
              <a:t>6: </a:t>
            </a:r>
            <a:r>
              <a:rPr lang="ru-RU" sz="2900" dirty="0" smtClean="0">
                <a:cs typeface="+mj-cs"/>
              </a:rPr>
              <a:t>Отладка при помощи </a:t>
            </a:r>
            <a:r>
              <a:rPr lang="en-US" sz="2900" dirty="0" smtClean="0">
                <a:cs typeface="+mj-cs"/>
              </a:rPr>
              <a:t> </a:t>
            </a:r>
            <a:r>
              <a:rPr lang="en-US" sz="2900" dirty="0" err="1">
                <a:cs typeface="+mj-cs"/>
              </a:rPr>
              <a:t>SignalTap</a:t>
            </a:r>
            <a:r>
              <a:rPr lang="en-US" sz="2900" dirty="0">
                <a:cs typeface="+mj-cs"/>
              </a:rPr>
              <a:t> </a:t>
            </a:r>
            <a:r>
              <a:rPr lang="en-US" sz="2900" dirty="0" smtClean="0">
                <a:cs typeface="+mj-cs"/>
              </a:rPr>
              <a:t>II</a:t>
            </a:r>
            <a:endParaRPr lang="en-US" sz="2900" dirty="0">
              <a:cs typeface="+mj-cs"/>
            </a:endParaRPr>
          </a:p>
        </p:txBody>
      </p:sp>
      <p:pic>
        <p:nvPicPr>
          <p:cNvPr id="1198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 y="1728788"/>
            <a:ext cx="4592638" cy="339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2" name="Rectangle 4"/>
          <p:cNvSpPr>
            <a:spLocks noChangeArrowheads="1"/>
          </p:cNvSpPr>
          <p:nvPr/>
        </p:nvSpPr>
        <p:spPr bwMode="auto">
          <a:xfrm>
            <a:off x="350838" y="5521325"/>
            <a:ext cx="5540375"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0" hangingPunct="0">
              <a:lnSpc>
                <a:spcPct val="90000"/>
              </a:lnSpc>
              <a:spcBef>
                <a:spcPct val="20000"/>
              </a:spcBef>
              <a:buClr>
                <a:srgbClr val="003399"/>
              </a:buClr>
              <a:buSzPct val="75000"/>
              <a:buFont typeface="Wingdings" charset="0"/>
              <a:buChar char="n"/>
            </a:pPr>
            <a:r>
              <a:rPr lang="ru-RU" sz="2000" dirty="0" smtClean="0"/>
              <a:t>Сбор текущих данных с последующим анализом в </a:t>
            </a:r>
            <a:r>
              <a:rPr lang="en-US" sz="2000" dirty="0" smtClean="0"/>
              <a:t> </a:t>
            </a:r>
            <a:r>
              <a:rPr lang="en-US" sz="2000" dirty="0" err="1"/>
              <a:t>Matlab</a:t>
            </a:r>
            <a:r>
              <a:rPr lang="en-US" sz="2000" dirty="0"/>
              <a:t>/Simulink</a:t>
            </a:r>
          </a:p>
        </p:txBody>
      </p:sp>
      <p:grpSp>
        <p:nvGrpSpPr>
          <p:cNvPr id="119813" name="Group 5"/>
          <p:cNvGrpSpPr>
            <a:grpSpLocks/>
          </p:cNvGrpSpPr>
          <p:nvPr/>
        </p:nvGrpSpPr>
        <p:grpSpPr bwMode="auto">
          <a:xfrm>
            <a:off x="6973888" y="1365250"/>
            <a:ext cx="947737" cy="952500"/>
            <a:chOff x="-336" y="2808"/>
            <a:chExt cx="853" cy="844"/>
          </a:xfrm>
        </p:grpSpPr>
        <p:grpSp>
          <p:nvGrpSpPr>
            <p:cNvPr id="119827" name="Group 6"/>
            <p:cNvGrpSpPr>
              <a:grpSpLocks/>
            </p:cNvGrpSpPr>
            <p:nvPr/>
          </p:nvGrpSpPr>
          <p:grpSpPr bwMode="auto">
            <a:xfrm>
              <a:off x="-336" y="2808"/>
              <a:ext cx="853" cy="844"/>
              <a:chOff x="3509" y="1824"/>
              <a:chExt cx="793" cy="786"/>
            </a:xfrm>
          </p:grpSpPr>
          <p:sp>
            <p:nvSpPr>
              <p:cNvPr id="119829" name="Freeform 7"/>
              <p:cNvSpPr>
                <a:spLocks/>
              </p:cNvSpPr>
              <p:nvPr/>
            </p:nvSpPr>
            <p:spPr bwMode="auto">
              <a:xfrm>
                <a:off x="3509" y="1824"/>
                <a:ext cx="793" cy="786"/>
              </a:xfrm>
              <a:custGeom>
                <a:avLst/>
                <a:gdLst>
                  <a:gd name="T0" fmla="*/ 0 w 793"/>
                  <a:gd name="T1" fmla="*/ 54 h 786"/>
                  <a:gd name="T2" fmla="*/ 15 w 793"/>
                  <a:gd name="T3" fmla="*/ 39 h 786"/>
                  <a:gd name="T4" fmla="*/ 58 w 793"/>
                  <a:gd name="T5" fmla="*/ 0 h 786"/>
                  <a:gd name="T6" fmla="*/ 733 w 793"/>
                  <a:gd name="T7" fmla="*/ 0 h 786"/>
                  <a:gd name="T8" fmla="*/ 789 w 793"/>
                  <a:gd name="T9" fmla="*/ 54 h 786"/>
                  <a:gd name="T10" fmla="*/ 793 w 793"/>
                  <a:gd name="T11" fmla="*/ 729 h 786"/>
                  <a:gd name="T12" fmla="*/ 745 w 793"/>
                  <a:gd name="T13" fmla="*/ 783 h 786"/>
                  <a:gd name="T14" fmla="*/ 61 w 793"/>
                  <a:gd name="T15" fmla="*/ 786 h 786"/>
                  <a:gd name="T16" fmla="*/ 3 w 793"/>
                  <a:gd name="T17" fmla="*/ 732 h 786"/>
                  <a:gd name="T18" fmla="*/ 0 w 793"/>
                  <a:gd name="T19" fmla="*/ 54 h 7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93"/>
                  <a:gd name="T31" fmla="*/ 0 h 786"/>
                  <a:gd name="T32" fmla="*/ 793 w 793"/>
                  <a:gd name="T33" fmla="*/ 786 h 78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93" h="786">
                    <a:moveTo>
                      <a:pt x="0" y="54"/>
                    </a:moveTo>
                    <a:cubicBezTo>
                      <a:pt x="4" y="48"/>
                      <a:pt x="15" y="39"/>
                      <a:pt x="15" y="39"/>
                    </a:cubicBezTo>
                    <a:lnTo>
                      <a:pt x="58" y="0"/>
                    </a:lnTo>
                    <a:lnTo>
                      <a:pt x="733" y="0"/>
                    </a:lnTo>
                    <a:lnTo>
                      <a:pt x="789" y="54"/>
                    </a:lnTo>
                    <a:lnTo>
                      <a:pt x="793" y="729"/>
                    </a:lnTo>
                    <a:lnTo>
                      <a:pt x="745" y="783"/>
                    </a:lnTo>
                    <a:lnTo>
                      <a:pt x="61" y="786"/>
                    </a:lnTo>
                    <a:lnTo>
                      <a:pt x="3" y="732"/>
                    </a:lnTo>
                    <a:lnTo>
                      <a:pt x="0" y="54"/>
                    </a:lnTo>
                    <a:close/>
                  </a:path>
                </a:pathLst>
              </a:custGeom>
              <a:solidFill>
                <a:schemeClr val="tx1"/>
              </a:solidFill>
              <a:ln w="9525">
                <a:round/>
                <a:headEnd/>
                <a:tailEnd/>
              </a:ln>
              <a:scene3d>
                <a:camera prst="legacyObliqueTopLeft"/>
                <a:lightRig rig="legacyFlat3" dir="b"/>
              </a:scene3d>
              <a:sp3d extrusionH="36500" prstMaterial="legacyMatte">
                <a:bevelT w="13500" h="13500" prst="angle"/>
                <a:bevelB w="13500" h="13500" prst="angle"/>
                <a:extrusionClr>
                  <a:schemeClr val="tx1"/>
                </a:extrusionClr>
              </a:sp3d>
            </p:spPr>
            <p:txBody>
              <a:bodyPr>
                <a:flatTx/>
              </a:bodyPr>
              <a:lstStyle/>
              <a:p>
                <a:endParaRPr lang="en-US"/>
              </a:p>
            </p:txBody>
          </p:sp>
          <p:pic>
            <p:nvPicPr>
              <p:cNvPr id="119830" name="Picture 8" descr="alteralBlack"/>
              <p:cNvPicPr>
                <a:picLocks noChangeAspect="1" noChangeArrowheads="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3570" y="1966"/>
                <a:ext cx="67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9828" name="Picture 9" descr="b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 y="3216"/>
              <a:ext cx="768"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9814"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03363" y="1797050"/>
            <a:ext cx="1271587"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pic>
      <p:pic>
        <p:nvPicPr>
          <p:cNvPr id="119815"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1838" y="1000125"/>
            <a:ext cx="2881312" cy="328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pic>
      <p:pic>
        <p:nvPicPr>
          <p:cNvPr id="119816"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26163" y="3365500"/>
            <a:ext cx="2478087" cy="218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7" name="Picture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91200" y="3114675"/>
            <a:ext cx="2408238" cy="213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8"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72213" y="3875088"/>
            <a:ext cx="2478087" cy="218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9" name="AutoShape 15"/>
          <p:cNvSpPr>
            <a:spLocks noChangeArrowheads="1"/>
          </p:cNvSpPr>
          <p:nvPr/>
        </p:nvSpPr>
        <p:spPr bwMode="auto">
          <a:xfrm>
            <a:off x="7294563" y="2386013"/>
            <a:ext cx="288925" cy="655637"/>
          </a:xfrm>
          <a:prstGeom prst="downArrow">
            <a:avLst>
              <a:gd name="adj1" fmla="val 50000"/>
              <a:gd name="adj2" fmla="val 56731"/>
            </a:avLst>
          </a:prstGeom>
          <a:solidFill>
            <a:schemeClr val="bg2"/>
          </a:solidFill>
          <a:ln w="19050">
            <a:solidFill>
              <a:schemeClr val="tx1"/>
            </a:solidFill>
            <a:miter lim="800000"/>
            <a:headEnd/>
            <a:tailEnd/>
          </a:ln>
        </p:spPr>
        <p:txBody>
          <a:bodyPr wrap="none" anchor="ctr"/>
          <a:lstStyle/>
          <a:p>
            <a:pPr eaLnBrk="0" hangingPunct="0"/>
            <a:endParaRPr lang="en-US"/>
          </a:p>
        </p:txBody>
      </p:sp>
      <p:sp>
        <p:nvSpPr>
          <p:cNvPr id="119820" name="Text Box 16"/>
          <p:cNvSpPr txBox="1">
            <a:spLocks noChangeArrowheads="1"/>
          </p:cNvSpPr>
          <p:nvPr/>
        </p:nvSpPr>
        <p:spPr bwMode="auto">
          <a:xfrm>
            <a:off x="6799263" y="2497138"/>
            <a:ext cx="5905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b="1"/>
              <a:t>JTAG</a:t>
            </a:r>
          </a:p>
        </p:txBody>
      </p:sp>
      <p:sp>
        <p:nvSpPr>
          <p:cNvPr id="119821" name="Text Box 17"/>
          <p:cNvSpPr txBox="1">
            <a:spLocks noChangeArrowheads="1"/>
          </p:cNvSpPr>
          <p:nvPr/>
        </p:nvSpPr>
        <p:spPr bwMode="auto">
          <a:xfrm>
            <a:off x="6245225" y="1890713"/>
            <a:ext cx="5905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b="1"/>
              <a:t>JTAG</a:t>
            </a:r>
          </a:p>
        </p:txBody>
      </p:sp>
      <p:sp>
        <p:nvSpPr>
          <p:cNvPr id="119822" name="AutoShape 18"/>
          <p:cNvSpPr>
            <a:spLocks noChangeArrowheads="1"/>
          </p:cNvSpPr>
          <p:nvPr/>
        </p:nvSpPr>
        <p:spPr bwMode="auto">
          <a:xfrm rot="-5400000">
            <a:off x="5822156" y="838995"/>
            <a:ext cx="288925" cy="1827212"/>
          </a:xfrm>
          <a:prstGeom prst="downArrow">
            <a:avLst>
              <a:gd name="adj1" fmla="val 50556"/>
              <a:gd name="adj2" fmla="val 95624"/>
            </a:avLst>
          </a:prstGeom>
          <a:solidFill>
            <a:schemeClr val="bg2"/>
          </a:solidFill>
          <a:ln w="19050">
            <a:solidFill>
              <a:schemeClr val="tx1"/>
            </a:solidFill>
            <a:miter lim="800000"/>
            <a:headEnd/>
            <a:tailEnd/>
          </a:ln>
        </p:spPr>
        <p:txBody>
          <a:bodyPr wrap="none" anchor="ctr"/>
          <a:lstStyle/>
          <a:p>
            <a:pPr eaLnBrk="0" hangingPunct="0"/>
            <a:endParaRPr lang="en-US"/>
          </a:p>
        </p:txBody>
      </p:sp>
      <p:sp>
        <p:nvSpPr>
          <p:cNvPr id="119823" name="Rectangle 19"/>
          <p:cNvSpPr>
            <a:spLocks noChangeArrowheads="1"/>
          </p:cNvSpPr>
          <p:nvPr/>
        </p:nvSpPr>
        <p:spPr bwMode="auto">
          <a:xfrm>
            <a:off x="849313" y="2139950"/>
            <a:ext cx="458787" cy="258763"/>
          </a:xfrm>
          <a:prstGeom prst="rect">
            <a:avLst/>
          </a:prstGeom>
          <a:solidFill>
            <a:schemeClr val="tx2">
              <a:alpha val="2392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p>
        </p:txBody>
      </p:sp>
      <p:sp>
        <p:nvSpPr>
          <p:cNvPr id="119824" name="Freeform 20"/>
          <p:cNvSpPr>
            <a:spLocks/>
          </p:cNvSpPr>
          <p:nvPr/>
        </p:nvSpPr>
        <p:spPr bwMode="auto">
          <a:xfrm>
            <a:off x="1308100" y="1870075"/>
            <a:ext cx="200025" cy="676275"/>
          </a:xfrm>
          <a:custGeom>
            <a:avLst/>
            <a:gdLst>
              <a:gd name="T0" fmla="*/ 0 w 348"/>
              <a:gd name="T1" fmla="*/ 383648536 h 536"/>
              <a:gd name="T2" fmla="*/ 114971266 w 348"/>
              <a:gd name="T3" fmla="*/ 0 h 536"/>
              <a:gd name="T4" fmla="*/ 114971266 w 348"/>
              <a:gd name="T5" fmla="*/ 853260962 h 536"/>
              <a:gd name="T6" fmla="*/ 0 w 348"/>
              <a:gd name="T7" fmla="*/ 625618722 h 536"/>
              <a:gd name="T8" fmla="*/ 0 w 348"/>
              <a:gd name="T9" fmla="*/ 383648536 h 536"/>
              <a:gd name="T10" fmla="*/ 0 60000 65536"/>
              <a:gd name="T11" fmla="*/ 0 60000 65536"/>
              <a:gd name="T12" fmla="*/ 0 60000 65536"/>
              <a:gd name="T13" fmla="*/ 0 60000 65536"/>
              <a:gd name="T14" fmla="*/ 0 60000 65536"/>
              <a:gd name="T15" fmla="*/ 0 w 348"/>
              <a:gd name="T16" fmla="*/ 0 h 536"/>
              <a:gd name="T17" fmla="*/ 348 w 348"/>
              <a:gd name="T18" fmla="*/ 536 h 536"/>
            </a:gdLst>
            <a:ahLst/>
            <a:cxnLst>
              <a:cxn ang="T10">
                <a:pos x="T0" y="T1"/>
              </a:cxn>
              <a:cxn ang="T11">
                <a:pos x="T2" y="T3"/>
              </a:cxn>
              <a:cxn ang="T12">
                <a:pos x="T4" y="T5"/>
              </a:cxn>
              <a:cxn ang="T13">
                <a:pos x="T6" y="T7"/>
              </a:cxn>
              <a:cxn ang="T14">
                <a:pos x="T8" y="T9"/>
              </a:cxn>
            </a:cxnLst>
            <a:rect l="T15" t="T16" r="T17" b="T18"/>
            <a:pathLst>
              <a:path w="348" h="536">
                <a:moveTo>
                  <a:pt x="0" y="241"/>
                </a:moveTo>
                <a:lnTo>
                  <a:pt x="348" y="0"/>
                </a:lnTo>
                <a:lnTo>
                  <a:pt x="348" y="536"/>
                </a:lnTo>
                <a:lnTo>
                  <a:pt x="0" y="393"/>
                </a:lnTo>
                <a:lnTo>
                  <a:pt x="0" y="241"/>
                </a:lnTo>
                <a:close/>
              </a:path>
            </a:pathLst>
          </a:custGeom>
          <a:gradFill rotWithShape="1">
            <a:gsLst>
              <a:gs pos="0">
                <a:schemeClr val="tx2">
                  <a:alpha val="35001"/>
                </a:schemeClr>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9825" name="Freeform 21"/>
          <p:cNvSpPr>
            <a:spLocks/>
          </p:cNvSpPr>
          <p:nvPr/>
        </p:nvSpPr>
        <p:spPr bwMode="auto">
          <a:xfrm>
            <a:off x="2790825" y="1020763"/>
            <a:ext cx="477838" cy="3459162"/>
          </a:xfrm>
          <a:custGeom>
            <a:avLst/>
            <a:gdLst>
              <a:gd name="T0" fmla="*/ 0 w 563"/>
              <a:gd name="T1" fmla="*/ 1227217312 h 2097"/>
              <a:gd name="T2" fmla="*/ 405558000 w 563"/>
              <a:gd name="T3" fmla="*/ 0 h 2097"/>
              <a:gd name="T4" fmla="*/ 405558000 w 563"/>
              <a:gd name="T5" fmla="*/ 2147483647 h 2097"/>
              <a:gd name="T6" fmla="*/ 0 w 563"/>
              <a:gd name="T7" fmla="*/ 2147483647 h 2097"/>
              <a:gd name="T8" fmla="*/ 0 w 563"/>
              <a:gd name="T9" fmla="*/ 1227217312 h 2097"/>
              <a:gd name="T10" fmla="*/ 0 60000 65536"/>
              <a:gd name="T11" fmla="*/ 0 60000 65536"/>
              <a:gd name="T12" fmla="*/ 0 60000 65536"/>
              <a:gd name="T13" fmla="*/ 0 60000 65536"/>
              <a:gd name="T14" fmla="*/ 0 60000 65536"/>
              <a:gd name="T15" fmla="*/ 0 w 563"/>
              <a:gd name="T16" fmla="*/ 0 h 2097"/>
              <a:gd name="T17" fmla="*/ 563 w 563"/>
              <a:gd name="T18" fmla="*/ 2097 h 2097"/>
            </a:gdLst>
            <a:ahLst/>
            <a:cxnLst>
              <a:cxn ang="T10">
                <a:pos x="T0" y="T1"/>
              </a:cxn>
              <a:cxn ang="T11">
                <a:pos x="T2" y="T3"/>
              </a:cxn>
              <a:cxn ang="T12">
                <a:pos x="T4" y="T5"/>
              </a:cxn>
              <a:cxn ang="T13">
                <a:pos x="T6" y="T7"/>
              </a:cxn>
              <a:cxn ang="T14">
                <a:pos x="T8" y="T9"/>
              </a:cxn>
            </a:cxnLst>
            <a:rect l="T15" t="T16" r="T17" b="T18"/>
            <a:pathLst>
              <a:path w="563" h="2097">
                <a:moveTo>
                  <a:pt x="0" y="451"/>
                </a:moveTo>
                <a:lnTo>
                  <a:pt x="563" y="0"/>
                </a:lnTo>
                <a:lnTo>
                  <a:pt x="563" y="2097"/>
                </a:lnTo>
                <a:lnTo>
                  <a:pt x="0" y="835"/>
                </a:lnTo>
                <a:lnTo>
                  <a:pt x="0" y="451"/>
                </a:lnTo>
                <a:close/>
              </a:path>
            </a:pathLst>
          </a:custGeom>
          <a:gradFill rotWithShape="1">
            <a:gsLst>
              <a:gs pos="0">
                <a:schemeClr val="tx2">
                  <a:alpha val="35001"/>
                </a:schemeClr>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9826" name="Rectangle 22"/>
          <p:cNvSpPr>
            <a:spLocks noChangeArrowheads="1"/>
          </p:cNvSpPr>
          <p:nvPr/>
        </p:nvSpPr>
        <p:spPr bwMode="auto">
          <a:xfrm>
            <a:off x="1497013" y="1792288"/>
            <a:ext cx="1293812" cy="784225"/>
          </a:xfrm>
          <a:prstGeom prst="rect">
            <a:avLst/>
          </a:prstGeom>
          <a:solidFill>
            <a:schemeClr val="tx2">
              <a:alpha val="2392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p>
        </p:txBody>
      </p:sp>
    </p:spTree>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grpSp>
        <p:nvGrpSpPr>
          <p:cNvPr id="121858" name="Group 2"/>
          <p:cNvGrpSpPr>
            <a:grpSpLocks/>
          </p:cNvGrpSpPr>
          <p:nvPr/>
        </p:nvGrpSpPr>
        <p:grpSpPr bwMode="auto">
          <a:xfrm>
            <a:off x="5876925" y="4257675"/>
            <a:ext cx="914400" cy="838200"/>
            <a:chOff x="4656" y="2928"/>
            <a:chExt cx="927" cy="927"/>
          </a:xfrm>
        </p:grpSpPr>
        <p:grpSp>
          <p:nvGrpSpPr>
            <p:cNvPr id="121887" name="Group 3"/>
            <p:cNvGrpSpPr>
              <a:grpSpLocks/>
            </p:cNvGrpSpPr>
            <p:nvPr/>
          </p:nvGrpSpPr>
          <p:grpSpPr bwMode="auto">
            <a:xfrm>
              <a:off x="4656" y="2928"/>
              <a:ext cx="927" cy="927"/>
              <a:chOff x="2448" y="2880"/>
              <a:chExt cx="864" cy="864"/>
            </a:xfrm>
          </p:grpSpPr>
          <p:sp>
            <p:nvSpPr>
              <p:cNvPr id="121889" name="AutoShape 4"/>
              <p:cNvSpPr>
                <a:spLocks noChangeArrowheads="1"/>
              </p:cNvSpPr>
              <p:nvPr/>
            </p:nvSpPr>
            <p:spPr bwMode="auto">
              <a:xfrm>
                <a:off x="2448" y="2880"/>
                <a:ext cx="864" cy="864"/>
              </a:xfrm>
              <a:prstGeom prst="bevel">
                <a:avLst>
                  <a:gd name="adj" fmla="val 3009"/>
                </a:avLst>
              </a:prstGeom>
              <a:gradFill rotWithShape="1">
                <a:gsLst>
                  <a:gs pos="0">
                    <a:schemeClr val="bg2"/>
                  </a:gs>
                  <a:gs pos="100000">
                    <a:srgbClr val="DDDDDD"/>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p>
            </p:txBody>
          </p:sp>
          <p:pic>
            <p:nvPicPr>
              <p:cNvPr id="121890" name="Picture 5" descr="Logo4Rblk"/>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2568" y="3034"/>
                <a:ext cx="62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1888" name="Picture 6" descr="StratixIII_black"/>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4347" r="8696" b="25581"/>
            <a:stretch>
              <a:fillRect/>
            </a:stretch>
          </p:blipFill>
          <p:spPr bwMode="auto">
            <a:xfrm>
              <a:off x="4656" y="3360"/>
              <a:ext cx="864"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56263" name="Rectangle 7"/>
          <p:cNvSpPr>
            <a:spLocks noGrp="1" noChangeArrowheads="1"/>
          </p:cNvSpPr>
          <p:nvPr>
            <p:ph type="title" idx="4294967295"/>
          </p:nvPr>
        </p:nvSpPr>
        <p:spPr/>
        <p:txBody>
          <a:bodyPr/>
          <a:lstStyle/>
          <a:p>
            <a:pPr>
              <a:defRPr/>
            </a:pPr>
            <a:r>
              <a:rPr lang="en-US" dirty="0">
                <a:cs typeface="+mj-cs"/>
              </a:rPr>
              <a:t>Step 6: </a:t>
            </a:r>
            <a:r>
              <a:rPr lang="ru-RU" dirty="0" smtClean="0">
                <a:cs typeface="+mj-cs"/>
              </a:rPr>
              <a:t>Моделирование </a:t>
            </a:r>
            <a:r>
              <a:rPr lang="en-US" dirty="0" smtClean="0">
                <a:cs typeface="+mj-cs"/>
              </a:rPr>
              <a:t>HIL</a:t>
            </a:r>
            <a:endParaRPr lang="en-US" dirty="0">
              <a:cs typeface="+mj-cs"/>
            </a:endParaRPr>
          </a:p>
        </p:txBody>
      </p:sp>
      <p:sp>
        <p:nvSpPr>
          <p:cNvPr id="121860" name="Rectangle 8"/>
          <p:cNvSpPr>
            <a:spLocks noChangeArrowheads="1"/>
          </p:cNvSpPr>
          <p:nvPr/>
        </p:nvSpPr>
        <p:spPr bwMode="auto">
          <a:xfrm>
            <a:off x="350838" y="5257800"/>
            <a:ext cx="44958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0" hangingPunct="0">
              <a:lnSpc>
                <a:spcPct val="90000"/>
              </a:lnSpc>
              <a:spcBef>
                <a:spcPct val="20000"/>
              </a:spcBef>
              <a:buClr>
                <a:srgbClr val="003399"/>
              </a:buClr>
              <a:buSzPct val="75000"/>
              <a:buFont typeface="Wingdings" charset="0"/>
              <a:buChar char="n"/>
            </a:pPr>
            <a:r>
              <a:rPr lang="en-US" sz="2000" dirty="0" smtClean="0"/>
              <a:t>FPGA </a:t>
            </a:r>
            <a:r>
              <a:rPr lang="ru-RU" sz="2000" dirty="0" smtClean="0"/>
              <a:t>используется для ускорения процесса логического моделирования </a:t>
            </a:r>
            <a:r>
              <a:rPr lang="en-US" sz="2000" dirty="0" smtClean="0"/>
              <a:t> </a:t>
            </a:r>
            <a:endParaRPr lang="en-US" sz="800" dirty="0"/>
          </a:p>
        </p:txBody>
      </p:sp>
      <p:pic>
        <p:nvPicPr>
          <p:cNvPr id="121861"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9525" y="1133475"/>
            <a:ext cx="4876800"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2" name="Rectangle 10"/>
          <p:cNvSpPr>
            <a:spLocks noChangeArrowheads="1"/>
          </p:cNvSpPr>
          <p:nvPr/>
        </p:nvSpPr>
        <p:spPr bwMode="auto">
          <a:xfrm>
            <a:off x="5114925" y="5553075"/>
            <a:ext cx="381000" cy="304800"/>
          </a:xfrm>
          <a:prstGeom prst="rect">
            <a:avLst/>
          </a:prstGeom>
          <a:solidFill>
            <a:srgbClr val="DDDDDD"/>
          </a:solidFill>
          <a:ln w="19050">
            <a:solidFill>
              <a:schemeClr val="tx1"/>
            </a:solidFill>
            <a:miter lim="800000"/>
            <a:headEnd/>
            <a:tailEnd/>
          </a:ln>
        </p:spPr>
        <p:txBody>
          <a:bodyPr wrap="none" anchor="ctr"/>
          <a:lstStyle/>
          <a:p>
            <a:pPr eaLnBrk="0" hangingPunct="0"/>
            <a:endParaRPr lang="en-US"/>
          </a:p>
        </p:txBody>
      </p:sp>
      <p:sp>
        <p:nvSpPr>
          <p:cNvPr id="121863" name="Line 11"/>
          <p:cNvSpPr>
            <a:spLocks noChangeShapeType="1"/>
          </p:cNvSpPr>
          <p:nvPr/>
        </p:nvSpPr>
        <p:spPr bwMode="auto">
          <a:xfrm>
            <a:off x="5191125" y="5629275"/>
            <a:ext cx="0" cy="1524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864" name="Line 12"/>
          <p:cNvSpPr>
            <a:spLocks noChangeShapeType="1"/>
          </p:cNvSpPr>
          <p:nvPr/>
        </p:nvSpPr>
        <p:spPr bwMode="auto">
          <a:xfrm>
            <a:off x="5191125" y="5705475"/>
            <a:ext cx="228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865" name="Line 13"/>
          <p:cNvSpPr>
            <a:spLocks noChangeShapeType="1"/>
          </p:cNvSpPr>
          <p:nvPr/>
        </p:nvSpPr>
        <p:spPr bwMode="auto">
          <a:xfrm>
            <a:off x="5419725" y="5629275"/>
            <a:ext cx="0" cy="1524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121866" name="Picture 14"/>
          <p:cNvPicPr>
            <a:picLocks noChangeAspect="1" noChangeArrowheads="1"/>
          </p:cNvPicPr>
          <p:nvPr/>
        </p:nvPicPr>
        <p:blipFill>
          <a:blip r:embed="rId6">
            <a:extLst>
              <a:ext uri="{28A0092B-C50C-407E-A947-70E740481C1C}">
                <a14:useLocalDpi xmlns:a14="http://schemas.microsoft.com/office/drawing/2010/main" val="0"/>
              </a:ext>
            </a:extLst>
          </a:blip>
          <a:srcRect t="9848"/>
          <a:stretch>
            <a:fillRect/>
          </a:stretch>
        </p:blipFill>
        <p:spPr bwMode="auto">
          <a:xfrm>
            <a:off x="5572125" y="5324475"/>
            <a:ext cx="1524000" cy="752475"/>
          </a:xfrm>
          <a:prstGeom prst="rect">
            <a:avLst/>
          </a:prstGeom>
          <a:noFill/>
          <a:ln w="1905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121867" name="Rectangle 15"/>
          <p:cNvSpPr>
            <a:spLocks noChangeArrowheads="1"/>
          </p:cNvSpPr>
          <p:nvPr/>
        </p:nvSpPr>
        <p:spPr bwMode="auto">
          <a:xfrm>
            <a:off x="7172325" y="5553075"/>
            <a:ext cx="381000" cy="304800"/>
          </a:xfrm>
          <a:prstGeom prst="rect">
            <a:avLst/>
          </a:prstGeom>
          <a:solidFill>
            <a:srgbClr val="DDDDDD"/>
          </a:solidFill>
          <a:ln w="19050">
            <a:solidFill>
              <a:schemeClr val="tx1"/>
            </a:solidFill>
            <a:miter lim="800000"/>
            <a:headEnd/>
            <a:tailEnd/>
          </a:ln>
        </p:spPr>
        <p:txBody>
          <a:bodyPr wrap="none" anchor="ctr"/>
          <a:lstStyle/>
          <a:p>
            <a:pPr eaLnBrk="0" hangingPunct="0"/>
            <a:endParaRPr lang="en-US"/>
          </a:p>
        </p:txBody>
      </p:sp>
      <p:sp>
        <p:nvSpPr>
          <p:cNvPr id="121868" name="Line 16"/>
          <p:cNvSpPr>
            <a:spLocks noChangeShapeType="1"/>
          </p:cNvSpPr>
          <p:nvPr/>
        </p:nvSpPr>
        <p:spPr bwMode="auto">
          <a:xfrm>
            <a:off x="7248525" y="5629275"/>
            <a:ext cx="0" cy="1524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869" name="Line 17"/>
          <p:cNvSpPr>
            <a:spLocks noChangeShapeType="1"/>
          </p:cNvSpPr>
          <p:nvPr/>
        </p:nvSpPr>
        <p:spPr bwMode="auto">
          <a:xfrm>
            <a:off x="7248525" y="5705475"/>
            <a:ext cx="228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870" name="Line 18"/>
          <p:cNvSpPr>
            <a:spLocks noChangeShapeType="1"/>
          </p:cNvSpPr>
          <p:nvPr/>
        </p:nvSpPr>
        <p:spPr bwMode="auto">
          <a:xfrm>
            <a:off x="7477125" y="5629275"/>
            <a:ext cx="0" cy="1524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871" name="Line 19"/>
          <p:cNvSpPr>
            <a:spLocks noChangeShapeType="1"/>
          </p:cNvSpPr>
          <p:nvPr/>
        </p:nvSpPr>
        <p:spPr bwMode="auto">
          <a:xfrm>
            <a:off x="7553325" y="5705475"/>
            <a:ext cx="228600" cy="0"/>
          </a:xfrm>
          <a:prstGeom prst="line">
            <a:avLst/>
          </a:prstGeom>
          <a:noFill/>
          <a:ln w="28575">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1872" name="Line 20"/>
          <p:cNvSpPr>
            <a:spLocks noChangeShapeType="1"/>
          </p:cNvSpPr>
          <p:nvPr/>
        </p:nvSpPr>
        <p:spPr bwMode="auto">
          <a:xfrm>
            <a:off x="5495925" y="5705475"/>
            <a:ext cx="762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873" name="Line 21"/>
          <p:cNvSpPr>
            <a:spLocks noChangeShapeType="1"/>
          </p:cNvSpPr>
          <p:nvPr/>
        </p:nvSpPr>
        <p:spPr bwMode="auto">
          <a:xfrm>
            <a:off x="7096125" y="5705475"/>
            <a:ext cx="762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874" name="Rectangle 22"/>
          <p:cNvSpPr>
            <a:spLocks noChangeArrowheads="1"/>
          </p:cNvSpPr>
          <p:nvPr/>
        </p:nvSpPr>
        <p:spPr bwMode="auto">
          <a:xfrm>
            <a:off x="5343525" y="1743075"/>
            <a:ext cx="1828800" cy="1219200"/>
          </a:xfrm>
          <a:prstGeom prst="rect">
            <a:avLst/>
          </a:prstGeom>
          <a:noFill/>
          <a:ln w="28575">
            <a:solidFill>
              <a:schemeClr val="folHlink"/>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121875" name="Line 23"/>
          <p:cNvSpPr>
            <a:spLocks noChangeShapeType="1"/>
          </p:cNvSpPr>
          <p:nvPr/>
        </p:nvSpPr>
        <p:spPr bwMode="auto">
          <a:xfrm>
            <a:off x="5343525" y="2276475"/>
            <a:ext cx="0" cy="609600"/>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876" name="Line 24"/>
          <p:cNvSpPr>
            <a:spLocks noChangeShapeType="1"/>
          </p:cNvSpPr>
          <p:nvPr/>
        </p:nvSpPr>
        <p:spPr bwMode="auto">
          <a:xfrm>
            <a:off x="7172325" y="1971675"/>
            <a:ext cx="0" cy="609600"/>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877" name="Oval 25"/>
          <p:cNvSpPr>
            <a:spLocks noChangeArrowheads="1"/>
          </p:cNvSpPr>
          <p:nvPr/>
        </p:nvSpPr>
        <p:spPr bwMode="auto">
          <a:xfrm>
            <a:off x="6029325" y="4486275"/>
            <a:ext cx="609600" cy="457200"/>
          </a:xfrm>
          <a:prstGeom prst="ellipse">
            <a:avLst/>
          </a:prstGeom>
          <a:noFill/>
          <a:ln w="28575">
            <a:solidFill>
              <a:srgbClr val="3366CC"/>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121878" name="Text Box 26"/>
          <p:cNvSpPr txBox="1">
            <a:spLocks noChangeArrowheads="1"/>
          </p:cNvSpPr>
          <p:nvPr/>
        </p:nvSpPr>
        <p:spPr bwMode="auto">
          <a:xfrm>
            <a:off x="5657850" y="5372100"/>
            <a:ext cx="1352550" cy="641350"/>
          </a:xfrm>
          <a:prstGeom prst="rect">
            <a:avLst/>
          </a:prstGeom>
          <a:solidFill>
            <a:schemeClr val="bg1">
              <a:alpha val="3686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b="1"/>
              <a:t>Your design</a:t>
            </a:r>
          </a:p>
        </p:txBody>
      </p:sp>
      <p:sp>
        <p:nvSpPr>
          <p:cNvPr id="121879" name="Rectangle 27"/>
          <p:cNvSpPr>
            <a:spLocks noChangeArrowheads="1"/>
          </p:cNvSpPr>
          <p:nvPr/>
        </p:nvSpPr>
        <p:spPr bwMode="auto">
          <a:xfrm>
            <a:off x="4962525" y="5248275"/>
            <a:ext cx="2667000" cy="914400"/>
          </a:xfrm>
          <a:prstGeom prst="rect">
            <a:avLst/>
          </a:prstGeom>
          <a:noFill/>
          <a:ln w="28575">
            <a:solidFill>
              <a:srgbClr val="3333CC"/>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121880" name="Line 28"/>
          <p:cNvSpPr>
            <a:spLocks noChangeShapeType="1"/>
          </p:cNvSpPr>
          <p:nvPr/>
        </p:nvSpPr>
        <p:spPr bwMode="auto">
          <a:xfrm>
            <a:off x="6334125" y="4943475"/>
            <a:ext cx="0" cy="304800"/>
          </a:xfrm>
          <a:prstGeom prst="line">
            <a:avLst/>
          </a:prstGeom>
          <a:noFill/>
          <a:ln w="38100">
            <a:solidFill>
              <a:srgbClr val="3366CC"/>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1881" name="Rectangle 29"/>
          <p:cNvSpPr>
            <a:spLocks noChangeArrowheads="1"/>
          </p:cNvSpPr>
          <p:nvPr/>
        </p:nvSpPr>
        <p:spPr bwMode="auto">
          <a:xfrm>
            <a:off x="5800725" y="4181475"/>
            <a:ext cx="1066800" cy="990600"/>
          </a:xfrm>
          <a:prstGeom prst="rect">
            <a:avLst/>
          </a:prstGeom>
          <a:noFill/>
          <a:ln w="28575">
            <a:solidFill>
              <a:schemeClr val="folHlink"/>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121882" name="Line 30"/>
          <p:cNvSpPr>
            <a:spLocks noChangeShapeType="1"/>
          </p:cNvSpPr>
          <p:nvPr/>
        </p:nvSpPr>
        <p:spPr bwMode="auto">
          <a:xfrm>
            <a:off x="6257925" y="2962275"/>
            <a:ext cx="0" cy="1219200"/>
          </a:xfrm>
          <a:prstGeom prst="line">
            <a:avLst/>
          </a:prstGeom>
          <a:noFill/>
          <a:ln w="38100">
            <a:solidFill>
              <a:schemeClr val="folHlink"/>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121883" name="Picture 3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6725" y="1514475"/>
            <a:ext cx="4038600"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84" name="AutoShape 32"/>
          <p:cNvSpPr>
            <a:spLocks noChangeArrowheads="1"/>
          </p:cNvSpPr>
          <p:nvPr/>
        </p:nvSpPr>
        <p:spPr bwMode="auto">
          <a:xfrm>
            <a:off x="3895725" y="1704975"/>
            <a:ext cx="1143000" cy="685800"/>
          </a:xfrm>
          <a:custGeom>
            <a:avLst/>
            <a:gdLst>
              <a:gd name="T0" fmla="*/ 1600150788 w 21600"/>
              <a:gd name="T1" fmla="*/ 0 h 21600"/>
              <a:gd name="T2" fmla="*/ 400074818 w 21600"/>
              <a:gd name="T3" fmla="*/ 345664631 h 21600"/>
              <a:gd name="T4" fmla="*/ 1600150788 w 21600"/>
              <a:gd name="T5" fmla="*/ 172832332 h 21600"/>
              <a:gd name="T6" fmla="*/ 2147483647 w 21600"/>
              <a:gd name="T7" fmla="*/ 345664631 h 21600"/>
              <a:gd name="T8" fmla="*/ 2147483647 w 21600"/>
              <a:gd name="T9" fmla="*/ 518496963 h 21600"/>
              <a:gd name="T10" fmla="*/ 2000374037 w 21600"/>
              <a:gd name="T11" fmla="*/ 345664631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chemeClr val="folHlink">
              <a:alpha val="34901"/>
            </a:schemeClr>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p>
            <a:endParaRPr lang="en-US"/>
          </a:p>
        </p:txBody>
      </p:sp>
      <p:sp>
        <p:nvSpPr>
          <p:cNvPr id="121885" name="Line 33"/>
          <p:cNvSpPr>
            <a:spLocks noChangeShapeType="1"/>
          </p:cNvSpPr>
          <p:nvPr/>
        </p:nvSpPr>
        <p:spPr bwMode="auto">
          <a:xfrm>
            <a:off x="4886325" y="5705475"/>
            <a:ext cx="228600" cy="0"/>
          </a:xfrm>
          <a:prstGeom prst="line">
            <a:avLst/>
          </a:prstGeom>
          <a:noFill/>
          <a:ln w="28575">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1886" name="Text Box 34"/>
          <p:cNvSpPr txBox="1">
            <a:spLocks noChangeArrowheads="1"/>
          </p:cNvSpPr>
          <p:nvPr/>
        </p:nvSpPr>
        <p:spPr bwMode="auto">
          <a:xfrm>
            <a:off x="6257925" y="3800475"/>
            <a:ext cx="5746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a:t>JTAG</a:t>
            </a:r>
          </a:p>
        </p:txBody>
      </p:sp>
    </p:spTree>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2"/>
          <p:cNvSpPr>
            <a:spLocks noGrp="1" noChangeArrowheads="1"/>
          </p:cNvSpPr>
          <p:nvPr>
            <p:ph type="subTitle" idx="1"/>
          </p:nvPr>
        </p:nvSpPr>
        <p:spPr>
          <a:xfrm>
            <a:off x="381000" y="2895600"/>
            <a:ext cx="8382000" cy="838200"/>
          </a:xfrm>
        </p:spPr>
        <p:txBody>
          <a:bodyPr/>
          <a:lstStyle/>
          <a:p>
            <a:pPr>
              <a:buFont typeface="Wingdings" charset="0"/>
              <a:buNone/>
            </a:pPr>
            <a:r>
              <a:rPr lang="ru-RU" dirty="0" smtClean="0">
                <a:ea typeface="ＭＳ Ｐゴシック" charset="0"/>
              </a:rPr>
              <a:t>Библиотеки </a:t>
            </a:r>
            <a:r>
              <a:rPr lang="en-US" dirty="0" smtClean="0">
                <a:ea typeface="ＭＳ Ｐゴシック" charset="0"/>
              </a:rPr>
              <a:t>DSP Builder</a:t>
            </a:r>
            <a:endParaRPr lang="en-US" dirty="0">
              <a:ea typeface="ＭＳ Ｐゴシック" charset="0"/>
            </a:endParaRPr>
          </a:p>
        </p:txBody>
      </p:sp>
      <p:sp>
        <p:nvSpPr>
          <p:cNvPr id="2696195" name="Rectangle 3"/>
          <p:cNvSpPr>
            <a:spLocks noGrp="1" noChangeArrowheads="1"/>
          </p:cNvSpPr>
          <p:nvPr>
            <p:ph type="ctrTitle"/>
          </p:nvPr>
        </p:nvSpPr>
        <p:spPr>
          <a:xfrm>
            <a:off x="304800" y="2209800"/>
            <a:ext cx="8610600" cy="762000"/>
          </a:xfrm>
          <a:effectLst>
            <a:outerShdw blurRad="63500" dist="17961" dir="2700000" algn="ctr" rotWithShape="0">
              <a:srgbClr val="DDDDDD"/>
            </a:outerShdw>
          </a:effectLst>
        </p:spPr>
        <p:txBody>
          <a:bodyPr/>
          <a:lstStyle/>
          <a:p>
            <a:pPr>
              <a:defRPr/>
            </a:pPr>
            <a:r>
              <a:rPr lang="en-US">
                <a:cs typeface="+mj-cs"/>
              </a:rPr>
              <a:t>Designing with DSP Builder</a:t>
            </a:r>
          </a:p>
        </p:txBody>
      </p:sp>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Number Placeholder 5"/>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2700290" name="Rectangle 2"/>
          <p:cNvSpPr>
            <a:spLocks noGrp="1" noChangeArrowheads="1"/>
          </p:cNvSpPr>
          <p:nvPr>
            <p:ph type="title" idx="4294967295"/>
          </p:nvPr>
        </p:nvSpPr>
        <p:spPr>
          <a:xfrm>
            <a:off x="304800" y="152400"/>
            <a:ext cx="8331200" cy="914400"/>
          </a:xfrm>
        </p:spPr>
        <p:txBody>
          <a:bodyPr/>
          <a:lstStyle/>
          <a:p>
            <a:pPr>
              <a:defRPr/>
            </a:pPr>
            <a:r>
              <a:rPr lang="ru-RU" dirty="0" smtClean="0">
                <a:cs typeface="+mj-cs"/>
              </a:rPr>
              <a:t>Библиотека </a:t>
            </a:r>
            <a:r>
              <a:rPr lang="en-US" dirty="0" err="1" smtClean="0">
                <a:cs typeface="+mj-cs"/>
              </a:rPr>
              <a:t>AltLab</a:t>
            </a:r>
            <a:endParaRPr lang="en-US" dirty="0">
              <a:cs typeface="+mj-cs"/>
            </a:endParaRPr>
          </a:p>
        </p:txBody>
      </p:sp>
      <p:pic>
        <p:nvPicPr>
          <p:cNvPr id="1280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838200"/>
            <a:ext cx="2447925"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128004" name="Rectangle 4"/>
          <p:cNvSpPr>
            <a:spLocks noChangeArrowheads="1"/>
          </p:cNvSpPr>
          <p:nvPr/>
        </p:nvSpPr>
        <p:spPr bwMode="auto">
          <a:xfrm>
            <a:off x="838200" y="1143000"/>
            <a:ext cx="457200" cy="228600"/>
          </a:xfrm>
          <a:prstGeom prst="rect">
            <a:avLst/>
          </a:prstGeom>
          <a:noFill/>
          <a:ln w="38100">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eaLnBrk="0" hangingPunct="0"/>
            <a:endParaRPr lang="en-US"/>
          </a:p>
        </p:txBody>
      </p:sp>
      <p:pic>
        <p:nvPicPr>
          <p:cNvPr id="12800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152400"/>
            <a:ext cx="3810000"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128006" name="Text Box 6"/>
          <p:cNvSpPr txBox="1">
            <a:spLocks noChangeArrowheads="1"/>
          </p:cNvSpPr>
          <p:nvPr/>
        </p:nvSpPr>
        <p:spPr bwMode="auto">
          <a:xfrm>
            <a:off x="457200" y="3657600"/>
            <a:ext cx="426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buFontTx/>
              <a:buChar char="•"/>
            </a:pPr>
            <a:endParaRPr lang="en-US" sz="1800"/>
          </a:p>
        </p:txBody>
      </p:sp>
      <p:sp>
        <p:nvSpPr>
          <p:cNvPr id="128007" name="Rectangle 7"/>
          <p:cNvSpPr>
            <a:spLocks noChangeArrowheads="1"/>
          </p:cNvSpPr>
          <p:nvPr/>
        </p:nvSpPr>
        <p:spPr bwMode="auto">
          <a:xfrm>
            <a:off x="381000" y="3657600"/>
            <a:ext cx="42291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p>
            <a:pPr eaLnBrk="0" hangingPunct="0">
              <a:spcBef>
                <a:spcPct val="20000"/>
              </a:spcBef>
              <a:buClr>
                <a:srgbClr val="003399"/>
              </a:buClr>
              <a:buSzPct val="75000"/>
              <a:buFont typeface="Wingdings" charset="0"/>
              <a:buChar char="n"/>
            </a:pPr>
            <a:r>
              <a:rPr lang="ru-RU" sz="2400" dirty="0" smtClean="0"/>
              <a:t>Используется для управления иерархией проекта и генерации </a:t>
            </a:r>
            <a:r>
              <a:rPr lang="en-US" sz="2400" dirty="0" smtClean="0"/>
              <a:t>RTL </a:t>
            </a:r>
            <a:r>
              <a:rPr lang="en-US" sz="2400" dirty="0"/>
              <a:t>VHDL </a:t>
            </a:r>
            <a:r>
              <a:rPr lang="ru-RU" sz="2400" dirty="0" smtClean="0"/>
              <a:t>для синтеза и моделирования</a:t>
            </a:r>
            <a:endParaRPr lang="en-US" sz="2400" dirty="0"/>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1026" name="Rectangle 2"/>
          <p:cNvSpPr>
            <a:spLocks noChangeArrowheads="1"/>
          </p:cNvSpPr>
          <p:nvPr/>
        </p:nvSpPr>
        <p:spPr bwMode="auto">
          <a:xfrm>
            <a:off x="1997075" y="1524000"/>
            <a:ext cx="4876800" cy="3886200"/>
          </a:xfrm>
          <a:prstGeom prst="rect">
            <a:avLst/>
          </a:prstGeom>
          <a:solidFill>
            <a:schemeClr val="tx2"/>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3201027" name="Rectangle 3"/>
          <p:cNvSpPr>
            <a:spLocks noChangeArrowheads="1"/>
          </p:cNvSpPr>
          <p:nvPr/>
        </p:nvSpPr>
        <p:spPr bwMode="auto">
          <a:xfrm>
            <a:off x="350838" y="273050"/>
            <a:ext cx="8331200" cy="641350"/>
          </a:xfrm>
          <a:prstGeom prst="rect">
            <a:avLst/>
          </a:prstGeom>
          <a:noFill/>
          <a:ln>
            <a:noFill/>
          </a:ln>
          <a:effectLst>
            <a:outerShdw blurRad="63500" dist="38099" dir="2700000" algn="ctr" rotWithShape="0">
              <a:srgbClr val="DDDDDD">
                <a:alpha val="74998"/>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0" hangingPunct="0">
              <a:defRPr/>
            </a:pPr>
            <a:r>
              <a:rPr lang="ru-RU" altLang="zh-TW" sz="3200" b="1" dirty="0">
                <a:solidFill>
                  <a:srgbClr val="003399"/>
                </a:solidFill>
                <a:ea typeface="PMingLiU" charset="0"/>
                <a:cs typeface="PMingLiU" charset="0"/>
              </a:rPr>
              <a:t>Маршрут проектирования в </a:t>
            </a:r>
            <a:r>
              <a:rPr lang="en-US" altLang="zh-TW" sz="3200" b="1" dirty="0">
                <a:solidFill>
                  <a:srgbClr val="003399"/>
                </a:solidFill>
                <a:ea typeface="PMingLiU" charset="0"/>
                <a:cs typeface="PMingLiU" charset="0"/>
              </a:rPr>
              <a:t>DSP Builder</a:t>
            </a:r>
          </a:p>
        </p:txBody>
      </p:sp>
      <p:sp>
        <p:nvSpPr>
          <p:cNvPr id="3201028" name="AutoShape 4"/>
          <p:cNvSpPr>
            <a:spLocks noChangeArrowheads="1"/>
          </p:cNvSpPr>
          <p:nvPr/>
        </p:nvSpPr>
        <p:spPr bwMode="auto">
          <a:xfrm>
            <a:off x="1752600" y="5562600"/>
            <a:ext cx="5638800" cy="533400"/>
          </a:xfrm>
          <a:custGeom>
            <a:avLst/>
            <a:gdLst>
              <a:gd name="G0" fmla="+- 19301 0 0"/>
              <a:gd name="G1" fmla="+- 6557 0 0"/>
              <a:gd name="G2" fmla="+- 21600 0 6557"/>
              <a:gd name="G3" fmla="+- 10800 0 6557"/>
              <a:gd name="G4" fmla="+- 21600 0 19301"/>
              <a:gd name="G5" fmla="*/ G4 G3 10800"/>
              <a:gd name="G6" fmla="+- 21600 0 G5"/>
              <a:gd name="T0" fmla="*/ 19301 w 21600"/>
              <a:gd name="T1" fmla="*/ 0 h 21600"/>
              <a:gd name="T2" fmla="*/ 0 w 21600"/>
              <a:gd name="T3" fmla="*/ 10800 h 21600"/>
              <a:gd name="T4" fmla="*/ 19301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9301" y="0"/>
                </a:moveTo>
                <a:lnTo>
                  <a:pt x="19301" y="6557"/>
                </a:lnTo>
                <a:lnTo>
                  <a:pt x="3375" y="6557"/>
                </a:lnTo>
                <a:lnTo>
                  <a:pt x="3375" y="15043"/>
                </a:lnTo>
                <a:lnTo>
                  <a:pt x="19301" y="15043"/>
                </a:lnTo>
                <a:lnTo>
                  <a:pt x="19301" y="21600"/>
                </a:lnTo>
                <a:lnTo>
                  <a:pt x="21600" y="10800"/>
                </a:lnTo>
                <a:close/>
              </a:path>
              <a:path w="21600" h="21600">
                <a:moveTo>
                  <a:pt x="1350" y="6557"/>
                </a:moveTo>
                <a:lnTo>
                  <a:pt x="1350" y="15043"/>
                </a:lnTo>
                <a:lnTo>
                  <a:pt x="2700" y="15043"/>
                </a:lnTo>
                <a:lnTo>
                  <a:pt x="2700" y="6557"/>
                </a:lnTo>
                <a:close/>
              </a:path>
              <a:path w="21600" h="21600">
                <a:moveTo>
                  <a:pt x="0" y="6557"/>
                </a:moveTo>
                <a:lnTo>
                  <a:pt x="0" y="15043"/>
                </a:lnTo>
                <a:lnTo>
                  <a:pt x="675" y="15043"/>
                </a:lnTo>
                <a:lnTo>
                  <a:pt x="675" y="6557"/>
                </a:lnTo>
                <a:close/>
              </a:path>
            </a:pathLst>
          </a:custGeom>
          <a:solidFill>
            <a:schemeClr val="tx2"/>
          </a:solidFill>
          <a:ln>
            <a:noFill/>
          </a:ln>
          <a:effectLst>
            <a:prstShdw prst="shdw17" dist="17961" dir="2700000">
              <a:schemeClr val="tx2">
                <a:gamma/>
                <a:shade val="60000"/>
                <a:invGamma/>
                <a:alpha val="74998"/>
              </a:schemeClr>
            </a:prstShdw>
          </a:effectLst>
          <a:extLst>
            <a:ext uri="{91240B29-F687-4f45-9708-019B960494DF}">
              <a14:hiddenLine xmlns:a14="http://schemas.microsoft.com/office/drawing/2010/main" w="12700">
                <a:solidFill>
                  <a:schemeClr val="tx1"/>
                </a:solidFill>
                <a:miter lim="800000"/>
                <a:headEnd type="none" w="sm" len="sm"/>
                <a:tailEnd type="none" w="sm" len="sm"/>
              </a14:hiddenLine>
            </a:ext>
          </a:extLst>
        </p:spPr>
        <p:txBody>
          <a:bodyPr wrap="none" anchor="ctr"/>
          <a:lstStyle/>
          <a:p>
            <a:pPr>
              <a:defRPr/>
            </a:pPr>
            <a:endParaRPr lang="en-US">
              <a:cs typeface="+mn-cs"/>
            </a:endParaRPr>
          </a:p>
        </p:txBody>
      </p:sp>
      <p:sp>
        <p:nvSpPr>
          <p:cNvPr id="3201029" name="Text Box 5"/>
          <p:cNvSpPr txBox="1">
            <a:spLocks noChangeArrowheads="1"/>
          </p:cNvSpPr>
          <p:nvPr/>
        </p:nvSpPr>
        <p:spPr bwMode="auto">
          <a:xfrm>
            <a:off x="168275" y="1524000"/>
            <a:ext cx="2879725" cy="3046413"/>
          </a:xfrm>
          <a:prstGeom prst="rect">
            <a:avLst/>
          </a:prstGeom>
          <a:solidFill>
            <a:srgbClr val="6699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17961" dir="2700000" algn="ctr" rotWithShape="0">
                    <a:schemeClr val="tx1">
                      <a:gamma/>
                      <a:shade val="60000"/>
                      <a:invGamma/>
                      <a:alpha val="74998"/>
                    </a:schemeClr>
                  </a:outerShdw>
                </a:effectLst>
              </a14:hiddenEffects>
            </a:ext>
          </a:extLst>
        </p:spPr>
        <p:txBody>
          <a:bodyPr>
            <a:spAutoFit/>
          </a:bodyPr>
          <a:lstStyle/>
          <a:p>
            <a:pPr algn="ctr" eaLnBrk="0" hangingPunct="0">
              <a:defRPr/>
            </a:pPr>
            <a:r>
              <a:rPr lang="ru-RU" altLang="zh-TW" sz="1600" dirty="0">
                <a:ea typeface="PMingLiU" charset="0"/>
                <a:cs typeface="PMingLiU" charset="0"/>
              </a:rPr>
              <a:t>Системное моделирование алгоритмической модели</a:t>
            </a:r>
            <a:endParaRPr lang="en-US" altLang="zh-TW" sz="1600" dirty="0">
              <a:ea typeface="PMingLiU" charset="0"/>
              <a:cs typeface="PMingLiU" charset="0"/>
            </a:endParaRPr>
          </a:p>
          <a:p>
            <a:pPr eaLnBrk="0" hangingPunct="0">
              <a:defRPr/>
            </a:pPr>
            <a:r>
              <a:rPr lang="en-US" altLang="zh-TW" sz="1600" dirty="0">
                <a:ea typeface="PMingLiU" charset="0"/>
                <a:cs typeface="PMingLiU" charset="0"/>
              </a:rPr>
              <a:t> </a:t>
            </a:r>
          </a:p>
          <a:p>
            <a:pPr eaLnBrk="0" hangingPunct="0">
              <a:defRPr/>
            </a:pPr>
            <a:endParaRPr lang="en-US" altLang="zh-TW" sz="1600" dirty="0">
              <a:ea typeface="PMingLiU" charset="0"/>
              <a:cs typeface="PMingLiU" charset="0"/>
            </a:endParaRPr>
          </a:p>
          <a:p>
            <a:pPr eaLnBrk="0" hangingPunct="0">
              <a:defRPr/>
            </a:pPr>
            <a:endParaRPr lang="en-US" altLang="zh-TW" sz="1600" dirty="0">
              <a:ea typeface="PMingLiU" charset="0"/>
              <a:cs typeface="PMingLiU" charset="0"/>
            </a:endParaRPr>
          </a:p>
          <a:p>
            <a:pPr eaLnBrk="0" hangingPunct="0">
              <a:defRPr/>
            </a:pPr>
            <a:endParaRPr lang="en-US" altLang="zh-TW" sz="1600" dirty="0">
              <a:ea typeface="PMingLiU" charset="0"/>
              <a:cs typeface="PMingLiU" charset="0"/>
            </a:endParaRPr>
          </a:p>
          <a:p>
            <a:pPr eaLnBrk="0" hangingPunct="0">
              <a:defRPr/>
            </a:pPr>
            <a:endParaRPr lang="en-US" altLang="zh-TW" sz="1600" dirty="0">
              <a:ea typeface="PMingLiU" charset="0"/>
              <a:cs typeface="PMingLiU" charset="0"/>
            </a:endParaRPr>
          </a:p>
          <a:p>
            <a:pPr eaLnBrk="0" hangingPunct="0">
              <a:defRPr/>
            </a:pPr>
            <a:endParaRPr lang="en-US" altLang="zh-TW" sz="1600" dirty="0">
              <a:ea typeface="PMingLiU" charset="0"/>
              <a:cs typeface="PMingLiU" charset="0"/>
            </a:endParaRPr>
          </a:p>
          <a:p>
            <a:pPr eaLnBrk="0" hangingPunct="0">
              <a:defRPr/>
            </a:pPr>
            <a:endParaRPr lang="en-US" altLang="zh-TW" sz="1600" dirty="0">
              <a:ea typeface="PMingLiU" charset="0"/>
              <a:cs typeface="PMingLiU" charset="0"/>
            </a:endParaRPr>
          </a:p>
          <a:p>
            <a:pPr algn="ctr" eaLnBrk="0" hangingPunct="0">
              <a:defRPr/>
            </a:pPr>
            <a:endParaRPr lang="en-US" altLang="zh-TW" sz="1600" dirty="0">
              <a:ea typeface="PMingLiU" charset="0"/>
              <a:cs typeface="PMingLiU" charset="0"/>
            </a:endParaRPr>
          </a:p>
          <a:p>
            <a:pPr algn="ctr" eaLnBrk="0" hangingPunct="0">
              <a:defRPr/>
            </a:pPr>
            <a:r>
              <a:rPr lang="en-US" altLang="zh-TW" sz="1600" dirty="0">
                <a:ea typeface="PMingLiU" charset="0"/>
                <a:cs typeface="PMingLiU" charset="0"/>
              </a:rPr>
              <a:t>MATLAB/Simulink</a:t>
            </a:r>
          </a:p>
          <a:p>
            <a:pPr eaLnBrk="0" hangingPunct="0">
              <a:defRPr/>
            </a:pPr>
            <a:r>
              <a:rPr lang="en-US" altLang="zh-TW" sz="1600" dirty="0">
                <a:ea typeface="PMingLiU" charset="0"/>
                <a:cs typeface="PMingLiU" charset="0"/>
              </a:rPr>
              <a:t>      </a:t>
            </a:r>
          </a:p>
        </p:txBody>
      </p:sp>
      <p:sp>
        <p:nvSpPr>
          <p:cNvPr id="3201030" name="Text Box 6"/>
          <p:cNvSpPr txBox="1">
            <a:spLocks noChangeArrowheads="1"/>
          </p:cNvSpPr>
          <p:nvPr/>
        </p:nvSpPr>
        <p:spPr bwMode="auto">
          <a:xfrm>
            <a:off x="762000" y="1066800"/>
            <a:ext cx="1341438" cy="338138"/>
          </a:xfrm>
          <a:prstGeom prst="rect">
            <a:avLst/>
          </a:prstGeom>
          <a:solidFill>
            <a:schemeClr val="tx2"/>
          </a:solidFill>
          <a:ln w="19050">
            <a:solidFill>
              <a:schemeClr val="tx1"/>
            </a:solidFill>
            <a:miter lim="800000"/>
            <a:headEnd/>
            <a:tailEnd/>
          </a:ln>
          <a:effectLst/>
          <a:extLst>
            <a:ext uri="{AF507438-7753-43e0-B8FC-AC1667EBCBE1}">
              <a14:hiddenEffects xmlns:a14="http://schemas.microsoft.com/office/drawing/2010/main">
                <a:effectLst>
                  <a:outerShdw blurRad="63500" dist="17961" dir="2700000" algn="ctr" rotWithShape="0">
                    <a:schemeClr val="tx1">
                      <a:gamma/>
                      <a:shade val="60000"/>
                      <a:invGamma/>
                      <a:alpha val="74998"/>
                    </a:schemeClr>
                  </a:outerShdw>
                </a:effectLst>
              </a14:hiddenEffects>
            </a:ext>
          </a:extLst>
        </p:spPr>
        <p:txBody>
          <a:bodyPr wrap="none">
            <a:spAutoFit/>
          </a:bodyPr>
          <a:lstStyle/>
          <a:p>
            <a:pPr eaLnBrk="0" hangingPunct="0">
              <a:spcBef>
                <a:spcPct val="20000"/>
              </a:spcBef>
              <a:buClr>
                <a:schemeClr val="tx2"/>
              </a:buClr>
              <a:buSzPct val="80000"/>
              <a:buFont typeface="Wingdings" charset="0"/>
              <a:buNone/>
              <a:defRPr/>
            </a:pPr>
            <a:r>
              <a:rPr lang="ru-RU" altLang="zh-TW" sz="1600" b="1" dirty="0">
                <a:solidFill>
                  <a:schemeClr val="bg1"/>
                </a:solidFill>
                <a:ea typeface="PMingLiU" charset="0"/>
                <a:cs typeface="PMingLiU" charset="0"/>
              </a:rPr>
              <a:t>Разработка</a:t>
            </a:r>
            <a:endParaRPr lang="en-US" altLang="zh-TW" sz="1600" b="1" dirty="0">
              <a:solidFill>
                <a:schemeClr val="bg1"/>
              </a:solidFill>
              <a:ea typeface="PMingLiU" charset="0"/>
              <a:cs typeface="PMingLiU" charset="0"/>
            </a:endParaRPr>
          </a:p>
        </p:txBody>
      </p:sp>
      <p:sp>
        <p:nvSpPr>
          <p:cNvPr id="3201031" name="Text Box 7"/>
          <p:cNvSpPr txBox="1">
            <a:spLocks noChangeArrowheads="1"/>
          </p:cNvSpPr>
          <p:nvPr/>
        </p:nvSpPr>
        <p:spPr bwMode="auto">
          <a:xfrm>
            <a:off x="3048000" y="1524000"/>
            <a:ext cx="2895600" cy="3046413"/>
          </a:xfrm>
          <a:prstGeom prst="rect">
            <a:avLst/>
          </a:prstGeom>
          <a:solidFill>
            <a:srgbClr val="6699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17961" dir="2700000" algn="ctr" rotWithShape="0">
                    <a:schemeClr val="tx1">
                      <a:gamma/>
                      <a:shade val="60000"/>
                      <a:invGamma/>
                      <a:alpha val="74998"/>
                    </a:schemeClr>
                  </a:outerShdw>
                </a:effectLst>
              </a14:hiddenEffects>
            </a:ext>
          </a:extLst>
        </p:spPr>
        <p:txBody>
          <a:bodyPr>
            <a:spAutoFit/>
          </a:bodyPr>
          <a:lstStyle/>
          <a:p>
            <a:pPr algn="ctr" eaLnBrk="0" hangingPunct="0">
              <a:defRPr/>
            </a:pPr>
            <a:r>
              <a:rPr lang="ru-RU" altLang="zh-TW" sz="1600" dirty="0">
                <a:ea typeface="PMingLiU" charset="0"/>
                <a:cs typeface="PMingLiU" charset="0"/>
              </a:rPr>
              <a:t>Реализация </a:t>
            </a:r>
            <a:r>
              <a:rPr lang="en-US" altLang="zh-TW" sz="1600" dirty="0">
                <a:ea typeface="PMingLiU" charset="0"/>
                <a:cs typeface="PMingLiU" charset="0"/>
              </a:rPr>
              <a:t>RTL </a:t>
            </a:r>
          </a:p>
          <a:p>
            <a:pPr algn="ctr" eaLnBrk="0" hangingPunct="0">
              <a:defRPr/>
            </a:pPr>
            <a:r>
              <a:rPr lang="en-US" altLang="zh-TW" sz="1600" dirty="0">
                <a:ea typeface="PMingLiU" charset="0"/>
                <a:cs typeface="PMingLiU" charset="0"/>
              </a:rPr>
              <a:t>RTL </a:t>
            </a:r>
            <a:r>
              <a:rPr lang="ru-RU" altLang="zh-TW" sz="1600" dirty="0">
                <a:ea typeface="PMingLiU" charset="0"/>
                <a:cs typeface="PMingLiU" charset="0"/>
              </a:rPr>
              <a:t>Моделирование</a:t>
            </a:r>
            <a:endParaRPr lang="en-US" altLang="zh-TW" sz="1600" dirty="0">
              <a:ea typeface="PMingLiU" charset="0"/>
              <a:cs typeface="PMingLiU" charset="0"/>
            </a:endParaRPr>
          </a:p>
          <a:p>
            <a:pPr eaLnBrk="0" hangingPunct="0">
              <a:defRPr/>
            </a:pPr>
            <a:endParaRPr lang="en-US" altLang="zh-TW" sz="1600" dirty="0">
              <a:ea typeface="PMingLiU" charset="0"/>
              <a:cs typeface="PMingLiU" charset="0"/>
            </a:endParaRPr>
          </a:p>
          <a:p>
            <a:pPr eaLnBrk="0" hangingPunct="0">
              <a:defRPr/>
            </a:pPr>
            <a:endParaRPr lang="en-US" altLang="zh-TW" sz="1600" dirty="0">
              <a:ea typeface="PMingLiU" charset="0"/>
              <a:cs typeface="PMingLiU" charset="0"/>
            </a:endParaRPr>
          </a:p>
          <a:p>
            <a:pPr eaLnBrk="0" hangingPunct="0">
              <a:defRPr/>
            </a:pPr>
            <a:endParaRPr lang="en-US" altLang="zh-TW" sz="1600" dirty="0">
              <a:ea typeface="PMingLiU" charset="0"/>
              <a:cs typeface="PMingLiU" charset="0"/>
            </a:endParaRPr>
          </a:p>
          <a:p>
            <a:pPr eaLnBrk="0" hangingPunct="0">
              <a:defRPr/>
            </a:pPr>
            <a:endParaRPr lang="en-US" altLang="zh-TW" sz="1600" dirty="0">
              <a:ea typeface="PMingLiU" charset="0"/>
              <a:cs typeface="PMingLiU" charset="0"/>
            </a:endParaRPr>
          </a:p>
          <a:p>
            <a:pPr eaLnBrk="0" hangingPunct="0">
              <a:defRPr/>
            </a:pPr>
            <a:endParaRPr lang="en-US" altLang="zh-TW" sz="1600" dirty="0">
              <a:ea typeface="PMingLiU" charset="0"/>
              <a:cs typeface="PMingLiU" charset="0"/>
            </a:endParaRPr>
          </a:p>
          <a:p>
            <a:pPr eaLnBrk="0" hangingPunct="0">
              <a:defRPr/>
            </a:pPr>
            <a:endParaRPr lang="en-US" altLang="zh-TW" sz="1600" dirty="0">
              <a:ea typeface="PMingLiU" charset="0"/>
              <a:cs typeface="PMingLiU" charset="0"/>
            </a:endParaRPr>
          </a:p>
          <a:p>
            <a:pPr eaLnBrk="0" hangingPunct="0">
              <a:defRPr/>
            </a:pPr>
            <a:endParaRPr lang="en-US" altLang="zh-TW" sz="1600" dirty="0">
              <a:ea typeface="PMingLiU" charset="0"/>
              <a:cs typeface="PMingLiU" charset="0"/>
            </a:endParaRPr>
          </a:p>
          <a:p>
            <a:pPr algn="ctr" eaLnBrk="0" hangingPunct="0">
              <a:defRPr/>
            </a:pPr>
            <a:r>
              <a:rPr lang="en-US" altLang="zh-TW" sz="1600" dirty="0">
                <a:ea typeface="PMingLiU" charset="0"/>
                <a:cs typeface="PMingLiU" charset="0"/>
              </a:rPr>
              <a:t> </a:t>
            </a:r>
          </a:p>
          <a:p>
            <a:pPr algn="ctr" eaLnBrk="0" hangingPunct="0">
              <a:defRPr/>
            </a:pPr>
            <a:r>
              <a:rPr lang="en-US" altLang="zh-TW" sz="1600" dirty="0">
                <a:ea typeface="PMingLiU" charset="0"/>
                <a:cs typeface="PMingLiU" charset="0"/>
              </a:rPr>
              <a:t>Precision, </a:t>
            </a:r>
            <a:r>
              <a:rPr lang="en-US" altLang="zh-TW" sz="1600" dirty="0" err="1">
                <a:ea typeface="PMingLiU" charset="0"/>
                <a:cs typeface="PMingLiU" charset="0"/>
              </a:rPr>
              <a:t>Synplify</a:t>
            </a:r>
            <a:endParaRPr lang="en-US" altLang="zh-TW" sz="1600" dirty="0">
              <a:ea typeface="PMingLiU" charset="0"/>
              <a:cs typeface="PMingLiU" charset="0"/>
            </a:endParaRPr>
          </a:p>
          <a:p>
            <a:pPr algn="ctr" eaLnBrk="0" hangingPunct="0">
              <a:defRPr/>
            </a:pPr>
            <a:r>
              <a:rPr lang="en-US" altLang="zh-TW" sz="1600" dirty="0">
                <a:ea typeface="PMingLiU" charset="0"/>
                <a:cs typeface="PMingLiU" charset="0"/>
              </a:rPr>
              <a:t> </a:t>
            </a:r>
            <a:r>
              <a:rPr lang="en-US" altLang="zh-TW" sz="1600" dirty="0" err="1">
                <a:ea typeface="PMingLiU" charset="0"/>
                <a:cs typeface="PMingLiU" charset="0"/>
              </a:rPr>
              <a:t>Quartus</a:t>
            </a:r>
            <a:r>
              <a:rPr lang="en-US" altLang="zh-TW" sz="1600" dirty="0">
                <a:ea typeface="PMingLiU" charset="0"/>
                <a:cs typeface="PMingLiU" charset="0"/>
              </a:rPr>
              <a:t> II, </a:t>
            </a:r>
            <a:r>
              <a:rPr lang="en-US" altLang="zh-TW" sz="1600" dirty="0" err="1">
                <a:ea typeface="PMingLiU" charset="0"/>
                <a:cs typeface="PMingLiU" charset="0"/>
              </a:rPr>
              <a:t>ModelSim</a:t>
            </a:r>
            <a:endParaRPr lang="en-US" altLang="zh-TW" sz="1600" dirty="0">
              <a:ea typeface="PMingLiU" charset="0"/>
              <a:cs typeface="PMingLiU" charset="0"/>
            </a:endParaRPr>
          </a:p>
        </p:txBody>
      </p:sp>
      <p:sp>
        <p:nvSpPr>
          <p:cNvPr id="3201032" name="Text Box 8"/>
          <p:cNvSpPr txBox="1">
            <a:spLocks noChangeArrowheads="1"/>
          </p:cNvSpPr>
          <p:nvPr/>
        </p:nvSpPr>
        <p:spPr bwMode="auto">
          <a:xfrm>
            <a:off x="3597275" y="1066800"/>
            <a:ext cx="1385888" cy="338138"/>
          </a:xfrm>
          <a:prstGeom prst="rect">
            <a:avLst/>
          </a:prstGeom>
          <a:solidFill>
            <a:schemeClr val="tx2"/>
          </a:solidFill>
          <a:ln w="19050">
            <a:solidFill>
              <a:schemeClr val="tx1"/>
            </a:solidFill>
            <a:miter lim="800000"/>
            <a:headEnd/>
            <a:tailEnd/>
          </a:ln>
          <a:effectLst/>
          <a:extLst>
            <a:ext uri="{AF507438-7753-43e0-B8FC-AC1667EBCBE1}">
              <a14:hiddenEffects xmlns:a14="http://schemas.microsoft.com/office/drawing/2010/main">
                <a:effectLst>
                  <a:outerShdw blurRad="63500" dist="17961" dir="2700000" algn="ctr" rotWithShape="0">
                    <a:schemeClr val="tx1">
                      <a:gamma/>
                      <a:shade val="60000"/>
                      <a:invGamma/>
                      <a:alpha val="74998"/>
                    </a:schemeClr>
                  </a:outerShdw>
                </a:effectLst>
              </a14:hiddenEffects>
            </a:ext>
          </a:extLst>
        </p:spPr>
        <p:txBody>
          <a:bodyPr wrap="none">
            <a:spAutoFit/>
          </a:bodyPr>
          <a:lstStyle/>
          <a:p>
            <a:pPr eaLnBrk="0" hangingPunct="0">
              <a:spcBef>
                <a:spcPct val="20000"/>
              </a:spcBef>
              <a:buClr>
                <a:schemeClr val="tx2"/>
              </a:buClr>
              <a:buSzPct val="80000"/>
              <a:buFont typeface="Wingdings" charset="0"/>
              <a:buNone/>
              <a:defRPr/>
            </a:pPr>
            <a:r>
              <a:rPr lang="ru-RU" altLang="zh-TW" sz="1600" b="1" dirty="0">
                <a:solidFill>
                  <a:schemeClr val="bg1"/>
                </a:solidFill>
                <a:ea typeface="PMingLiU" charset="0"/>
                <a:cs typeface="PMingLiU" charset="0"/>
              </a:rPr>
              <a:t>Реализация</a:t>
            </a:r>
            <a:endParaRPr lang="en-US" altLang="zh-TW" sz="1600" b="1" dirty="0">
              <a:solidFill>
                <a:schemeClr val="bg1"/>
              </a:solidFill>
              <a:ea typeface="PMingLiU" charset="0"/>
              <a:cs typeface="PMingLiU" charset="0"/>
            </a:endParaRPr>
          </a:p>
        </p:txBody>
      </p:sp>
      <p:sp>
        <p:nvSpPr>
          <p:cNvPr id="3201033" name="Text Box 9"/>
          <p:cNvSpPr txBox="1">
            <a:spLocks noChangeArrowheads="1"/>
          </p:cNvSpPr>
          <p:nvPr/>
        </p:nvSpPr>
        <p:spPr bwMode="auto">
          <a:xfrm>
            <a:off x="5943600" y="1524000"/>
            <a:ext cx="3063875" cy="3046413"/>
          </a:xfrm>
          <a:prstGeom prst="rect">
            <a:avLst/>
          </a:prstGeom>
          <a:solidFill>
            <a:srgbClr val="6699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17961" dir="2700000" algn="ctr" rotWithShape="0">
                    <a:schemeClr val="tx1">
                      <a:gamma/>
                      <a:shade val="60000"/>
                      <a:invGamma/>
                      <a:alpha val="74998"/>
                    </a:schemeClr>
                  </a:outerShdw>
                </a:effectLst>
              </a14:hiddenEffects>
            </a:ext>
          </a:extLst>
        </p:spPr>
        <p:txBody>
          <a:bodyPr>
            <a:spAutoFit/>
          </a:bodyPr>
          <a:lstStyle/>
          <a:p>
            <a:pPr algn="ctr" eaLnBrk="0" hangingPunct="0">
              <a:defRPr/>
            </a:pPr>
            <a:r>
              <a:rPr lang="ru-RU" altLang="zh-TW" sz="1600" dirty="0">
                <a:ea typeface="PMingLiU" charset="0"/>
                <a:cs typeface="PMingLiU" charset="0"/>
              </a:rPr>
              <a:t>Системная верификация аппаратной реализации</a:t>
            </a:r>
            <a:endParaRPr lang="en-US" altLang="zh-TW" sz="1600" dirty="0">
              <a:ea typeface="PMingLiU" charset="0"/>
              <a:cs typeface="PMingLiU" charset="0"/>
            </a:endParaRPr>
          </a:p>
          <a:p>
            <a:pPr eaLnBrk="0" hangingPunct="0">
              <a:defRPr/>
            </a:pPr>
            <a:endParaRPr lang="en-US" altLang="zh-TW" sz="1600" dirty="0">
              <a:ea typeface="PMingLiU" charset="0"/>
              <a:cs typeface="PMingLiU" charset="0"/>
            </a:endParaRPr>
          </a:p>
          <a:p>
            <a:pPr eaLnBrk="0" hangingPunct="0">
              <a:defRPr/>
            </a:pPr>
            <a:endParaRPr lang="en-US" altLang="zh-TW" sz="1600" dirty="0">
              <a:ea typeface="PMingLiU" charset="0"/>
              <a:cs typeface="PMingLiU" charset="0"/>
            </a:endParaRPr>
          </a:p>
          <a:p>
            <a:pPr eaLnBrk="0" hangingPunct="0">
              <a:defRPr/>
            </a:pPr>
            <a:endParaRPr lang="en-US" altLang="zh-TW" sz="1600" dirty="0">
              <a:ea typeface="PMingLiU" charset="0"/>
              <a:cs typeface="PMingLiU" charset="0"/>
            </a:endParaRPr>
          </a:p>
          <a:p>
            <a:pPr eaLnBrk="0" hangingPunct="0">
              <a:defRPr/>
            </a:pPr>
            <a:endParaRPr lang="en-US" altLang="zh-TW" sz="1600" dirty="0">
              <a:ea typeface="PMingLiU" charset="0"/>
              <a:cs typeface="PMingLiU" charset="0"/>
            </a:endParaRPr>
          </a:p>
          <a:p>
            <a:pPr eaLnBrk="0" hangingPunct="0">
              <a:defRPr/>
            </a:pPr>
            <a:endParaRPr lang="en-US" altLang="zh-TW" sz="1600" dirty="0">
              <a:ea typeface="PMingLiU" charset="0"/>
              <a:cs typeface="PMingLiU" charset="0"/>
            </a:endParaRPr>
          </a:p>
          <a:p>
            <a:pPr eaLnBrk="0" hangingPunct="0">
              <a:defRPr/>
            </a:pPr>
            <a:endParaRPr lang="en-US" altLang="zh-TW" sz="1600" dirty="0">
              <a:ea typeface="PMingLiU" charset="0"/>
              <a:cs typeface="PMingLiU" charset="0"/>
            </a:endParaRPr>
          </a:p>
          <a:p>
            <a:pPr eaLnBrk="0" hangingPunct="0">
              <a:defRPr/>
            </a:pPr>
            <a:endParaRPr lang="en-US" altLang="zh-TW" sz="1600" dirty="0">
              <a:ea typeface="PMingLiU" charset="0"/>
              <a:cs typeface="PMingLiU" charset="0"/>
            </a:endParaRPr>
          </a:p>
          <a:p>
            <a:pPr eaLnBrk="0" hangingPunct="0">
              <a:defRPr/>
            </a:pPr>
            <a:endParaRPr lang="en-US" altLang="zh-TW" sz="1600" dirty="0">
              <a:ea typeface="PMingLiU" charset="0"/>
              <a:cs typeface="PMingLiU" charset="0"/>
            </a:endParaRPr>
          </a:p>
          <a:p>
            <a:pPr algn="ctr" eaLnBrk="0" hangingPunct="0">
              <a:defRPr/>
            </a:pPr>
            <a:r>
              <a:rPr lang="en-US" altLang="zh-TW" sz="1600" dirty="0">
                <a:ea typeface="PMingLiU" charset="0"/>
                <a:cs typeface="PMingLiU" charset="0"/>
              </a:rPr>
              <a:t>Altera FPGA</a:t>
            </a:r>
          </a:p>
          <a:p>
            <a:pPr algn="ctr" eaLnBrk="0" hangingPunct="0">
              <a:defRPr/>
            </a:pPr>
            <a:r>
              <a:rPr lang="en-US" altLang="zh-TW" sz="1600" dirty="0">
                <a:ea typeface="PMingLiU" charset="0"/>
                <a:cs typeface="PMingLiU" charset="0"/>
              </a:rPr>
              <a:t>Altera Development Kits</a:t>
            </a:r>
          </a:p>
        </p:txBody>
      </p:sp>
      <p:sp>
        <p:nvSpPr>
          <p:cNvPr id="3201034" name="Text Box 10"/>
          <p:cNvSpPr txBox="1">
            <a:spLocks noChangeArrowheads="1"/>
          </p:cNvSpPr>
          <p:nvPr/>
        </p:nvSpPr>
        <p:spPr bwMode="auto">
          <a:xfrm>
            <a:off x="6873875" y="1066800"/>
            <a:ext cx="1592263" cy="338138"/>
          </a:xfrm>
          <a:prstGeom prst="rect">
            <a:avLst/>
          </a:prstGeom>
          <a:solidFill>
            <a:schemeClr val="tx2"/>
          </a:solidFill>
          <a:ln w="19050">
            <a:solidFill>
              <a:schemeClr val="tx1"/>
            </a:solidFill>
            <a:miter lim="800000"/>
            <a:headEnd/>
            <a:tailEnd/>
          </a:ln>
          <a:effectLst/>
          <a:extLst>
            <a:ext uri="{AF507438-7753-43e0-B8FC-AC1667EBCBE1}">
              <a14:hiddenEffects xmlns:a14="http://schemas.microsoft.com/office/drawing/2010/main">
                <a:effectLst>
                  <a:outerShdw blurRad="63500" dist="17961" dir="2700000" algn="ctr" rotWithShape="0">
                    <a:schemeClr val="tx1">
                      <a:gamma/>
                      <a:shade val="60000"/>
                      <a:invGamma/>
                      <a:alpha val="74998"/>
                    </a:schemeClr>
                  </a:outerShdw>
                </a:effectLst>
              </a14:hiddenEffects>
            </a:ext>
          </a:extLst>
        </p:spPr>
        <p:txBody>
          <a:bodyPr wrap="none">
            <a:spAutoFit/>
          </a:bodyPr>
          <a:lstStyle/>
          <a:p>
            <a:pPr eaLnBrk="0" hangingPunct="0">
              <a:spcBef>
                <a:spcPct val="20000"/>
              </a:spcBef>
              <a:buClr>
                <a:schemeClr val="tx2"/>
              </a:buClr>
              <a:buSzPct val="80000"/>
              <a:buFont typeface="Wingdings" charset="0"/>
              <a:buNone/>
              <a:defRPr/>
            </a:pPr>
            <a:r>
              <a:rPr lang="ru-RU" altLang="zh-TW" sz="1600" b="1" dirty="0">
                <a:solidFill>
                  <a:schemeClr val="bg1"/>
                </a:solidFill>
                <a:ea typeface="PMingLiU" charset="0"/>
                <a:cs typeface="PMingLiU" charset="0"/>
              </a:rPr>
              <a:t>Верификация</a:t>
            </a:r>
            <a:endParaRPr lang="en-US" altLang="zh-TW" sz="1600" b="1" dirty="0">
              <a:solidFill>
                <a:schemeClr val="bg1"/>
              </a:solidFill>
              <a:ea typeface="PMingLiU" charset="0"/>
              <a:cs typeface="PMingLiU" charset="0"/>
            </a:endParaRPr>
          </a:p>
        </p:txBody>
      </p:sp>
      <p:grpSp>
        <p:nvGrpSpPr>
          <p:cNvPr id="17418" name="Group 11"/>
          <p:cNvGrpSpPr>
            <a:grpSpLocks/>
          </p:cNvGrpSpPr>
          <p:nvPr/>
        </p:nvGrpSpPr>
        <p:grpSpPr bwMode="auto">
          <a:xfrm>
            <a:off x="7620000" y="5029200"/>
            <a:ext cx="1219200" cy="1143000"/>
            <a:chOff x="4656" y="2928"/>
            <a:chExt cx="927" cy="927"/>
          </a:xfrm>
        </p:grpSpPr>
        <p:grpSp>
          <p:nvGrpSpPr>
            <p:cNvPr id="17432" name="Group 12"/>
            <p:cNvGrpSpPr>
              <a:grpSpLocks/>
            </p:cNvGrpSpPr>
            <p:nvPr/>
          </p:nvGrpSpPr>
          <p:grpSpPr bwMode="auto">
            <a:xfrm>
              <a:off x="4656" y="2928"/>
              <a:ext cx="927" cy="927"/>
              <a:chOff x="2448" y="2880"/>
              <a:chExt cx="864" cy="864"/>
            </a:xfrm>
          </p:grpSpPr>
          <p:sp>
            <p:nvSpPr>
              <p:cNvPr id="3201037" name="AutoShape 13"/>
              <p:cNvSpPr>
                <a:spLocks noChangeArrowheads="1"/>
              </p:cNvSpPr>
              <p:nvPr/>
            </p:nvSpPr>
            <p:spPr bwMode="auto">
              <a:xfrm>
                <a:off x="2448" y="2880"/>
                <a:ext cx="864" cy="864"/>
              </a:xfrm>
              <a:prstGeom prst="bevel">
                <a:avLst>
                  <a:gd name="adj" fmla="val 3009"/>
                </a:avLst>
              </a:prstGeom>
              <a:gradFill rotWithShape="1">
                <a:gsLst>
                  <a:gs pos="0">
                    <a:schemeClr val="bg2"/>
                  </a:gs>
                  <a:gs pos="100000">
                    <a:srgbClr val="DDDDDD"/>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pic>
            <p:nvPicPr>
              <p:cNvPr id="17435" name="Picture 14" descr="Logo4Rblk"/>
              <p:cNvPicPr>
                <a:picLocks noChangeAspect="1" noChangeArrowheads="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2568" y="3034"/>
                <a:ext cx="62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7433" name="Picture 15" descr="StratixIII_black"/>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4347" r="8696" b="25581"/>
            <a:stretch>
              <a:fillRect/>
            </a:stretch>
          </p:blipFill>
          <p:spPr bwMode="auto">
            <a:xfrm>
              <a:off x="4656" y="3360"/>
              <a:ext cx="864"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201040"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5029200"/>
            <a:ext cx="1066800" cy="1047750"/>
          </a:xfrm>
          <a:prstGeom prst="rect">
            <a:avLst/>
          </a:prstGeom>
          <a:solidFill>
            <a:srgbClr val="DDDDDD"/>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201041" name="AutoShape 17"/>
          <p:cNvSpPr>
            <a:spLocks noChangeArrowheads="1"/>
          </p:cNvSpPr>
          <p:nvPr/>
        </p:nvSpPr>
        <p:spPr bwMode="auto">
          <a:xfrm>
            <a:off x="990600" y="2209800"/>
            <a:ext cx="7100888" cy="1614488"/>
          </a:xfrm>
          <a:prstGeom prst="can">
            <a:avLst>
              <a:gd name="adj" fmla="val 25000"/>
            </a:avLst>
          </a:prstGeom>
          <a:solidFill>
            <a:schemeClr val="tx2"/>
          </a:solidFill>
          <a:ln w="12700">
            <a:solidFill>
              <a:schemeClr val="tx1"/>
            </a:solidFill>
            <a:round/>
            <a:headEnd/>
            <a:tailEnd/>
          </a:ln>
          <a:effectLst>
            <a:prstShdw prst="shdw17" dist="17961" dir="2700000">
              <a:schemeClr val="tx1">
                <a:gamma/>
                <a:shade val="60000"/>
                <a:invGamma/>
                <a:alpha val="74998"/>
              </a:schemeClr>
            </a:prstShdw>
          </a:effectLst>
        </p:spPr>
        <p:txBody>
          <a:bodyPr wrap="none" anchor="ctr"/>
          <a:lstStyle/>
          <a:p>
            <a:pPr algn="ctr" eaLnBrk="0" hangingPunct="0">
              <a:spcBef>
                <a:spcPct val="20000"/>
              </a:spcBef>
              <a:buClr>
                <a:schemeClr val="tx2"/>
              </a:buClr>
              <a:buSzPct val="80000"/>
              <a:buFont typeface="Wingdings" charset="0"/>
              <a:buNone/>
              <a:defRPr/>
            </a:pPr>
            <a:endParaRPr lang="zh-TW" altLang="en-US" sz="2000" b="1">
              <a:solidFill>
                <a:srgbClr val="FFFFFF"/>
              </a:solidFill>
              <a:ea typeface="PMingLiU" charset="0"/>
              <a:cs typeface="PMingLiU" charset="0"/>
            </a:endParaRPr>
          </a:p>
        </p:txBody>
      </p:sp>
      <p:sp>
        <p:nvSpPr>
          <p:cNvPr id="17421" name="AutoShape 18"/>
          <p:cNvSpPr>
            <a:spLocks noChangeArrowheads="1"/>
          </p:cNvSpPr>
          <p:nvPr/>
        </p:nvSpPr>
        <p:spPr bwMode="auto">
          <a:xfrm>
            <a:off x="6477000" y="2743200"/>
            <a:ext cx="1530350" cy="685800"/>
          </a:xfrm>
          <a:prstGeom prst="roundRect">
            <a:avLst>
              <a:gd name="adj" fmla="val 16667"/>
            </a:avLst>
          </a:prstGeom>
          <a:solidFill>
            <a:srgbClr val="000080"/>
          </a:solidFill>
          <a:ln>
            <a:noFill/>
          </a:ln>
          <a:effectLst>
            <a:prstShdw prst="shdw17" dist="17961" dir="2700000">
              <a:srgbClr val="00004D">
                <a:alpha val="74997"/>
              </a:srgbClr>
            </a:prstShdw>
          </a:effectLst>
          <a:extLst>
            <a:ext uri="{91240B29-F687-4f45-9708-019B960494DF}">
              <a14:hiddenLine xmlns:a14="http://schemas.microsoft.com/office/drawing/2010/main" w="9525">
                <a:solidFill>
                  <a:schemeClr val="tx1"/>
                </a:solidFill>
                <a:round/>
                <a:headEnd/>
                <a:tailEnd/>
              </a14:hiddenLine>
            </a:ext>
          </a:extLst>
        </p:spPr>
        <p:txBody>
          <a:bodyPr vert="eaVert" anchor="ctr">
            <a:spAutoFit/>
          </a:bodyPr>
          <a:lstStyle/>
          <a:p>
            <a:endParaRPr lang="en-US"/>
          </a:p>
        </p:txBody>
      </p:sp>
      <p:sp>
        <p:nvSpPr>
          <p:cNvPr id="3201043" name="Line 19"/>
          <p:cNvSpPr>
            <a:spLocks noChangeShapeType="1"/>
          </p:cNvSpPr>
          <p:nvPr/>
        </p:nvSpPr>
        <p:spPr bwMode="auto">
          <a:xfrm>
            <a:off x="2819400" y="2819400"/>
            <a:ext cx="3581400" cy="0"/>
          </a:xfrm>
          <a:prstGeom prst="line">
            <a:avLst/>
          </a:prstGeom>
          <a:noFill/>
          <a:ln w="38100">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a:spAutoFit/>
          </a:bodyPr>
          <a:lstStyle/>
          <a:p>
            <a:pPr>
              <a:defRPr/>
            </a:pPr>
            <a:endParaRPr lang="en-US">
              <a:cs typeface="+mn-cs"/>
            </a:endParaRPr>
          </a:p>
        </p:txBody>
      </p:sp>
      <p:sp>
        <p:nvSpPr>
          <p:cNvPr id="3201044" name="Text Box 20"/>
          <p:cNvSpPr txBox="1">
            <a:spLocks noChangeArrowheads="1"/>
          </p:cNvSpPr>
          <p:nvPr/>
        </p:nvSpPr>
        <p:spPr bwMode="auto">
          <a:xfrm>
            <a:off x="6477000" y="2743200"/>
            <a:ext cx="1503363" cy="630238"/>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20000"/>
              </a:spcBef>
              <a:buClr>
                <a:schemeClr val="tx2"/>
              </a:buClr>
              <a:buSzPct val="80000"/>
              <a:buFont typeface="Wingdings" charset="0"/>
              <a:buNone/>
              <a:defRPr/>
            </a:pPr>
            <a:r>
              <a:rPr lang="en-US" altLang="zh-TW" sz="1600" b="1">
                <a:solidFill>
                  <a:srgbClr val="FFFFFF"/>
                </a:solidFill>
                <a:ea typeface="PMingLiU" charset="0"/>
                <a:cs typeface="PMingLiU" charset="0"/>
              </a:rPr>
              <a:t>System-level</a:t>
            </a:r>
          </a:p>
          <a:p>
            <a:pPr algn="ctr" eaLnBrk="0" hangingPunct="0">
              <a:spcBef>
                <a:spcPct val="20000"/>
              </a:spcBef>
              <a:buClr>
                <a:schemeClr val="tx2"/>
              </a:buClr>
              <a:buSzPct val="80000"/>
              <a:buFont typeface="Wingdings" charset="0"/>
              <a:buNone/>
              <a:defRPr/>
            </a:pPr>
            <a:r>
              <a:rPr lang="en-US" altLang="zh-TW" sz="1600" b="1">
                <a:solidFill>
                  <a:srgbClr val="FFFFFF"/>
                </a:solidFill>
                <a:ea typeface="PMingLiU" charset="0"/>
                <a:cs typeface="PMingLiU" charset="0"/>
              </a:rPr>
              <a:t>Verification</a:t>
            </a:r>
          </a:p>
        </p:txBody>
      </p:sp>
      <p:sp>
        <p:nvSpPr>
          <p:cNvPr id="3201045" name="Text Box 21"/>
          <p:cNvSpPr txBox="1">
            <a:spLocks noChangeArrowheads="1"/>
          </p:cNvSpPr>
          <p:nvPr/>
        </p:nvSpPr>
        <p:spPr bwMode="auto">
          <a:xfrm>
            <a:off x="2514600" y="4572000"/>
            <a:ext cx="3886200"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defRPr/>
            </a:pPr>
            <a:r>
              <a:rPr lang="ru-RU" altLang="zh-TW" sz="2400" b="1" dirty="0">
                <a:solidFill>
                  <a:srgbClr val="FFFFFF"/>
                </a:solidFill>
                <a:ea typeface="PMingLiU" charset="0"/>
                <a:cs typeface="PMingLiU" charset="0"/>
              </a:rPr>
              <a:t>Единое </a:t>
            </a:r>
            <a:r>
              <a:rPr lang="en-US" altLang="zh-TW" sz="2400" b="1" dirty="0">
                <a:solidFill>
                  <a:srgbClr val="FFFFFF"/>
                </a:solidFill>
                <a:ea typeface="PMingLiU" charset="0"/>
                <a:cs typeface="PMingLiU" charset="0"/>
              </a:rPr>
              <a:t>Simulink</a:t>
            </a:r>
            <a:r>
              <a:rPr lang="ru-RU" altLang="zh-TW" sz="2400" b="1" dirty="0">
                <a:solidFill>
                  <a:srgbClr val="FFFFFF"/>
                </a:solidFill>
                <a:ea typeface="PMingLiU" charset="0"/>
                <a:cs typeface="PMingLiU" charset="0"/>
              </a:rPr>
              <a:t> представление</a:t>
            </a:r>
            <a:endParaRPr lang="en-US" altLang="zh-TW" sz="2400" b="1" dirty="0">
              <a:solidFill>
                <a:srgbClr val="FFFFFF"/>
              </a:solidFill>
              <a:ea typeface="PMingLiU" charset="0"/>
              <a:cs typeface="PMingLiU" charset="0"/>
            </a:endParaRPr>
          </a:p>
        </p:txBody>
      </p:sp>
      <p:sp>
        <p:nvSpPr>
          <p:cNvPr id="3201046" name="AutoShape 22"/>
          <p:cNvSpPr>
            <a:spLocks noChangeArrowheads="1"/>
          </p:cNvSpPr>
          <p:nvPr/>
        </p:nvSpPr>
        <p:spPr bwMode="auto">
          <a:xfrm>
            <a:off x="3200400" y="2895600"/>
            <a:ext cx="2819400" cy="685800"/>
          </a:xfrm>
          <a:prstGeom prst="roundRect">
            <a:avLst>
              <a:gd name="adj" fmla="val 16667"/>
            </a:avLst>
          </a:prstGeom>
          <a:solidFill>
            <a:schemeClr val="tx2"/>
          </a:solidFill>
          <a:ln>
            <a:noFill/>
          </a:ln>
          <a:effectLst>
            <a:prstShdw prst="shdw17" dist="17961" dir="2700000">
              <a:schemeClr val="tx2">
                <a:gamma/>
                <a:shade val="60000"/>
                <a:invGamma/>
                <a:alpha val="74998"/>
              </a:schemeClr>
            </a:prstShdw>
          </a:effectLst>
          <a:extLst>
            <a:ext uri="{91240B29-F687-4f45-9708-019B960494DF}">
              <a14:hiddenLine xmlns:a14="http://schemas.microsoft.com/office/drawing/2010/main" w="9525">
                <a:solidFill>
                  <a:schemeClr val="tx1"/>
                </a:solidFill>
                <a:round/>
                <a:headEnd/>
                <a:tailEnd/>
              </a14:hiddenLine>
            </a:ext>
          </a:extLst>
        </p:spPr>
        <p:txBody>
          <a:bodyPr vert="eaVert" anchor="ctr">
            <a:spAutoFit/>
          </a:bodyPr>
          <a:lstStyle/>
          <a:p>
            <a:pPr>
              <a:defRPr/>
            </a:pPr>
            <a:endParaRPr lang="en-US">
              <a:cs typeface="+mn-cs"/>
            </a:endParaRPr>
          </a:p>
        </p:txBody>
      </p:sp>
      <p:sp>
        <p:nvSpPr>
          <p:cNvPr id="3201047" name="Text Box 23"/>
          <p:cNvSpPr txBox="1">
            <a:spLocks noChangeArrowheads="1"/>
          </p:cNvSpPr>
          <p:nvPr/>
        </p:nvSpPr>
        <p:spPr bwMode="auto">
          <a:xfrm>
            <a:off x="3124200" y="2895600"/>
            <a:ext cx="2971800" cy="58102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20000"/>
              </a:spcBef>
              <a:buClr>
                <a:schemeClr val="tx2"/>
              </a:buClr>
              <a:buSzPct val="80000"/>
              <a:buFont typeface="Wingdings" charset="0"/>
              <a:buNone/>
              <a:defRPr/>
            </a:pPr>
            <a:r>
              <a:rPr lang="en-US" altLang="zh-TW" sz="1600" b="1">
                <a:solidFill>
                  <a:srgbClr val="FFFFFF"/>
                </a:solidFill>
                <a:ea typeface="PMingLiU" charset="0"/>
                <a:cs typeface="PMingLiU" charset="0"/>
              </a:rPr>
              <a:t>Synthesis, Place ‘n Route, RTL Simulation</a:t>
            </a:r>
          </a:p>
        </p:txBody>
      </p:sp>
      <p:sp>
        <p:nvSpPr>
          <p:cNvPr id="3201048" name="AutoShape 24"/>
          <p:cNvSpPr>
            <a:spLocks noChangeArrowheads="1"/>
          </p:cNvSpPr>
          <p:nvPr/>
        </p:nvSpPr>
        <p:spPr bwMode="auto">
          <a:xfrm>
            <a:off x="1066800" y="2743200"/>
            <a:ext cx="1676400" cy="685800"/>
          </a:xfrm>
          <a:prstGeom prst="roundRect">
            <a:avLst>
              <a:gd name="adj" fmla="val 16667"/>
            </a:avLst>
          </a:prstGeom>
          <a:solidFill>
            <a:schemeClr val="tx2"/>
          </a:solidFill>
          <a:ln>
            <a:noFill/>
          </a:ln>
          <a:effectLst>
            <a:prstShdw prst="shdw17" dist="17961" dir="2700000">
              <a:schemeClr val="tx2">
                <a:gamma/>
                <a:shade val="60000"/>
                <a:invGamma/>
                <a:alpha val="74998"/>
              </a:schemeClr>
            </a:prstShdw>
          </a:effectLst>
          <a:extLst>
            <a:ext uri="{91240B29-F687-4f45-9708-019B960494DF}">
              <a14:hiddenLine xmlns:a14="http://schemas.microsoft.com/office/drawing/2010/main" w="9525">
                <a:solidFill>
                  <a:schemeClr val="tx1"/>
                </a:solidFill>
                <a:round/>
                <a:headEnd/>
                <a:tailEnd/>
              </a14:hiddenLine>
            </a:ext>
          </a:extLst>
        </p:spPr>
        <p:txBody>
          <a:bodyPr vert="eaVert" anchor="ctr">
            <a:spAutoFit/>
          </a:bodyPr>
          <a:lstStyle/>
          <a:p>
            <a:pPr>
              <a:defRPr/>
            </a:pPr>
            <a:endParaRPr lang="en-US">
              <a:cs typeface="+mn-cs"/>
            </a:endParaRPr>
          </a:p>
        </p:txBody>
      </p:sp>
      <p:sp>
        <p:nvSpPr>
          <p:cNvPr id="3201049" name="Text Box 25"/>
          <p:cNvSpPr txBox="1">
            <a:spLocks noChangeArrowheads="1"/>
          </p:cNvSpPr>
          <p:nvPr/>
        </p:nvSpPr>
        <p:spPr bwMode="auto">
          <a:xfrm>
            <a:off x="1066800" y="2743200"/>
            <a:ext cx="1676400" cy="630238"/>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20000"/>
              </a:spcBef>
              <a:buClr>
                <a:schemeClr val="tx2"/>
              </a:buClr>
              <a:buSzPct val="80000"/>
              <a:buFont typeface="Wingdings" charset="0"/>
              <a:buNone/>
              <a:defRPr/>
            </a:pPr>
            <a:r>
              <a:rPr lang="en-US" altLang="zh-TW" sz="1600" b="1" dirty="0">
                <a:solidFill>
                  <a:srgbClr val="FFFFFF"/>
                </a:solidFill>
                <a:ea typeface="PMingLiU" charset="0"/>
                <a:cs typeface="PMingLiU" charset="0"/>
              </a:rPr>
              <a:t>Algorithm-level</a:t>
            </a:r>
          </a:p>
          <a:p>
            <a:pPr algn="ctr" eaLnBrk="0" hangingPunct="0">
              <a:spcBef>
                <a:spcPct val="20000"/>
              </a:spcBef>
              <a:buClr>
                <a:schemeClr val="tx2"/>
              </a:buClr>
              <a:buSzPct val="80000"/>
              <a:buFont typeface="Wingdings" charset="0"/>
              <a:buNone/>
              <a:defRPr/>
            </a:pPr>
            <a:r>
              <a:rPr lang="en-US" altLang="zh-TW" sz="1600" b="1" dirty="0">
                <a:solidFill>
                  <a:srgbClr val="FFFFFF"/>
                </a:solidFill>
                <a:ea typeface="PMingLiU" charset="0"/>
                <a:cs typeface="PMingLiU" charset="0"/>
              </a:rPr>
              <a:t>Modeling</a:t>
            </a:r>
          </a:p>
        </p:txBody>
      </p:sp>
      <p:sp>
        <p:nvSpPr>
          <p:cNvPr id="3201050" name="Line 26"/>
          <p:cNvSpPr>
            <a:spLocks noChangeShapeType="1"/>
          </p:cNvSpPr>
          <p:nvPr/>
        </p:nvSpPr>
        <p:spPr bwMode="auto">
          <a:xfrm>
            <a:off x="2743200" y="3429000"/>
            <a:ext cx="381000" cy="76200"/>
          </a:xfrm>
          <a:prstGeom prst="line">
            <a:avLst/>
          </a:prstGeom>
          <a:noFill/>
          <a:ln w="38100">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3201051" name="Line 27"/>
          <p:cNvSpPr>
            <a:spLocks noChangeShapeType="1"/>
          </p:cNvSpPr>
          <p:nvPr/>
        </p:nvSpPr>
        <p:spPr bwMode="auto">
          <a:xfrm flipV="1">
            <a:off x="6096000" y="3429000"/>
            <a:ext cx="381000" cy="76200"/>
          </a:xfrm>
          <a:prstGeom prst="line">
            <a:avLst/>
          </a:prstGeom>
          <a:noFill/>
          <a:ln w="38100">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3201052" name="Rectangle 28"/>
          <p:cNvSpPr>
            <a:spLocks noChangeArrowheads="1"/>
          </p:cNvSpPr>
          <p:nvPr/>
        </p:nvSpPr>
        <p:spPr bwMode="auto">
          <a:xfrm>
            <a:off x="2971800" y="2209800"/>
            <a:ext cx="29718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r>
              <a:rPr lang="en-US" altLang="zh-TW" sz="2400" b="1">
                <a:solidFill>
                  <a:schemeClr val="bg1"/>
                </a:solidFill>
                <a:ea typeface="PMingLiU" charset="0"/>
                <a:cs typeface="PMingLiU" charset="0"/>
              </a:rPr>
              <a:t>DSP Builder</a:t>
            </a:r>
          </a:p>
        </p:txBody>
      </p:sp>
    </p:spTree>
    <p:custDataLst>
      <p:tags r:id="rId1"/>
    </p:custData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3906" name="Rectangle 2"/>
          <p:cNvSpPr>
            <a:spLocks noGrp="1" noChangeArrowheads="1"/>
          </p:cNvSpPr>
          <p:nvPr>
            <p:ph type="title"/>
          </p:nvPr>
        </p:nvSpPr>
        <p:spPr/>
        <p:txBody>
          <a:bodyPr/>
          <a:lstStyle/>
          <a:p>
            <a:pPr>
              <a:defRPr/>
            </a:pPr>
            <a:r>
              <a:rPr lang="en-US" dirty="0" smtClean="0">
                <a:cs typeface="+mj-cs"/>
              </a:rPr>
              <a:t>Signal Compiler</a:t>
            </a:r>
          </a:p>
        </p:txBody>
      </p:sp>
      <p:sp>
        <p:nvSpPr>
          <p:cNvPr id="3323907" name="Rectangle 3"/>
          <p:cNvSpPr>
            <a:spLocks noGrp="1" noChangeArrowheads="1"/>
          </p:cNvSpPr>
          <p:nvPr>
            <p:ph type="body" idx="1"/>
          </p:nvPr>
        </p:nvSpPr>
        <p:spPr>
          <a:xfrm>
            <a:off x="350838" y="1187450"/>
            <a:ext cx="4622800" cy="4679950"/>
          </a:xfrm>
        </p:spPr>
        <p:txBody>
          <a:bodyPr/>
          <a:lstStyle/>
          <a:p>
            <a:pPr>
              <a:lnSpc>
                <a:spcPct val="80000"/>
              </a:lnSpc>
              <a:defRPr/>
            </a:pPr>
            <a:r>
              <a:rPr lang="ru-RU" sz="2400" dirty="0" smtClean="0">
                <a:cs typeface="+mn-cs"/>
              </a:rPr>
              <a:t>Создает</a:t>
            </a:r>
            <a:r>
              <a:rPr lang="en-US" sz="2400" dirty="0" smtClean="0">
                <a:cs typeface="+mn-cs"/>
              </a:rPr>
              <a:t> </a:t>
            </a:r>
          </a:p>
          <a:p>
            <a:pPr lvl="1">
              <a:lnSpc>
                <a:spcPct val="80000"/>
              </a:lnSpc>
              <a:defRPr/>
            </a:pPr>
            <a:r>
              <a:rPr lang="ru-RU" sz="1800" dirty="0" smtClean="0"/>
              <a:t>Проект </a:t>
            </a:r>
            <a:r>
              <a:rPr lang="en-US" sz="1800" dirty="0" err="1" smtClean="0"/>
              <a:t>Quartus</a:t>
            </a:r>
            <a:r>
              <a:rPr lang="en-US" sz="1800" dirty="0" smtClean="0"/>
              <a:t> II</a:t>
            </a:r>
          </a:p>
          <a:p>
            <a:pPr lvl="1">
              <a:lnSpc>
                <a:spcPct val="80000"/>
              </a:lnSpc>
              <a:defRPr/>
            </a:pPr>
            <a:r>
              <a:rPr lang="ru-RU" sz="1800" dirty="0" smtClean="0"/>
              <a:t>Проектные файлы </a:t>
            </a:r>
            <a:r>
              <a:rPr lang="en-US" sz="1800" dirty="0" smtClean="0"/>
              <a:t>HDL</a:t>
            </a:r>
          </a:p>
          <a:p>
            <a:pPr lvl="1">
              <a:lnSpc>
                <a:spcPct val="80000"/>
              </a:lnSpc>
              <a:defRPr/>
            </a:pPr>
            <a:r>
              <a:rPr lang="ru-RU" sz="1800" dirty="0" smtClean="0"/>
              <a:t>Сценарии </a:t>
            </a:r>
            <a:r>
              <a:rPr lang="en-US" sz="1800" dirty="0" smtClean="0"/>
              <a:t>TCL</a:t>
            </a:r>
          </a:p>
          <a:p>
            <a:pPr>
              <a:lnSpc>
                <a:spcPct val="80000"/>
              </a:lnSpc>
              <a:defRPr/>
            </a:pPr>
            <a:r>
              <a:rPr lang="ru-RU" sz="2400" dirty="0" smtClean="0">
                <a:cs typeface="+mn-cs"/>
              </a:rPr>
              <a:t>Простой маршрут</a:t>
            </a:r>
            <a:endParaRPr lang="en-US" sz="2400" dirty="0" smtClean="0">
              <a:cs typeface="+mn-cs"/>
            </a:endParaRPr>
          </a:p>
          <a:p>
            <a:pPr lvl="1">
              <a:lnSpc>
                <a:spcPct val="80000"/>
              </a:lnSpc>
              <a:defRPr/>
            </a:pPr>
            <a:r>
              <a:rPr lang="ru-RU" sz="1800" dirty="0" smtClean="0"/>
              <a:t>Автоматизированный процесс синтеза, размещения и разводки и программирования </a:t>
            </a:r>
            <a:r>
              <a:rPr lang="en-US" sz="1800" dirty="0" smtClean="0"/>
              <a:t>FPGA</a:t>
            </a:r>
          </a:p>
          <a:p>
            <a:pPr>
              <a:lnSpc>
                <a:spcPct val="80000"/>
              </a:lnSpc>
              <a:defRPr/>
            </a:pPr>
            <a:r>
              <a:rPr lang="ru-RU" sz="2400" dirty="0" smtClean="0">
                <a:cs typeface="+mn-cs"/>
              </a:rPr>
              <a:t>Продвинутый маршрут</a:t>
            </a:r>
            <a:endParaRPr lang="en-US" sz="2400" dirty="0" smtClean="0">
              <a:cs typeface="+mn-cs"/>
            </a:endParaRPr>
          </a:p>
          <a:p>
            <a:pPr lvl="1">
              <a:lnSpc>
                <a:spcPct val="80000"/>
              </a:lnSpc>
              <a:defRPr/>
            </a:pPr>
            <a:r>
              <a:rPr lang="ru-RU" sz="1800" dirty="0" smtClean="0"/>
              <a:t>Позволяет дополнительно настраивать проект</a:t>
            </a:r>
            <a:endParaRPr lang="en-US" sz="1800" dirty="0" smtClean="0"/>
          </a:p>
          <a:p>
            <a:pPr>
              <a:lnSpc>
                <a:spcPct val="80000"/>
              </a:lnSpc>
              <a:defRPr/>
            </a:pPr>
            <a:r>
              <a:rPr lang="en-US" sz="2400" dirty="0" smtClean="0">
                <a:cs typeface="+mn-cs"/>
              </a:rPr>
              <a:t>Signal Tap II</a:t>
            </a:r>
          </a:p>
          <a:p>
            <a:pPr lvl="1">
              <a:lnSpc>
                <a:spcPct val="80000"/>
              </a:lnSpc>
              <a:defRPr/>
            </a:pPr>
            <a:r>
              <a:rPr lang="ru-RU" sz="1800" dirty="0" smtClean="0"/>
              <a:t>Встраиваемый логический анализатор</a:t>
            </a:r>
            <a:endParaRPr lang="en-US" sz="1800" dirty="0" smtClean="0"/>
          </a:p>
          <a:p>
            <a:pPr>
              <a:lnSpc>
                <a:spcPct val="80000"/>
              </a:lnSpc>
              <a:defRPr/>
            </a:pPr>
            <a:r>
              <a:rPr lang="en-US" sz="2400" dirty="0" smtClean="0">
                <a:cs typeface="+mn-cs"/>
              </a:rPr>
              <a:t>Export</a:t>
            </a:r>
          </a:p>
          <a:p>
            <a:pPr lvl="1">
              <a:lnSpc>
                <a:spcPct val="80000"/>
              </a:lnSpc>
              <a:defRPr/>
            </a:pPr>
            <a:r>
              <a:rPr lang="ru-RU" sz="1800" dirty="0" smtClean="0"/>
              <a:t>Упрощает перенос проектов </a:t>
            </a:r>
            <a:r>
              <a:rPr lang="en-US" sz="1800" dirty="0" smtClean="0"/>
              <a:t>DSP Builder</a:t>
            </a:r>
          </a:p>
          <a:p>
            <a:pPr>
              <a:lnSpc>
                <a:spcPct val="80000"/>
              </a:lnSpc>
              <a:defRPr/>
            </a:pPr>
            <a:endParaRPr lang="en-US" sz="2400" dirty="0" smtClean="0">
              <a:cs typeface="+mn-cs"/>
            </a:endParaRPr>
          </a:p>
        </p:txBody>
      </p:sp>
      <p:pic>
        <p:nvPicPr>
          <p:cNvPr id="33239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0913" y="1184275"/>
            <a:ext cx="3914775" cy="247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323909" name="Line 5"/>
          <p:cNvSpPr>
            <a:spLocks noChangeShapeType="1"/>
          </p:cNvSpPr>
          <p:nvPr/>
        </p:nvSpPr>
        <p:spPr bwMode="auto">
          <a:xfrm>
            <a:off x="5597525" y="1809750"/>
            <a:ext cx="2509838" cy="908050"/>
          </a:xfrm>
          <a:prstGeom prst="line">
            <a:avLst/>
          </a:prstGeom>
          <a:noFill/>
          <a:ln w="19050">
            <a:solidFill>
              <a:schemeClr val="folHlink"/>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3323910" name="Line 6"/>
          <p:cNvSpPr>
            <a:spLocks noChangeShapeType="1"/>
          </p:cNvSpPr>
          <p:nvPr/>
        </p:nvSpPr>
        <p:spPr bwMode="auto">
          <a:xfrm>
            <a:off x="5092700" y="2084388"/>
            <a:ext cx="603250" cy="3989387"/>
          </a:xfrm>
          <a:prstGeom prst="line">
            <a:avLst/>
          </a:prstGeom>
          <a:noFill/>
          <a:ln w="19050">
            <a:solidFill>
              <a:schemeClr val="folHlink"/>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3323911" name="Oval 7"/>
          <p:cNvSpPr>
            <a:spLocks noChangeArrowheads="1"/>
          </p:cNvSpPr>
          <p:nvPr/>
        </p:nvSpPr>
        <p:spPr bwMode="auto">
          <a:xfrm>
            <a:off x="4973638" y="1549400"/>
            <a:ext cx="635000" cy="622300"/>
          </a:xfrm>
          <a:prstGeom prst="ellipse">
            <a:avLst/>
          </a:prstGeom>
          <a:noFill/>
          <a:ln w="28575">
            <a:solidFill>
              <a:schemeClr val="folHlink"/>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pic>
        <p:nvPicPr>
          <p:cNvPr id="332391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1350" y="2613025"/>
            <a:ext cx="2628900" cy="367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2704386" name="Rectangle 2"/>
          <p:cNvSpPr>
            <a:spLocks noGrp="1" noChangeArrowheads="1"/>
          </p:cNvSpPr>
          <p:nvPr>
            <p:ph type="title" idx="4294967295"/>
          </p:nvPr>
        </p:nvSpPr>
        <p:spPr/>
        <p:txBody>
          <a:bodyPr/>
          <a:lstStyle/>
          <a:p>
            <a:pPr>
              <a:defRPr/>
            </a:pPr>
            <a:r>
              <a:rPr lang="en-US" dirty="0">
                <a:cs typeface="+mj-cs"/>
              </a:rPr>
              <a:t>Clock </a:t>
            </a:r>
            <a:r>
              <a:rPr lang="ru-RU" dirty="0" smtClean="0">
                <a:cs typeface="+mj-cs"/>
              </a:rPr>
              <a:t>и</a:t>
            </a:r>
            <a:r>
              <a:rPr lang="en-US" dirty="0" smtClean="0">
                <a:cs typeface="+mj-cs"/>
              </a:rPr>
              <a:t> </a:t>
            </a:r>
            <a:r>
              <a:rPr lang="en-US" dirty="0" err="1">
                <a:cs typeface="+mj-cs"/>
              </a:rPr>
              <a:t>Clock_Derived</a:t>
            </a:r>
            <a:endParaRPr lang="en-US" dirty="0">
              <a:cs typeface="+mj-cs"/>
            </a:endParaRPr>
          </a:p>
        </p:txBody>
      </p:sp>
      <p:sp>
        <p:nvSpPr>
          <p:cNvPr id="2672643" name="Rectangle 3"/>
          <p:cNvSpPr>
            <a:spLocks noGrp="1" noChangeArrowheads="1"/>
          </p:cNvSpPr>
          <p:nvPr>
            <p:ph type="body" idx="4294967295"/>
          </p:nvPr>
        </p:nvSpPr>
        <p:spPr/>
        <p:txBody>
          <a:bodyPr/>
          <a:lstStyle/>
          <a:p>
            <a:pPr>
              <a:defRPr/>
            </a:pPr>
            <a:r>
              <a:rPr lang="ru-RU" dirty="0" smtClean="0">
                <a:cs typeface="+mn-cs"/>
              </a:rPr>
              <a:t>Устанавливает базовую тактовую частоту</a:t>
            </a:r>
            <a:endParaRPr lang="en-US" dirty="0" smtClean="0">
              <a:cs typeface="+mn-cs"/>
            </a:endParaRPr>
          </a:p>
          <a:p>
            <a:pPr>
              <a:defRPr/>
            </a:pPr>
            <a:r>
              <a:rPr lang="ru-RU" dirty="0" smtClean="0">
                <a:cs typeface="+mn-cs"/>
              </a:rPr>
              <a:t>По умолчанию </a:t>
            </a:r>
            <a:r>
              <a:rPr lang="en-US" dirty="0" smtClean="0">
                <a:cs typeface="+mn-cs"/>
              </a:rPr>
              <a:t>20ns</a:t>
            </a:r>
          </a:p>
          <a:p>
            <a:pPr>
              <a:defRPr/>
            </a:pPr>
            <a:r>
              <a:rPr lang="ru-RU" dirty="0" smtClean="0">
                <a:cs typeface="+mn-cs"/>
              </a:rPr>
              <a:t>М</a:t>
            </a:r>
            <a:r>
              <a:rPr lang="en-US" dirty="0" err="1" smtClean="0">
                <a:cs typeface="+mn-cs"/>
              </a:rPr>
              <a:t>о</a:t>
            </a:r>
            <a:r>
              <a:rPr lang="ru-RU" dirty="0" err="1" smtClean="0">
                <a:cs typeface="+mn-cs"/>
              </a:rPr>
              <a:t>жет</a:t>
            </a:r>
            <a:r>
              <a:rPr lang="ru-RU" dirty="0" smtClean="0">
                <a:cs typeface="+mn-cs"/>
              </a:rPr>
              <a:t> быть только одна базовая тактовая частота</a:t>
            </a:r>
            <a:endParaRPr lang="en-US" dirty="0" smtClean="0">
              <a:cs typeface="+mn-cs"/>
            </a:endParaRPr>
          </a:p>
          <a:p>
            <a:pPr>
              <a:defRPr/>
            </a:pPr>
            <a:r>
              <a:rPr lang="ru-RU" dirty="0" smtClean="0">
                <a:cs typeface="+mn-cs"/>
              </a:rPr>
              <a:t>Дополнительные тактовый частоты задаются при помощи блока</a:t>
            </a:r>
            <a:r>
              <a:rPr lang="en-US" dirty="0" smtClean="0">
                <a:cs typeface="+mn-cs"/>
              </a:rPr>
              <a:t> </a:t>
            </a:r>
            <a:r>
              <a:rPr lang="en-US" dirty="0" err="1" smtClean="0">
                <a:cs typeface="+mn-cs"/>
              </a:rPr>
              <a:t>Clock_Derived</a:t>
            </a:r>
            <a:r>
              <a:rPr lang="en-US" dirty="0" smtClean="0">
                <a:cs typeface="+mn-cs"/>
              </a:rPr>
              <a:t>. </a:t>
            </a:r>
            <a:r>
              <a:rPr lang="ru-RU" dirty="0" smtClean="0">
                <a:cs typeface="+mn-cs"/>
              </a:rPr>
              <a:t>Они должны быть заданы при помощи рациональных множителей базовой частоты</a:t>
            </a:r>
            <a:endParaRPr lang="en-US" dirty="0" smtClean="0">
              <a:cs typeface="+mn-cs"/>
            </a:endParaRPr>
          </a:p>
          <a:p>
            <a:pPr>
              <a:defRPr/>
            </a:pPr>
            <a:r>
              <a:rPr lang="ru-RU" dirty="0" smtClean="0">
                <a:cs typeface="+mn-cs"/>
              </a:rPr>
              <a:t>Время </a:t>
            </a:r>
            <a:r>
              <a:rPr lang="ru-RU" dirty="0" err="1" smtClean="0">
                <a:cs typeface="+mn-cs"/>
              </a:rPr>
              <a:t>семплирования</a:t>
            </a:r>
            <a:r>
              <a:rPr lang="ru-RU" dirty="0" smtClean="0">
                <a:cs typeface="+mn-cs"/>
              </a:rPr>
              <a:t> равное </a:t>
            </a:r>
            <a:r>
              <a:rPr lang="en-US" dirty="0" smtClean="0">
                <a:cs typeface="+mn-cs"/>
              </a:rPr>
              <a:t>1 </a:t>
            </a:r>
            <a:r>
              <a:rPr lang="ru-RU" dirty="0" smtClean="0">
                <a:cs typeface="+mn-cs"/>
              </a:rPr>
              <a:t>означает для</a:t>
            </a:r>
            <a:r>
              <a:rPr lang="en-US" dirty="0" smtClean="0">
                <a:cs typeface="+mn-cs"/>
              </a:rPr>
              <a:t> Simulink</a:t>
            </a:r>
            <a:r>
              <a:rPr lang="ru-RU" dirty="0" smtClean="0">
                <a:cs typeface="+mn-cs"/>
              </a:rPr>
              <a:t>, что время </a:t>
            </a:r>
            <a:r>
              <a:rPr lang="ru-RU" dirty="0" err="1" smtClean="0">
                <a:cs typeface="+mn-cs"/>
              </a:rPr>
              <a:t>семплирования</a:t>
            </a:r>
            <a:r>
              <a:rPr lang="ru-RU" dirty="0" smtClean="0">
                <a:cs typeface="+mn-cs"/>
              </a:rPr>
              <a:t> равно базовой тактовой частоте</a:t>
            </a:r>
            <a:endParaRPr lang="en-US" dirty="0" smtClean="0">
              <a:cs typeface="+mn-cs"/>
            </a:endParaRPr>
          </a:p>
        </p:txBody>
      </p:sp>
      <p:pic>
        <p:nvPicPr>
          <p:cNvPr id="132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685800"/>
            <a:ext cx="15240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2706434" name="Rectangle 2"/>
          <p:cNvSpPr>
            <a:spLocks noGrp="1" noChangeArrowheads="1"/>
          </p:cNvSpPr>
          <p:nvPr>
            <p:ph type="title" idx="4294967295"/>
          </p:nvPr>
        </p:nvSpPr>
        <p:spPr/>
        <p:txBody>
          <a:bodyPr/>
          <a:lstStyle/>
          <a:p>
            <a:pPr>
              <a:defRPr/>
            </a:pPr>
            <a:r>
              <a:rPr lang="en-US">
                <a:cs typeface="+mj-cs"/>
              </a:rPr>
              <a:t>Pipeline Depth Display</a:t>
            </a:r>
          </a:p>
        </p:txBody>
      </p:sp>
      <p:pic>
        <p:nvPicPr>
          <p:cNvPr id="134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1120775"/>
            <a:ext cx="6181725" cy="489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134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066800"/>
            <a:ext cx="187642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2674693" name="Rectangle 5"/>
          <p:cNvSpPr>
            <a:spLocks noGrp="1" noChangeArrowheads="1"/>
          </p:cNvSpPr>
          <p:nvPr>
            <p:ph type="body" idx="4294967295"/>
          </p:nvPr>
        </p:nvSpPr>
        <p:spPr>
          <a:xfrm>
            <a:off x="350838" y="2057400"/>
            <a:ext cx="2468562" cy="3581400"/>
          </a:xfrm>
        </p:spPr>
        <p:txBody>
          <a:bodyPr/>
          <a:lstStyle/>
          <a:p>
            <a:pPr>
              <a:lnSpc>
                <a:spcPct val="90000"/>
              </a:lnSpc>
              <a:defRPr/>
            </a:pPr>
            <a:r>
              <a:rPr lang="ru-RU" sz="2000" dirty="0" smtClean="0">
                <a:cs typeface="+mn-cs"/>
              </a:rPr>
              <a:t>Включает или выключает отображения конвейера обработки данных по всем блокам</a:t>
            </a:r>
            <a:endParaRPr lang="en-US" sz="2000" dirty="0" smtClean="0">
              <a:cs typeface="+mn-cs"/>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pic>
        <p:nvPicPr>
          <p:cNvPr id="136194" name="Picture 2" descr="export_tab_in_sigc"/>
          <p:cNvPicPr>
            <a:picLocks noChangeAspect="1" noChangeArrowheads="1"/>
          </p:cNvPicPr>
          <p:nvPr/>
        </p:nvPicPr>
        <p:blipFill>
          <a:blip r:embed="rId3">
            <a:extLst>
              <a:ext uri="{28A0092B-C50C-407E-A947-70E740481C1C}">
                <a14:useLocalDpi xmlns:a14="http://schemas.microsoft.com/office/drawing/2010/main" val="0"/>
              </a:ext>
            </a:extLst>
          </a:blip>
          <a:srcRect l="34370" t="20787" r="34370" b="21024"/>
          <a:stretch>
            <a:fillRect/>
          </a:stretch>
        </p:blipFill>
        <p:spPr bwMode="auto">
          <a:xfrm>
            <a:off x="684213" y="981075"/>
            <a:ext cx="3713162"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8115" name="Rectangle 3"/>
          <p:cNvSpPr>
            <a:spLocks noGrp="1" noChangeArrowheads="1"/>
          </p:cNvSpPr>
          <p:nvPr>
            <p:ph type="title" idx="4294967295"/>
          </p:nvPr>
        </p:nvSpPr>
        <p:spPr/>
        <p:txBody>
          <a:bodyPr/>
          <a:lstStyle/>
          <a:p>
            <a:pPr>
              <a:defRPr/>
            </a:pPr>
            <a:r>
              <a:rPr lang="en-GB">
                <a:cs typeface="+mj-cs"/>
              </a:rPr>
              <a:t>HDL Export</a:t>
            </a:r>
          </a:p>
        </p:txBody>
      </p:sp>
      <p:sp>
        <p:nvSpPr>
          <p:cNvPr id="2778116" name="Rectangle 4"/>
          <p:cNvSpPr>
            <a:spLocks noChangeArrowheads="1"/>
          </p:cNvSpPr>
          <p:nvPr/>
        </p:nvSpPr>
        <p:spPr bwMode="auto">
          <a:xfrm>
            <a:off x="827088" y="3500438"/>
            <a:ext cx="504825" cy="2159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136197" name="Rectangle 5"/>
          <p:cNvSpPr>
            <a:spLocks noChangeArrowheads="1"/>
          </p:cNvSpPr>
          <p:nvPr/>
        </p:nvSpPr>
        <p:spPr bwMode="auto">
          <a:xfrm>
            <a:off x="2195513" y="2492375"/>
            <a:ext cx="431800" cy="2159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grpSp>
        <p:nvGrpSpPr>
          <p:cNvPr id="2778118" name="Group 6"/>
          <p:cNvGrpSpPr>
            <a:grpSpLocks/>
          </p:cNvGrpSpPr>
          <p:nvPr/>
        </p:nvGrpSpPr>
        <p:grpSpPr bwMode="auto">
          <a:xfrm>
            <a:off x="3059113" y="908050"/>
            <a:ext cx="5399087" cy="3190875"/>
            <a:chOff x="1927" y="1389"/>
            <a:chExt cx="3401" cy="2010"/>
          </a:xfrm>
        </p:grpSpPr>
        <p:pic>
          <p:nvPicPr>
            <p:cNvPr id="136201" name="Picture 7" descr="browse_export_dir"/>
            <p:cNvPicPr>
              <a:picLocks noChangeAspect="1" noChangeArrowheads="1"/>
            </p:cNvPicPr>
            <p:nvPr/>
          </p:nvPicPr>
          <p:blipFill>
            <a:blip r:embed="rId4">
              <a:extLst>
                <a:ext uri="{28A0092B-C50C-407E-A947-70E740481C1C}">
                  <a14:useLocalDpi xmlns:a14="http://schemas.microsoft.com/office/drawing/2010/main" val="0"/>
                </a:ext>
              </a:extLst>
            </a:blip>
            <a:srcRect l="50493" t="11102" r="3543" b="52678"/>
            <a:stretch>
              <a:fillRect/>
            </a:stretch>
          </p:blipFill>
          <p:spPr bwMode="auto">
            <a:xfrm>
              <a:off x="1927" y="1389"/>
              <a:ext cx="3401" cy="2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202" name="Rectangle 8"/>
            <p:cNvSpPr>
              <a:spLocks noChangeArrowheads="1"/>
            </p:cNvSpPr>
            <p:nvPr/>
          </p:nvSpPr>
          <p:spPr bwMode="auto">
            <a:xfrm>
              <a:off x="4791" y="3074"/>
              <a:ext cx="454" cy="136"/>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grpSp>
      <p:sp>
        <p:nvSpPr>
          <p:cNvPr id="2778121" name="Rectangle 9"/>
          <p:cNvSpPr>
            <a:spLocks noChangeArrowheads="1"/>
          </p:cNvSpPr>
          <p:nvPr/>
        </p:nvSpPr>
        <p:spPr bwMode="auto">
          <a:xfrm>
            <a:off x="4343400" y="4083050"/>
            <a:ext cx="4953000"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hangingPunct="0">
              <a:spcBef>
                <a:spcPct val="20000"/>
              </a:spcBef>
              <a:buClr>
                <a:srgbClr val="003399"/>
              </a:buClr>
              <a:buSzPct val="75000"/>
              <a:buFont typeface="Wingdings" charset="0"/>
              <a:buChar char="n"/>
            </a:pPr>
            <a:r>
              <a:rPr lang="ru-RU" sz="2800" dirty="0" smtClean="0"/>
              <a:t>Генерация файлов в указанную пользователем папку</a:t>
            </a:r>
            <a:endParaRPr lang="en-GB" sz="2800" dirty="0"/>
          </a:p>
        </p:txBody>
      </p:sp>
      <p:sp>
        <p:nvSpPr>
          <p:cNvPr id="2778122" name="AutoShape 10"/>
          <p:cNvSpPr>
            <a:spLocks noChangeArrowheads="1"/>
          </p:cNvSpPr>
          <p:nvPr/>
        </p:nvSpPr>
        <p:spPr bwMode="auto">
          <a:xfrm>
            <a:off x="1403350" y="3213100"/>
            <a:ext cx="1655763" cy="719138"/>
          </a:xfrm>
          <a:custGeom>
            <a:avLst/>
            <a:gdLst>
              <a:gd name="T0" fmla="*/ 2147483647 w 21600"/>
              <a:gd name="T1" fmla="*/ 0 h 21600"/>
              <a:gd name="T2" fmla="*/ 0 w 21600"/>
              <a:gd name="T3" fmla="*/ 398565057 h 21600"/>
              <a:gd name="T4" fmla="*/ 2147483647 w 21600"/>
              <a:gd name="T5" fmla="*/ 797130114 h 21600"/>
              <a:gd name="T6" fmla="*/ 2147483647 w 21600"/>
              <a:gd name="T7" fmla="*/ 39856505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gradFill rotWithShape="1">
            <a:gsLst>
              <a:gs pos="0">
                <a:srgbClr val="0000FF"/>
              </a:gs>
              <a:gs pos="100000">
                <a:srgbClr val="000076"/>
              </a:gs>
            </a:gsLst>
            <a:lin ang="0" scaled="1"/>
          </a:gradFill>
          <a:ln w="9525">
            <a:solidFill>
              <a:schemeClr val="tx1"/>
            </a:solidFill>
            <a:miter lim="800000"/>
            <a:headEnd/>
            <a:tailEnd/>
          </a:ln>
        </p:spPr>
        <p:txBody>
          <a:bodyPr wrap="none" anchor="ctr"/>
          <a:lstStyle/>
          <a:p>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78116"/>
                                        </p:tgtEl>
                                        <p:attrNameLst>
                                          <p:attrName>style.visibility</p:attrName>
                                        </p:attrNameLst>
                                      </p:cBhvr>
                                      <p:to>
                                        <p:strVal val="visible"/>
                                      </p:to>
                                    </p:set>
                                  </p:childTnLst>
                                </p:cTn>
                              </p:par>
                              <p:par>
                                <p:cTn id="7" presetID="53" presetClass="entr" presetSubtype="0" fill="hold" grpId="0" nodeType="withEffect">
                                  <p:stCondLst>
                                    <p:cond delay="0"/>
                                  </p:stCondLst>
                                  <p:childTnLst>
                                    <p:set>
                                      <p:cBhvr>
                                        <p:cTn id="8" dur="1" fill="hold">
                                          <p:stCondLst>
                                            <p:cond delay="0"/>
                                          </p:stCondLst>
                                        </p:cTn>
                                        <p:tgtEl>
                                          <p:spTgt spid="2778122"/>
                                        </p:tgtEl>
                                        <p:attrNameLst>
                                          <p:attrName>style.visibility</p:attrName>
                                        </p:attrNameLst>
                                      </p:cBhvr>
                                      <p:to>
                                        <p:strVal val="visible"/>
                                      </p:to>
                                    </p:set>
                                    <p:anim calcmode="lin" valueType="num">
                                      <p:cBhvr>
                                        <p:cTn id="9" dur="500" fill="hold"/>
                                        <p:tgtEl>
                                          <p:spTgt spid="2778122"/>
                                        </p:tgtEl>
                                        <p:attrNameLst>
                                          <p:attrName>ppt_w</p:attrName>
                                        </p:attrNameLst>
                                      </p:cBhvr>
                                      <p:tavLst>
                                        <p:tav tm="0">
                                          <p:val>
                                            <p:fltVal val="0"/>
                                          </p:val>
                                        </p:tav>
                                        <p:tav tm="100000">
                                          <p:val>
                                            <p:strVal val="#ppt_w"/>
                                          </p:val>
                                        </p:tav>
                                      </p:tavLst>
                                    </p:anim>
                                    <p:anim calcmode="lin" valueType="num">
                                      <p:cBhvr>
                                        <p:cTn id="10" dur="500" fill="hold"/>
                                        <p:tgtEl>
                                          <p:spTgt spid="2778122"/>
                                        </p:tgtEl>
                                        <p:attrNameLst>
                                          <p:attrName>ppt_h</p:attrName>
                                        </p:attrNameLst>
                                      </p:cBhvr>
                                      <p:tavLst>
                                        <p:tav tm="0">
                                          <p:val>
                                            <p:fltVal val="0"/>
                                          </p:val>
                                        </p:tav>
                                        <p:tav tm="100000">
                                          <p:val>
                                            <p:strVal val="#ppt_h"/>
                                          </p:val>
                                        </p:tav>
                                      </p:tavLst>
                                    </p:anim>
                                    <p:animEffect transition="in" filter="fade">
                                      <p:cBhvr>
                                        <p:cTn id="11" dur="500"/>
                                        <p:tgtEl>
                                          <p:spTgt spid="2778122"/>
                                        </p:tgtEl>
                                      </p:cBhvr>
                                    </p:animEffect>
                                  </p:childTnLst>
                                </p:cTn>
                              </p:par>
                              <p:par>
                                <p:cTn id="12" presetID="53" presetClass="entr" presetSubtype="0" fill="hold" nodeType="withEffect">
                                  <p:stCondLst>
                                    <p:cond delay="0"/>
                                  </p:stCondLst>
                                  <p:childTnLst>
                                    <p:set>
                                      <p:cBhvr>
                                        <p:cTn id="13" dur="1" fill="hold">
                                          <p:stCondLst>
                                            <p:cond delay="0"/>
                                          </p:stCondLst>
                                        </p:cTn>
                                        <p:tgtEl>
                                          <p:spTgt spid="2778118"/>
                                        </p:tgtEl>
                                        <p:attrNameLst>
                                          <p:attrName>style.visibility</p:attrName>
                                        </p:attrNameLst>
                                      </p:cBhvr>
                                      <p:to>
                                        <p:strVal val="visible"/>
                                      </p:to>
                                    </p:set>
                                    <p:anim calcmode="lin" valueType="num">
                                      <p:cBhvr>
                                        <p:cTn id="14" dur="500" fill="hold"/>
                                        <p:tgtEl>
                                          <p:spTgt spid="2778118"/>
                                        </p:tgtEl>
                                        <p:attrNameLst>
                                          <p:attrName>ppt_w</p:attrName>
                                        </p:attrNameLst>
                                      </p:cBhvr>
                                      <p:tavLst>
                                        <p:tav tm="0">
                                          <p:val>
                                            <p:fltVal val="0"/>
                                          </p:val>
                                        </p:tav>
                                        <p:tav tm="100000">
                                          <p:val>
                                            <p:strVal val="#ppt_w"/>
                                          </p:val>
                                        </p:tav>
                                      </p:tavLst>
                                    </p:anim>
                                    <p:anim calcmode="lin" valueType="num">
                                      <p:cBhvr>
                                        <p:cTn id="15" dur="500" fill="hold"/>
                                        <p:tgtEl>
                                          <p:spTgt spid="2778118"/>
                                        </p:tgtEl>
                                        <p:attrNameLst>
                                          <p:attrName>ppt_h</p:attrName>
                                        </p:attrNameLst>
                                      </p:cBhvr>
                                      <p:tavLst>
                                        <p:tav tm="0">
                                          <p:val>
                                            <p:fltVal val="0"/>
                                          </p:val>
                                        </p:tav>
                                        <p:tav tm="100000">
                                          <p:val>
                                            <p:strVal val="#ppt_h"/>
                                          </p:val>
                                        </p:tav>
                                      </p:tavLst>
                                    </p:anim>
                                    <p:animEffect transition="in" filter="fade">
                                      <p:cBhvr>
                                        <p:cTn id="16" dur="500"/>
                                        <p:tgtEl>
                                          <p:spTgt spid="2778118"/>
                                        </p:tgtEl>
                                      </p:cBhvr>
                                    </p:animEffect>
                                  </p:childTnLst>
                                </p:cTn>
                              </p:par>
                              <p:par>
                                <p:cTn id="17" presetID="53" presetClass="entr" presetSubtype="0" fill="hold" grpId="0" nodeType="withEffect">
                                  <p:stCondLst>
                                    <p:cond delay="0"/>
                                  </p:stCondLst>
                                  <p:childTnLst>
                                    <p:set>
                                      <p:cBhvr>
                                        <p:cTn id="18" dur="1" fill="hold">
                                          <p:stCondLst>
                                            <p:cond delay="0"/>
                                          </p:stCondLst>
                                        </p:cTn>
                                        <p:tgtEl>
                                          <p:spTgt spid="2778121"/>
                                        </p:tgtEl>
                                        <p:attrNameLst>
                                          <p:attrName>style.visibility</p:attrName>
                                        </p:attrNameLst>
                                      </p:cBhvr>
                                      <p:to>
                                        <p:strVal val="visible"/>
                                      </p:to>
                                    </p:set>
                                    <p:anim calcmode="lin" valueType="num">
                                      <p:cBhvr>
                                        <p:cTn id="19" dur="500" fill="hold"/>
                                        <p:tgtEl>
                                          <p:spTgt spid="2778121"/>
                                        </p:tgtEl>
                                        <p:attrNameLst>
                                          <p:attrName>ppt_w</p:attrName>
                                        </p:attrNameLst>
                                      </p:cBhvr>
                                      <p:tavLst>
                                        <p:tav tm="0">
                                          <p:val>
                                            <p:fltVal val="0"/>
                                          </p:val>
                                        </p:tav>
                                        <p:tav tm="100000">
                                          <p:val>
                                            <p:strVal val="#ppt_w"/>
                                          </p:val>
                                        </p:tav>
                                      </p:tavLst>
                                    </p:anim>
                                    <p:anim calcmode="lin" valueType="num">
                                      <p:cBhvr>
                                        <p:cTn id="20" dur="500" fill="hold"/>
                                        <p:tgtEl>
                                          <p:spTgt spid="2778121"/>
                                        </p:tgtEl>
                                        <p:attrNameLst>
                                          <p:attrName>ppt_h</p:attrName>
                                        </p:attrNameLst>
                                      </p:cBhvr>
                                      <p:tavLst>
                                        <p:tav tm="0">
                                          <p:val>
                                            <p:fltVal val="0"/>
                                          </p:val>
                                        </p:tav>
                                        <p:tav tm="100000">
                                          <p:val>
                                            <p:strVal val="#ppt_h"/>
                                          </p:val>
                                        </p:tav>
                                      </p:tavLst>
                                    </p:anim>
                                    <p:animEffect transition="in" filter="fade">
                                      <p:cBhvr>
                                        <p:cTn id="21" dur="500"/>
                                        <p:tgtEl>
                                          <p:spTgt spid="2778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8116" grpId="0" animBg="1"/>
      <p:bldP spid="2778121" grpId="0"/>
      <p:bldP spid="277812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2708482" name="Rectangle 2"/>
          <p:cNvSpPr>
            <a:spLocks noGrp="1" noChangeArrowheads="1"/>
          </p:cNvSpPr>
          <p:nvPr>
            <p:ph type="title" idx="4294967295"/>
          </p:nvPr>
        </p:nvSpPr>
        <p:spPr>
          <a:xfrm>
            <a:off x="0" y="273050"/>
            <a:ext cx="9144000" cy="914400"/>
          </a:xfrm>
        </p:spPr>
        <p:txBody>
          <a:bodyPr/>
          <a:lstStyle/>
          <a:p>
            <a:pPr>
              <a:defRPr/>
            </a:pPr>
            <a:r>
              <a:rPr lang="ru-RU" dirty="0" smtClean="0">
                <a:cs typeface="+mj-cs"/>
              </a:rPr>
              <a:t>Черный ящик (</a:t>
            </a:r>
            <a:r>
              <a:rPr lang="en-US" dirty="0" smtClean="0">
                <a:cs typeface="+mj-cs"/>
              </a:rPr>
              <a:t>Black Boxing</a:t>
            </a:r>
            <a:r>
              <a:rPr lang="ru-RU" dirty="0" smtClean="0">
                <a:cs typeface="+mj-cs"/>
              </a:rPr>
              <a:t>) </a:t>
            </a:r>
            <a:r>
              <a:rPr lang="ru-RU" dirty="0">
                <a:cs typeface="+mj-cs"/>
              </a:rPr>
              <a:t>в</a:t>
            </a:r>
            <a:r>
              <a:rPr lang="en-US" dirty="0" smtClean="0">
                <a:cs typeface="+mj-cs"/>
              </a:rPr>
              <a:t> </a:t>
            </a:r>
            <a:r>
              <a:rPr lang="en-US" dirty="0">
                <a:cs typeface="+mj-cs"/>
              </a:rPr>
              <a:t>DSP Builder</a:t>
            </a:r>
          </a:p>
        </p:txBody>
      </p:sp>
      <p:sp>
        <p:nvSpPr>
          <p:cNvPr id="2678787" name="Rectangle 3"/>
          <p:cNvSpPr>
            <a:spLocks noGrp="1" noChangeArrowheads="1"/>
          </p:cNvSpPr>
          <p:nvPr>
            <p:ph type="body" idx="4294967295"/>
          </p:nvPr>
        </p:nvSpPr>
        <p:spPr/>
        <p:txBody>
          <a:bodyPr/>
          <a:lstStyle/>
          <a:p>
            <a:pPr>
              <a:defRPr/>
            </a:pPr>
            <a:r>
              <a:rPr lang="ru-RU" sz="3200" dirty="0" smtClean="0">
                <a:cs typeface="+mn-cs"/>
              </a:rPr>
              <a:t>Используйте черный ящик (</a:t>
            </a:r>
            <a:r>
              <a:rPr lang="en-US" sz="3200" dirty="0" smtClean="0">
                <a:cs typeface="+mn-cs"/>
              </a:rPr>
              <a:t>black box</a:t>
            </a:r>
            <a:r>
              <a:rPr lang="ru-RU" sz="3200" dirty="0" smtClean="0">
                <a:cs typeface="+mn-cs"/>
              </a:rPr>
              <a:t>)</a:t>
            </a:r>
            <a:r>
              <a:rPr lang="en-US" sz="3200" dirty="0" smtClean="0">
                <a:cs typeface="+mn-cs"/>
              </a:rPr>
              <a:t> </a:t>
            </a:r>
            <a:r>
              <a:rPr lang="ru-RU" sz="3200" dirty="0" smtClean="0">
                <a:cs typeface="+mn-cs"/>
              </a:rPr>
              <a:t>для того, чтобы заставить </a:t>
            </a:r>
            <a:r>
              <a:rPr lang="en-US" sz="3200" dirty="0" smtClean="0">
                <a:cs typeface="+mn-cs"/>
              </a:rPr>
              <a:t>DSP builder </a:t>
            </a:r>
            <a:r>
              <a:rPr lang="ru-RU" sz="3200" dirty="0" smtClean="0">
                <a:cs typeface="+mn-cs"/>
              </a:rPr>
              <a:t>опустить обработку модуля, но сохранить возможность моделирования</a:t>
            </a:r>
            <a:endParaRPr lang="en-US" sz="3200" dirty="0" smtClean="0">
              <a:cs typeface="+mn-cs"/>
            </a:endParaRPr>
          </a:p>
          <a:p>
            <a:pPr lvl="1">
              <a:defRPr/>
            </a:pPr>
            <a:r>
              <a:rPr lang="ru-RU" sz="2400" dirty="0" smtClean="0"/>
              <a:t>Явный</a:t>
            </a:r>
            <a:r>
              <a:rPr lang="en-US" sz="2400" dirty="0" smtClean="0"/>
              <a:t> black box</a:t>
            </a:r>
          </a:p>
          <a:p>
            <a:pPr lvl="2">
              <a:defRPr/>
            </a:pPr>
            <a:r>
              <a:rPr lang="ru-RU" sz="1600" dirty="0" smtClean="0"/>
              <a:t>Использует</a:t>
            </a:r>
            <a:r>
              <a:rPr lang="en-US" sz="1600" dirty="0" smtClean="0"/>
              <a:t> HDL input, HDL output, HDL entity </a:t>
            </a:r>
            <a:r>
              <a:rPr lang="ru-RU" sz="1600" dirty="0" smtClean="0"/>
              <a:t>и</a:t>
            </a:r>
            <a:r>
              <a:rPr lang="en-US" sz="1600" dirty="0" smtClean="0"/>
              <a:t> </a:t>
            </a:r>
            <a:r>
              <a:rPr lang="en-US" sz="1600" dirty="0" err="1" smtClean="0"/>
              <a:t>SybSystem</a:t>
            </a:r>
            <a:r>
              <a:rPr lang="en-US" sz="1600" dirty="0" smtClean="0"/>
              <a:t> builder</a:t>
            </a:r>
          </a:p>
          <a:p>
            <a:pPr lvl="2">
              <a:defRPr/>
            </a:pPr>
            <a:r>
              <a:rPr lang="ru-RU" sz="1600" dirty="0" smtClean="0"/>
              <a:t>Нет автоматической генерации </a:t>
            </a:r>
            <a:r>
              <a:rPr lang="ru-RU" sz="1600" dirty="0" err="1" smtClean="0"/>
              <a:t>нетлиста</a:t>
            </a:r>
            <a:r>
              <a:rPr lang="ru-RU" sz="1600" dirty="0" smtClean="0"/>
              <a:t> для моделирования в </a:t>
            </a:r>
            <a:r>
              <a:rPr lang="en-US" sz="1600" dirty="0" smtClean="0"/>
              <a:t>Simulink</a:t>
            </a:r>
          </a:p>
          <a:p>
            <a:pPr lvl="2">
              <a:defRPr/>
            </a:pPr>
            <a:r>
              <a:rPr lang="ru-RU" sz="1600" dirty="0" smtClean="0"/>
              <a:t>Если моделирование необходимо, то нужно самостоятельно создать </a:t>
            </a:r>
            <a:r>
              <a:rPr lang="en-US" sz="1600" dirty="0" smtClean="0"/>
              <a:t>S-</a:t>
            </a:r>
            <a:r>
              <a:rPr lang="ru-RU" sz="1600" dirty="0" smtClean="0"/>
              <a:t>функци</a:t>
            </a:r>
            <a:r>
              <a:rPr lang="ru-RU" sz="1600" dirty="0"/>
              <a:t>ю</a:t>
            </a:r>
            <a:r>
              <a:rPr lang="en-US" sz="1600" dirty="0" smtClean="0"/>
              <a:t> (</a:t>
            </a:r>
            <a:r>
              <a:rPr lang="en-US" sz="1600" dirty="0" err="1" smtClean="0"/>
              <a:t>Simlink</a:t>
            </a:r>
            <a:r>
              <a:rPr lang="en-US" sz="1600" dirty="0" smtClean="0"/>
              <a:t> simulation model)</a:t>
            </a:r>
          </a:p>
          <a:p>
            <a:pPr lvl="1">
              <a:defRPr/>
            </a:pPr>
            <a:r>
              <a:rPr lang="ru-RU" sz="2400" dirty="0" smtClean="0"/>
              <a:t>Неявный</a:t>
            </a:r>
            <a:r>
              <a:rPr lang="en-US" sz="2400" dirty="0" smtClean="0"/>
              <a:t> black box</a:t>
            </a:r>
          </a:p>
          <a:p>
            <a:pPr lvl="2">
              <a:defRPr/>
            </a:pPr>
            <a:r>
              <a:rPr lang="ru-RU" sz="1600" dirty="0" smtClean="0"/>
              <a:t>Использует </a:t>
            </a:r>
            <a:r>
              <a:rPr lang="en-US" sz="1600" dirty="0" smtClean="0"/>
              <a:t>HDL import</a:t>
            </a:r>
          </a:p>
          <a:p>
            <a:pPr lvl="2">
              <a:defRPr/>
            </a:pPr>
            <a:r>
              <a:rPr lang="ru-RU" sz="1600" dirty="0" smtClean="0"/>
              <a:t>Автоматически создает двоичный модельный файл для моделирования в</a:t>
            </a:r>
            <a:r>
              <a:rPr lang="en-US" sz="1600" dirty="0" smtClean="0"/>
              <a:t> Simulink</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Slide Number Placeholder 4"/>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2710530" name="Rectangle 2"/>
          <p:cNvSpPr>
            <a:spLocks noGrp="1" noChangeArrowheads="1"/>
          </p:cNvSpPr>
          <p:nvPr>
            <p:ph type="title" idx="4294967295"/>
          </p:nvPr>
        </p:nvSpPr>
        <p:spPr>
          <a:xfrm>
            <a:off x="304800" y="152400"/>
            <a:ext cx="8331200" cy="914400"/>
          </a:xfrm>
        </p:spPr>
        <p:txBody>
          <a:bodyPr/>
          <a:lstStyle/>
          <a:p>
            <a:pPr>
              <a:defRPr/>
            </a:pPr>
            <a:r>
              <a:rPr lang="ru-RU" dirty="0" smtClean="0">
                <a:cs typeface="+mj-cs"/>
              </a:rPr>
              <a:t>Неявный</a:t>
            </a:r>
            <a:r>
              <a:rPr lang="en-US" dirty="0" smtClean="0">
                <a:cs typeface="+mj-cs"/>
              </a:rPr>
              <a:t> </a:t>
            </a:r>
            <a:r>
              <a:rPr lang="en-US" dirty="0">
                <a:cs typeface="+mj-cs"/>
              </a:rPr>
              <a:t>Black </a:t>
            </a:r>
            <a:r>
              <a:rPr lang="en-US" dirty="0" smtClean="0">
                <a:cs typeface="+mj-cs"/>
              </a:rPr>
              <a:t>Box</a:t>
            </a:r>
            <a:endParaRPr lang="en-US" dirty="0">
              <a:cs typeface="+mj-cs"/>
            </a:endParaRPr>
          </a:p>
        </p:txBody>
      </p:sp>
      <p:sp>
        <p:nvSpPr>
          <p:cNvPr id="2680835" name="Rectangle 3"/>
          <p:cNvSpPr>
            <a:spLocks noGrp="1" noChangeArrowheads="1"/>
          </p:cNvSpPr>
          <p:nvPr>
            <p:ph type="body" sz="half" idx="4294967295"/>
          </p:nvPr>
        </p:nvSpPr>
        <p:spPr>
          <a:xfrm>
            <a:off x="152400" y="838200"/>
            <a:ext cx="4648200" cy="3810000"/>
          </a:xfrm>
        </p:spPr>
        <p:txBody>
          <a:bodyPr/>
          <a:lstStyle/>
          <a:p>
            <a:pPr>
              <a:lnSpc>
                <a:spcPct val="80000"/>
              </a:lnSpc>
              <a:defRPr/>
            </a:pPr>
            <a:r>
              <a:rPr lang="ru-RU" sz="1700" dirty="0" smtClean="0">
                <a:cs typeface="+mn-cs"/>
              </a:rPr>
              <a:t>Блок</a:t>
            </a:r>
            <a:r>
              <a:rPr lang="en-US" sz="1700" dirty="0" smtClean="0">
                <a:cs typeface="+mn-cs"/>
              </a:rPr>
              <a:t> HDL Import </a:t>
            </a:r>
            <a:r>
              <a:rPr lang="ru-RU" sz="1700" dirty="0" smtClean="0">
                <a:cs typeface="+mn-cs"/>
              </a:rPr>
              <a:t>предоставляет интерфейс для импорта </a:t>
            </a:r>
            <a:r>
              <a:rPr lang="en-US" sz="1700" dirty="0" smtClean="0">
                <a:cs typeface="+mn-cs"/>
              </a:rPr>
              <a:t>HDL </a:t>
            </a:r>
            <a:r>
              <a:rPr lang="ru-RU" sz="1700" dirty="0" smtClean="0">
                <a:cs typeface="+mn-cs"/>
              </a:rPr>
              <a:t>модулей</a:t>
            </a:r>
            <a:r>
              <a:rPr lang="en-US" sz="1700" dirty="0" smtClean="0">
                <a:cs typeface="+mn-cs"/>
              </a:rPr>
              <a:t> </a:t>
            </a:r>
            <a:r>
              <a:rPr lang="ru-RU" sz="1700" dirty="0" smtClean="0">
                <a:cs typeface="+mn-cs"/>
              </a:rPr>
              <a:t>в проект</a:t>
            </a:r>
            <a:r>
              <a:rPr lang="en-US" sz="1700" dirty="0" smtClean="0">
                <a:cs typeface="+mn-cs"/>
              </a:rPr>
              <a:t> DSP Builder</a:t>
            </a:r>
          </a:p>
          <a:p>
            <a:pPr>
              <a:lnSpc>
                <a:spcPct val="80000"/>
              </a:lnSpc>
              <a:defRPr/>
            </a:pPr>
            <a:r>
              <a:rPr lang="ru-RU" sz="1700" dirty="0" smtClean="0">
                <a:cs typeface="+mn-cs"/>
              </a:rPr>
              <a:t>Код</a:t>
            </a:r>
            <a:r>
              <a:rPr lang="en-US" sz="1700" dirty="0" smtClean="0">
                <a:cs typeface="+mn-cs"/>
              </a:rPr>
              <a:t> VHDL </a:t>
            </a:r>
            <a:r>
              <a:rPr lang="ru-RU" sz="1700" dirty="0" smtClean="0">
                <a:cs typeface="+mn-cs"/>
              </a:rPr>
              <a:t>должен использовать только типы</a:t>
            </a:r>
            <a:r>
              <a:rPr lang="en-US" sz="1700" dirty="0" smtClean="0">
                <a:cs typeface="+mn-cs"/>
              </a:rPr>
              <a:t> </a:t>
            </a:r>
            <a:r>
              <a:rPr lang="en-US" sz="1700" i="1" dirty="0" smtClean="0">
                <a:cs typeface="+mn-cs"/>
              </a:rPr>
              <a:t>std_logic_1164</a:t>
            </a:r>
            <a:endParaRPr lang="en-US" sz="1700" dirty="0" smtClean="0">
              <a:cs typeface="+mn-cs"/>
            </a:endParaRPr>
          </a:p>
          <a:p>
            <a:pPr lvl="1">
              <a:lnSpc>
                <a:spcPct val="80000"/>
              </a:lnSpc>
              <a:defRPr/>
            </a:pPr>
            <a:r>
              <a:rPr lang="ru-RU" sz="1400" dirty="0" smtClean="0"/>
              <a:t>Необходимо делать </a:t>
            </a:r>
            <a:r>
              <a:rPr lang="ru-RU" sz="1400" dirty="0" err="1" smtClean="0"/>
              <a:t>собтсвенный</a:t>
            </a:r>
            <a:r>
              <a:rPr lang="ru-RU" sz="1400" dirty="0" smtClean="0"/>
              <a:t> </a:t>
            </a:r>
            <a:r>
              <a:rPr lang="en-US" sz="1400" dirty="0" smtClean="0"/>
              <a:t>wrapper </a:t>
            </a:r>
            <a:r>
              <a:rPr lang="ru-RU" sz="1400" dirty="0" smtClean="0"/>
              <a:t>для других типов</a:t>
            </a:r>
            <a:r>
              <a:rPr lang="en-US" sz="1400" dirty="0" smtClean="0"/>
              <a:t> VHDL </a:t>
            </a:r>
            <a:r>
              <a:rPr lang="ru-RU" sz="1400" dirty="0" smtClean="0"/>
              <a:t>для конвертации в</a:t>
            </a:r>
            <a:r>
              <a:rPr lang="en-US" sz="1400" dirty="0" smtClean="0"/>
              <a:t> </a:t>
            </a:r>
            <a:r>
              <a:rPr lang="en-US" sz="1400" i="1" dirty="0" err="1" smtClean="0"/>
              <a:t>std_logic</a:t>
            </a:r>
            <a:r>
              <a:rPr lang="en-US" sz="1400" dirty="0" smtClean="0"/>
              <a:t> </a:t>
            </a:r>
            <a:r>
              <a:rPr lang="ru-RU" sz="1400" dirty="0" smtClean="0"/>
              <a:t>или</a:t>
            </a:r>
            <a:r>
              <a:rPr lang="en-US" sz="1400" dirty="0" smtClean="0"/>
              <a:t> </a:t>
            </a:r>
            <a:r>
              <a:rPr lang="en-US" sz="1400" i="1" dirty="0" err="1" smtClean="0"/>
              <a:t>std_logic_vector</a:t>
            </a:r>
            <a:endParaRPr lang="en-US" sz="1400" i="1" dirty="0" smtClean="0"/>
          </a:p>
          <a:p>
            <a:pPr>
              <a:lnSpc>
                <a:spcPct val="80000"/>
              </a:lnSpc>
              <a:defRPr/>
            </a:pPr>
            <a:r>
              <a:rPr lang="ru-RU" sz="1700" dirty="0" smtClean="0">
                <a:cs typeface="+mn-cs"/>
              </a:rPr>
              <a:t>Может импортировать</a:t>
            </a:r>
            <a:r>
              <a:rPr lang="en-US" sz="1700" dirty="0" smtClean="0">
                <a:cs typeface="+mn-cs"/>
              </a:rPr>
              <a:t> HDL </a:t>
            </a:r>
            <a:r>
              <a:rPr lang="ru-RU" sz="1700" dirty="0" smtClean="0">
                <a:cs typeface="+mn-cs"/>
              </a:rPr>
              <a:t>модули или</a:t>
            </a:r>
            <a:r>
              <a:rPr lang="en-US" sz="1700" dirty="0" smtClean="0">
                <a:cs typeface="+mn-cs"/>
              </a:rPr>
              <a:t> </a:t>
            </a:r>
            <a:r>
              <a:rPr lang="en-US" sz="1700" dirty="0" err="1" smtClean="0">
                <a:cs typeface="+mn-cs"/>
              </a:rPr>
              <a:t>netlist</a:t>
            </a:r>
            <a:r>
              <a:rPr lang="en-US" sz="1700" dirty="0" smtClean="0">
                <a:cs typeface="+mn-cs"/>
              </a:rPr>
              <a:t> </a:t>
            </a:r>
            <a:r>
              <a:rPr lang="ru-RU" sz="1700" dirty="0" smtClean="0">
                <a:cs typeface="+mn-cs"/>
              </a:rPr>
              <a:t>созданный </a:t>
            </a:r>
            <a:r>
              <a:rPr lang="en-US" sz="1700" dirty="0" err="1" smtClean="0">
                <a:cs typeface="+mn-cs"/>
              </a:rPr>
              <a:t>Quartus</a:t>
            </a:r>
            <a:r>
              <a:rPr lang="en-US" sz="1700" dirty="0" smtClean="0">
                <a:cs typeface="+mn-cs"/>
              </a:rPr>
              <a:t> II</a:t>
            </a:r>
          </a:p>
          <a:p>
            <a:pPr>
              <a:lnSpc>
                <a:spcPct val="80000"/>
              </a:lnSpc>
              <a:defRPr/>
            </a:pPr>
            <a:r>
              <a:rPr lang="en-US" sz="1700" dirty="0" smtClean="0">
                <a:cs typeface="+mn-cs"/>
              </a:rPr>
              <a:t>HDL import </a:t>
            </a:r>
            <a:r>
              <a:rPr lang="ru-RU" sz="1700" dirty="0" smtClean="0">
                <a:cs typeface="+mn-cs"/>
              </a:rPr>
              <a:t>поддерживает только проекты с одним тактовым сигналом</a:t>
            </a:r>
            <a:endParaRPr lang="en-US" sz="1700" dirty="0" smtClean="0">
              <a:cs typeface="+mn-cs"/>
            </a:endParaRPr>
          </a:p>
          <a:p>
            <a:pPr lvl="1">
              <a:lnSpc>
                <a:spcPct val="80000"/>
              </a:lnSpc>
              <a:defRPr/>
            </a:pPr>
            <a:r>
              <a:rPr lang="ru-RU" sz="1300" dirty="0" smtClean="0"/>
              <a:t>Если используется много тактовых сигналов, то только один будет определен как явный </a:t>
            </a:r>
            <a:r>
              <a:rPr lang="en-US" sz="1300" dirty="0" smtClean="0"/>
              <a:t>clock, </a:t>
            </a:r>
            <a:r>
              <a:rPr lang="ru-RU" sz="1300" dirty="0" smtClean="0"/>
              <a:t>а остальные будут показаны входными сигналами в проекте</a:t>
            </a:r>
            <a:r>
              <a:rPr lang="en-US" sz="1300" dirty="0" smtClean="0"/>
              <a:t> Simulink</a:t>
            </a:r>
          </a:p>
          <a:p>
            <a:pPr>
              <a:lnSpc>
                <a:spcPct val="80000"/>
              </a:lnSpc>
              <a:defRPr/>
            </a:pPr>
            <a:endParaRPr lang="en-US" sz="1700" dirty="0" smtClean="0">
              <a:cs typeface="+mn-cs"/>
            </a:endParaRPr>
          </a:p>
        </p:txBody>
      </p:sp>
      <p:pic>
        <p:nvPicPr>
          <p:cNvPr id="1402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152400"/>
            <a:ext cx="4024313"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14029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4564063"/>
            <a:ext cx="4572000" cy="130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2712578" name="Rectangle 2"/>
          <p:cNvSpPr>
            <a:spLocks noGrp="1" noChangeArrowheads="1"/>
          </p:cNvSpPr>
          <p:nvPr>
            <p:ph type="title" idx="4294967295"/>
          </p:nvPr>
        </p:nvSpPr>
        <p:spPr>
          <a:xfrm>
            <a:off x="0" y="273050"/>
            <a:ext cx="9144000" cy="914400"/>
          </a:xfrm>
        </p:spPr>
        <p:txBody>
          <a:bodyPr/>
          <a:lstStyle/>
          <a:p>
            <a:pPr>
              <a:defRPr/>
            </a:pPr>
            <a:r>
              <a:rPr lang="ru-RU" sz="2800" dirty="0" smtClean="0">
                <a:cs typeface="+mj-cs"/>
              </a:rPr>
              <a:t>Явный</a:t>
            </a:r>
            <a:r>
              <a:rPr lang="en-US" sz="2800" dirty="0" smtClean="0">
                <a:cs typeface="+mj-cs"/>
              </a:rPr>
              <a:t> </a:t>
            </a:r>
            <a:r>
              <a:rPr lang="en-US" sz="2800" dirty="0">
                <a:cs typeface="+mj-cs"/>
              </a:rPr>
              <a:t>Black </a:t>
            </a:r>
            <a:r>
              <a:rPr lang="en-US" sz="2800" dirty="0" smtClean="0">
                <a:cs typeface="+mj-cs"/>
              </a:rPr>
              <a:t>Box </a:t>
            </a:r>
            <a:r>
              <a:rPr lang="ru-RU" sz="2800" dirty="0" smtClean="0">
                <a:cs typeface="+mj-cs"/>
              </a:rPr>
              <a:t>при помощи </a:t>
            </a:r>
            <a:r>
              <a:rPr lang="en-US" sz="2800" dirty="0" smtClean="0">
                <a:cs typeface="+mj-cs"/>
              </a:rPr>
              <a:t>Subsystem </a:t>
            </a:r>
            <a:r>
              <a:rPr lang="en-US" sz="2800" dirty="0">
                <a:cs typeface="+mj-cs"/>
              </a:rPr>
              <a:t>Builder</a:t>
            </a:r>
          </a:p>
        </p:txBody>
      </p:sp>
      <p:sp>
        <p:nvSpPr>
          <p:cNvPr id="2682883" name="Rectangle 3"/>
          <p:cNvSpPr>
            <a:spLocks noGrp="1" noChangeArrowheads="1"/>
          </p:cNvSpPr>
          <p:nvPr>
            <p:ph type="body" idx="4294967295"/>
          </p:nvPr>
        </p:nvSpPr>
        <p:spPr>
          <a:xfrm>
            <a:off x="76200" y="1187450"/>
            <a:ext cx="9067800" cy="4679950"/>
          </a:xfrm>
        </p:spPr>
        <p:txBody>
          <a:bodyPr/>
          <a:lstStyle/>
          <a:p>
            <a:pPr>
              <a:defRPr/>
            </a:pPr>
            <a:r>
              <a:rPr lang="ru-RU" sz="2400" dirty="0" smtClean="0">
                <a:cs typeface="+mn-cs"/>
              </a:rPr>
              <a:t>Позволяет пользователю импортировать входные и выходные сигналы </a:t>
            </a:r>
            <a:r>
              <a:rPr lang="en-US" sz="2400" dirty="0" smtClean="0">
                <a:cs typeface="+mn-cs"/>
              </a:rPr>
              <a:t>HDL </a:t>
            </a:r>
            <a:r>
              <a:rPr lang="ru-RU" sz="2400" dirty="0" smtClean="0">
                <a:cs typeface="+mn-cs"/>
              </a:rPr>
              <a:t>проекта  в подсистему созданную в </a:t>
            </a:r>
            <a:r>
              <a:rPr lang="en-US" sz="2400" dirty="0" smtClean="0">
                <a:cs typeface="+mn-cs"/>
              </a:rPr>
              <a:t>Simulink</a:t>
            </a:r>
          </a:p>
          <a:p>
            <a:pPr>
              <a:defRPr/>
            </a:pPr>
            <a:r>
              <a:rPr lang="ru-RU" sz="2400" dirty="0" smtClean="0">
                <a:cs typeface="+mn-cs"/>
              </a:rPr>
              <a:t>Если ваш проект на </a:t>
            </a:r>
            <a:r>
              <a:rPr lang="en-US" sz="2400" dirty="0" smtClean="0">
                <a:cs typeface="+mn-cs"/>
              </a:rPr>
              <a:t>HDL </a:t>
            </a:r>
            <a:r>
              <a:rPr lang="ru-RU" sz="2400" dirty="0" smtClean="0">
                <a:cs typeface="+mn-cs"/>
              </a:rPr>
              <a:t>содержит </a:t>
            </a:r>
            <a:r>
              <a:rPr lang="en-US" sz="2400" dirty="0" smtClean="0">
                <a:cs typeface="+mn-cs"/>
              </a:rPr>
              <a:t>LPM </a:t>
            </a:r>
            <a:r>
              <a:rPr lang="ru-RU" sz="2400" dirty="0" smtClean="0">
                <a:cs typeface="+mn-cs"/>
              </a:rPr>
              <a:t>или</a:t>
            </a:r>
            <a:r>
              <a:rPr lang="en-US" sz="2400" dirty="0" smtClean="0">
                <a:cs typeface="+mn-cs"/>
              </a:rPr>
              <a:t> </a:t>
            </a:r>
            <a:r>
              <a:rPr lang="en-US" sz="2400" dirty="0" err="1" smtClean="0">
                <a:cs typeface="+mn-cs"/>
              </a:rPr>
              <a:t>Megafunction</a:t>
            </a:r>
            <a:r>
              <a:rPr lang="en-US" sz="2400" dirty="0" smtClean="0">
                <a:cs typeface="+mn-cs"/>
              </a:rPr>
              <a:t> </a:t>
            </a:r>
            <a:r>
              <a:rPr lang="ru-RU" sz="2400" dirty="0" smtClean="0">
                <a:cs typeface="+mn-cs"/>
              </a:rPr>
              <a:t>которые не поддерживаются блоком </a:t>
            </a:r>
            <a:r>
              <a:rPr lang="en-US" sz="2400" dirty="0" smtClean="0">
                <a:cs typeface="+mn-cs"/>
              </a:rPr>
              <a:t>HDL </a:t>
            </a:r>
            <a:r>
              <a:rPr lang="en-US" sz="2400" dirty="0" smtClean="0">
                <a:solidFill>
                  <a:schemeClr val="folHlink"/>
                </a:solidFill>
                <a:cs typeface="+mn-cs"/>
              </a:rPr>
              <a:t>Import</a:t>
            </a:r>
            <a:r>
              <a:rPr lang="en-US" sz="2400" dirty="0" smtClean="0">
                <a:cs typeface="+mn-cs"/>
              </a:rPr>
              <a:t>, </a:t>
            </a:r>
            <a:r>
              <a:rPr lang="ru-RU" sz="2400" dirty="0" smtClean="0">
                <a:cs typeface="+mn-cs"/>
              </a:rPr>
              <a:t>нужно использовать блок </a:t>
            </a:r>
            <a:r>
              <a:rPr lang="en-US" sz="2400" dirty="0" smtClean="0">
                <a:cs typeface="+mn-cs"/>
              </a:rPr>
              <a:t>Subsystem Builder</a:t>
            </a:r>
          </a:p>
          <a:p>
            <a:pPr>
              <a:defRPr/>
            </a:pPr>
            <a:r>
              <a:rPr lang="ru-RU" sz="2400" dirty="0" smtClean="0">
                <a:cs typeface="+mn-cs"/>
              </a:rPr>
              <a:t>Не создает </a:t>
            </a:r>
            <a:r>
              <a:rPr lang="ru-RU" sz="2400" dirty="0" err="1" smtClean="0">
                <a:cs typeface="+mn-cs"/>
              </a:rPr>
              <a:t>симуляционную</a:t>
            </a:r>
            <a:r>
              <a:rPr lang="ru-RU" sz="2400" dirty="0" smtClean="0">
                <a:cs typeface="+mn-cs"/>
              </a:rPr>
              <a:t> модель</a:t>
            </a:r>
            <a:r>
              <a:rPr lang="en-US" sz="2400" dirty="0" smtClean="0">
                <a:cs typeface="+mn-cs"/>
              </a:rPr>
              <a:t>.  </a:t>
            </a:r>
          </a:p>
          <a:p>
            <a:pPr lvl="1">
              <a:defRPr/>
            </a:pPr>
            <a:r>
              <a:rPr lang="ru-RU" sz="1800" dirty="0" smtClean="0"/>
              <a:t>Необходимо создавать собственную </a:t>
            </a:r>
            <a:r>
              <a:rPr lang="en-US" sz="1800" dirty="0" smtClean="0"/>
              <a:t>S-</a:t>
            </a:r>
            <a:r>
              <a:rPr lang="ru-RU" sz="1800" dirty="0" err="1" smtClean="0"/>
              <a:t>функци</a:t>
            </a:r>
            <a:r>
              <a:rPr lang="ru-RU" sz="1800" dirty="0" smtClean="0"/>
              <a:t>.</a:t>
            </a:r>
            <a:r>
              <a:rPr lang="en-US" sz="1800" dirty="0" smtClean="0"/>
              <a:t> (Simulink simulation model) </a:t>
            </a:r>
          </a:p>
          <a:p>
            <a:pPr>
              <a:defRPr/>
            </a:pPr>
            <a:r>
              <a:rPr lang="en-US" sz="2400" dirty="0" err="1" smtClean="0">
                <a:cs typeface="+mn-cs"/>
              </a:rPr>
              <a:t>SubSystem</a:t>
            </a:r>
            <a:r>
              <a:rPr lang="en-US" sz="2400" dirty="0" smtClean="0">
                <a:cs typeface="+mn-cs"/>
              </a:rPr>
              <a:t> builder </a:t>
            </a:r>
            <a:r>
              <a:rPr lang="ru-RU" sz="2400" dirty="0" smtClean="0">
                <a:cs typeface="+mn-cs"/>
              </a:rPr>
              <a:t>создает экземпляры </a:t>
            </a:r>
            <a:r>
              <a:rPr lang="en-US" sz="2400" dirty="0" smtClean="0">
                <a:cs typeface="+mn-cs"/>
              </a:rPr>
              <a:t>HDL input, HDL output </a:t>
            </a:r>
            <a:r>
              <a:rPr lang="ru-RU" sz="2400" dirty="0" smtClean="0">
                <a:cs typeface="+mn-cs"/>
              </a:rPr>
              <a:t>и</a:t>
            </a:r>
            <a:r>
              <a:rPr lang="en-US" sz="2400" dirty="0" smtClean="0">
                <a:cs typeface="+mn-cs"/>
              </a:rPr>
              <a:t> HDL entity </a:t>
            </a:r>
            <a:r>
              <a:rPr lang="ru-RU" sz="2400" dirty="0" smtClean="0">
                <a:cs typeface="+mn-cs"/>
              </a:rPr>
              <a:t>для представления импортированного проекта</a:t>
            </a:r>
            <a:endParaRPr lang="en-US" sz="2400" dirty="0" smtClean="0">
              <a:cs typeface="+mn-cs"/>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Slide Number Placeholder 4"/>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2714626" name="Rectangle 2"/>
          <p:cNvSpPr>
            <a:spLocks noGrp="1" noChangeArrowheads="1"/>
          </p:cNvSpPr>
          <p:nvPr>
            <p:ph type="title" idx="4294967295"/>
          </p:nvPr>
        </p:nvSpPr>
        <p:spPr/>
        <p:txBody>
          <a:bodyPr/>
          <a:lstStyle/>
          <a:p>
            <a:pPr>
              <a:defRPr/>
            </a:pPr>
            <a:r>
              <a:rPr lang="en-US" dirty="0" err="1">
                <a:cs typeface="+mj-cs"/>
              </a:rPr>
              <a:t>SubSystem</a:t>
            </a:r>
            <a:r>
              <a:rPr lang="en-US" dirty="0">
                <a:cs typeface="+mj-cs"/>
              </a:rPr>
              <a:t> Builder </a:t>
            </a:r>
            <a:r>
              <a:rPr lang="ru-RU" dirty="0" smtClean="0">
                <a:cs typeface="+mj-cs"/>
              </a:rPr>
              <a:t>поддержка </a:t>
            </a:r>
            <a:r>
              <a:rPr lang="en-US" dirty="0" smtClean="0">
                <a:cs typeface="+mj-cs"/>
              </a:rPr>
              <a:t>HDL</a:t>
            </a:r>
            <a:endParaRPr lang="en-US" dirty="0">
              <a:cs typeface="+mj-cs"/>
            </a:endParaRPr>
          </a:p>
        </p:txBody>
      </p:sp>
      <p:sp>
        <p:nvSpPr>
          <p:cNvPr id="2684931" name="Rectangle 3"/>
          <p:cNvSpPr>
            <a:spLocks noGrp="1" noChangeArrowheads="1"/>
          </p:cNvSpPr>
          <p:nvPr>
            <p:ph type="body" sz="half" idx="4294967295"/>
          </p:nvPr>
        </p:nvSpPr>
        <p:spPr>
          <a:xfrm>
            <a:off x="350838" y="1219200"/>
            <a:ext cx="4089400" cy="5029200"/>
          </a:xfrm>
          <a:ln>
            <a:solidFill>
              <a:schemeClr val="folHlink"/>
            </a:solidFill>
            <a:miter lim="800000"/>
            <a:headEnd/>
            <a:tailEnd/>
          </a:ln>
        </p:spPr>
        <p:txBody>
          <a:bodyPr/>
          <a:lstStyle/>
          <a:p>
            <a:pPr>
              <a:defRPr/>
            </a:pPr>
            <a:r>
              <a:rPr lang="ru-RU" sz="2000" dirty="0" smtClean="0">
                <a:cs typeface="+mn-cs"/>
              </a:rPr>
              <a:t>Файл </a:t>
            </a:r>
            <a:r>
              <a:rPr lang="en-US" sz="2000" dirty="0" smtClean="0">
                <a:cs typeface="+mn-cs"/>
              </a:rPr>
              <a:t>VHDL </a:t>
            </a:r>
            <a:r>
              <a:rPr lang="ru-RU" sz="2000" dirty="0" smtClean="0">
                <a:cs typeface="+mn-cs"/>
              </a:rPr>
              <a:t>должен содержать только одно</a:t>
            </a:r>
            <a:r>
              <a:rPr lang="en-US" sz="2000" dirty="0" smtClean="0">
                <a:cs typeface="+mn-cs"/>
              </a:rPr>
              <a:t> entity</a:t>
            </a:r>
          </a:p>
          <a:p>
            <a:pPr>
              <a:defRPr/>
            </a:pPr>
            <a:r>
              <a:rPr lang="ru-RU" sz="2000" dirty="0" smtClean="0">
                <a:cs typeface="+mn-cs"/>
              </a:rPr>
              <a:t>Типы портов</a:t>
            </a:r>
            <a:r>
              <a:rPr lang="en-US" sz="2000" dirty="0" smtClean="0">
                <a:cs typeface="+mn-cs"/>
              </a:rPr>
              <a:t>:</a:t>
            </a:r>
            <a:r>
              <a:rPr lang="ru-RU" sz="2000" dirty="0" smtClean="0">
                <a:cs typeface="+mn-cs"/>
              </a:rPr>
              <a:t>только </a:t>
            </a:r>
            <a:r>
              <a:rPr lang="en-US" sz="2000" dirty="0" smtClean="0">
                <a:cs typeface="+mn-cs"/>
              </a:rPr>
              <a:t>in </a:t>
            </a:r>
            <a:r>
              <a:rPr lang="ru-RU" sz="2000" dirty="0" smtClean="0">
                <a:cs typeface="+mn-cs"/>
              </a:rPr>
              <a:t>или</a:t>
            </a:r>
            <a:r>
              <a:rPr lang="en-US" sz="2000" dirty="0" smtClean="0">
                <a:cs typeface="+mn-cs"/>
              </a:rPr>
              <a:t> out</a:t>
            </a:r>
          </a:p>
          <a:p>
            <a:pPr>
              <a:defRPr/>
            </a:pPr>
            <a:r>
              <a:rPr lang="ru-RU" sz="2000" dirty="0" smtClean="0">
                <a:cs typeface="+mn-cs"/>
              </a:rPr>
              <a:t>Типы данных</a:t>
            </a:r>
            <a:r>
              <a:rPr lang="en-US" sz="2000" dirty="0" smtClean="0">
                <a:cs typeface="+mn-cs"/>
              </a:rPr>
              <a:t>: STD_LOGIC </a:t>
            </a:r>
            <a:r>
              <a:rPr lang="ru-RU" sz="2000" dirty="0" smtClean="0">
                <a:cs typeface="+mn-cs"/>
              </a:rPr>
              <a:t>или</a:t>
            </a:r>
            <a:r>
              <a:rPr lang="en-US" sz="2000" dirty="0" smtClean="0">
                <a:cs typeface="+mn-cs"/>
              </a:rPr>
              <a:t> STD_LOGIC_VECTOR</a:t>
            </a:r>
          </a:p>
          <a:p>
            <a:pPr>
              <a:defRPr/>
            </a:pPr>
            <a:r>
              <a:rPr lang="ru-RU" sz="2000" dirty="0" smtClean="0">
                <a:cs typeface="+mn-cs"/>
              </a:rPr>
              <a:t>Разрядность</a:t>
            </a:r>
            <a:r>
              <a:rPr lang="en-US" sz="2000" dirty="0" smtClean="0">
                <a:cs typeface="+mn-cs"/>
              </a:rPr>
              <a:t>:</a:t>
            </a:r>
          </a:p>
          <a:p>
            <a:pPr lvl="1">
              <a:defRPr/>
            </a:pPr>
            <a:r>
              <a:rPr lang="en-US" sz="1600" dirty="0" smtClean="0"/>
              <a:t>a(7 DOWNTO 0) </a:t>
            </a:r>
            <a:r>
              <a:rPr lang="ru-RU" sz="1600" dirty="0" smtClean="0"/>
              <a:t>поддерживается</a:t>
            </a:r>
            <a:r>
              <a:rPr lang="en-US" sz="1600" dirty="0" smtClean="0"/>
              <a:t> (0 </a:t>
            </a:r>
            <a:r>
              <a:rPr lang="ru-RU" sz="1600" dirty="0" smtClean="0"/>
              <a:t>это</a:t>
            </a:r>
            <a:r>
              <a:rPr lang="en-US" sz="1600" dirty="0" smtClean="0"/>
              <a:t> LSB, </a:t>
            </a:r>
            <a:r>
              <a:rPr lang="ru-RU" sz="1600" dirty="0" smtClean="0"/>
              <a:t>и должно быть</a:t>
            </a:r>
            <a:r>
              <a:rPr lang="en-US" sz="1600" dirty="0" smtClean="0"/>
              <a:t> 0)</a:t>
            </a:r>
          </a:p>
          <a:p>
            <a:pPr lvl="1">
              <a:defRPr/>
            </a:pPr>
            <a:r>
              <a:rPr lang="en-US" sz="1600" dirty="0" smtClean="0"/>
              <a:t>a(8 DOWNTO 1) </a:t>
            </a:r>
            <a:r>
              <a:rPr lang="ru-RU" sz="1600" dirty="0" smtClean="0"/>
              <a:t>не поддерживается</a:t>
            </a:r>
            <a:endParaRPr lang="en-US" sz="1600" dirty="0" smtClean="0"/>
          </a:p>
          <a:p>
            <a:pPr lvl="1">
              <a:defRPr/>
            </a:pPr>
            <a:r>
              <a:rPr lang="en-US" sz="1600" dirty="0" smtClean="0"/>
              <a:t>a(0 TO 7) </a:t>
            </a:r>
            <a:r>
              <a:rPr lang="ru-RU" sz="1600" dirty="0" smtClean="0"/>
              <a:t>не поддерживается</a:t>
            </a:r>
            <a:endParaRPr lang="en-US" sz="1600" dirty="0" smtClean="0"/>
          </a:p>
          <a:p>
            <a:pPr>
              <a:defRPr/>
            </a:pPr>
            <a:r>
              <a:rPr lang="ru-RU" sz="2000" dirty="0" smtClean="0">
                <a:cs typeface="+mn-cs"/>
              </a:rPr>
              <a:t>Каждый порт задан отдельной строкой</a:t>
            </a:r>
            <a:r>
              <a:rPr lang="en-US" sz="2000" dirty="0" smtClean="0">
                <a:cs typeface="+mn-cs"/>
              </a:rPr>
              <a:t>:</a:t>
            </a:r>
          </a:p>
          <a:p>
            <a:pPr lvl="1">
              <a:defRPr/>
            </a:pPr>
            <a:r>
              <a:rPr lang="en-US" sz="1600" dirty="0" err="1" smtClean="0"/>
              <a:t>a:STD_LOGIC</a:t>
            </a:r>
            <a:r>
              <a:rPr lang="en-US" sz="1600" dirty="0" smtClean="0"/>
              <a:t>; </a:t>
            </a:r>
            <a:r>
              <a:rPr lang="ru-RU" sz="1600" dirty="0" err="1" smtClean="0"/>
              <a:t>поддерживаетя</a:t>
            </a:r>
            <a:endParaRPr lang="en-US" sz="1600" dirty="0" smtClean="0"/>
          </a:p>
          <a:p>
            <a:pPr lvl="1">
              <a:defRPr/>
            </a:pPr>
            <a:r>
              <a:rPr lang="en-US" sz="1600" dirty="0" err="1" smtClean="0"/>
              <a:t>a,b,c:STD_LOGIC</a:t>
            </a:r>
            <a:r>
              <a:rPr lang="en-US" sz="1600" dirty="0" smtClean="0"/>
              <a:t>; </a:t>
            </a:r>
            <a:r>
              <a:rPr lang="ru-RU" sz="1600" dirty="0" smtClean="0"/>
              <a:t>не поддерживается</a:t>
            </a:r>
            <a:endParaRPr lang="en-US" sz="1600" dirty="0" smtClean="0"/>
          </a:p>
        </p:txBody>
      </p:sp>
      <p:sp>
        <p:nvSpPr>
          <p:cNvPr id="2684932" name="Rectangle 4"/>
          <p:cNvSpPr>
            <a:spLocks noGrp="1" noChangeArrowheads="1"/>
          </p:cNvSpPr>
          <p:nvPr>
            <p:ph type="body" sz="half" idx="4294967295"/>
          </p:nvPr>
        </p:nvSpPr>
        <p:spPr>
          <a:xfrm>
            <a:off x="4592638" y="1568450"/>
            <a:ext cx="4089400" cy="4679950"/>
          </a:xfrm>
          <a:ln>
            <a:solidFill>
              <a:schemeClr val="folHlink"/>
            </a:solidFill>
            <a:miter lim="800000"/>
            <a:headEnd/>
            <a:tailEnd/>
          </a:ln>
        </p:spPr>
        <p:txBody>
          <a:bodyPr/>
          <a:lstStyle/>
          <a:p>
            <a:pPr>
              <a:defRPr/>
            </a:pPr>
            <a:r>
              <a:rPr lang="ru-RU" sz="2000" dirty="0" smtClean="0">
                <a:cs typeface="+mn-cs"/>
              </a:rPr>
              <a:t>О</a:t>
            </a:r>
            <a:r>
              <a:rPr lang="en-US" sz="2000" dirty="0" err="1" smtClean="0">
                <a:cs typeface="+mn-cs"/>
              </a:rPr>
              <a:t>р</a:t>
            </a:r>
            <a:r>
              <a:rPr lang="ru-RU" sz="2000" dirty="0" smtClean="0">
                <a:cs typeface="+mn-cs"/>
              </a:rPr>
              <a:t>дин модуль в </a:t>
            </a:r>
            <a:r>
              <a:rPr lang="ru-RU" sz="2000" dirty="0" err="1" smtClean="0">
                <a:cs typeface="+mn-cs"/>
              </a:rPr>
              <a:t>йале</a:t>
            </a:r>
            <a:endParaRPr lang="en-US" sz="2000" dirty="0" smtClean="0">
              <a:cs typeface="+mn-cs"/>
            </a:endParaRPr>
          </a:p>
          <a:p>
            <a:pPr>
              <a:defRPr/>
            </a:pPr>
            <a:r>
              <a:rPr lang="ru-RU" sz="2000" dirty="0" smtClean="0">
                <a:cs typeface="+mn-cs"/>
              </a:rPr>
              <a:t>Типы портов</a:t>
            </a:r>
            <a:r>
              <a:rPr lang="en-US" sz="2000" dirty="0" smtClean="0">
                <a:cs typeface="+mn-cs"/>
              </a:rPr>
              <a:t>: input </a:t>
            </a:r>
            <a:r>
              <a:rPr lang="ru-RU" sz="2000" dirty="0" smtClean="0">
                <a:cs typeface="+mn-cs"/>
              </a:rPr>
              <a:t>или</a:t>
            </a:r>
            <a:r>
              <a:rPr lang="en-US" sz="2000" dirty="0" smtClean="0">
                <a:cs typeface="+mn-cs"/>
              </a:rPr>
              <a:t> output</a:t>
            </a:r>
          </a:p>
          <a:p>
            <a:pPr>
              <a:defRPr/>
            </a:pPr>
            <a:r>
              <a:rPr lang="ru-RU" sz="2000" dirty="0" smtClean="0">
                <a:cs typeface="+mn-cs"/>
              </a:rPr>
              <a:t>Разрядность</a:t>
            </a:r>
            <a:r>
              <a:rPr lang="en-US" sz="2000" dirty="0" smtClean="0">
                <a:cs typeface="+mn-cs"/>
              </a:rPr>
              <a:t>:</a:t>
            </a:r>
          </a:p>
          <a:p>
            <a:pPr lvl="1">
              <a:defRPr/>
            </a:pPr>
            <a:r>
              <a:rPr lang="en-US" sz="1600" dirty="0" smtClean="0"/>
              <a:t>input [7:0] a; </a:t>
            </a:r>
            <a:r>
              <a:rPr lang="ru-RU" sz="1600" dirty="0" smtClean="0"/>
              <a:t>поддерживается</a:t>
            </a:r>
            <a:endParaRPr lang="en-US" sz="1600" dirty="0" smtClean="0"/>
          </a:p>
          <a:p>
            <a:pPr lvl="1">
              <a:defRPr/>
            </a:pPr>
            <a:r>
              <a:rPr lang="en-US" sz="1600" dirty="0" smtClean="0"/>
              <a:t>input [8:1] a; </a:t>
            </a:r>
            <a:r>
              <a:rPr lang="ru-RU" sz="1600" dirty="0"/>
              <a:t>не поддерживается</a:t>
            </a:r>
            <a:endParaRPr lang="en-US" sz="1600" dirty="0" smtClean="0"/>
          </a:p>
          <a:p>
            <a:pPr lvl="1">
              <a:defRPr/>
            </a:pPr>
            <a:r>
              <a:rPr lang="en-US" sz="1600" dirty="0" smtClean="0"/>
              <a:t>input [0:7] a; </a:t>
            </a:r>
            <a:r>
              <a:rPr lang="ru-RU" sz="1600" dirty="0"/>
              <a:t>не поддерживается</a:t>
            </a:r>
            <a:endParaRPr lang="en-US" sz="1600" dirty="0" smtClean="0"/>
          </a:p>
          <a:p>
            <a:pPr>
              <a:defRPr/>
            </a:pPr>
            <a:r>
              <a:rPr lang="ru-RU" sz="2000" dirty="0"/>
              <a:t>Каждый порт задан отдельной строкой</a:t>
            </a:r>
            <a:endParaRPr lang="en-US" sz="2000" dirty="0" smtClean="0">
              <a:cs typeface="+mn-cs"/>
            </a:endParaRPr>
          </a:p>
          <a:p>
            <a:pPr lvl="1">
              <a:defRPr/>
            </a:pPr>
            <a:r>
              <a:rPr lang="en-US" sz="1600" dirty="0" smtClean="0"/>
              <a:t>input [7:0] a; </a:t>
            </a:r>
            <a:r>
              <a:rPr lang="ru-RU" sz="1600" dirty="0" smtClean="0"/>
              <a:t>поддерживается</a:t>
            </a:r>
            <a:endParaRPr lang="en-US" sz="1600" dirty="0" smtClean="0"/>
          </a:p>
          <a:p>
            <a:pPr lvl="1">
              <a:defRPr/>
            </a:pPr>
            <a:r>
              <a:rPr lang="en-US" sz="1600" dirty="0" smtClean="0"/>
              <a:t>input [7:0] </a:t>
            </a:r>
            <a:r>
              <a:rPr lang="en-US" sz="1600" dirty="0" err="1" smtClean="0"/>
              <a:t>a,b,c</a:t>
            </a:r>
            <a:r>
              <a:rPr lang="en-US" sz="1600" dirty="0" smtClean="0"/>
              <a:t>; </a:t>
            </a:r>
            <a:r>
              <a:rPr lang="ru-RU" sz="1600" dirty="0" smtClean="0"/>
              <a:t>не </a:t>
            </a:r>
            <a:r>
              <a:rPr lang="ru-RU" sz="1600" dirty="0"/>
              <a:t>поддерживается</a:t>
            </a:r>
            <a:endParaRPr lang="en-US" sz="1600" dirty="0" smtClean="0"/>
          </a:p>
        </p:txBody>
      </p:sp>
      <p:sp>
        <p:nvSpPr>
          <p:cNvPr id="144389" name="Text Box 5"/>
          <p:cNvSpPr txBox="1">
            <a:spLocks noChangeArrowheads="1"/>
          </p:cNvSpPr>
          <p:nvPr/>
        </p:nvSpPr>
        <p:spPr bwMode="auto">
          <a:xfrm>
            <a:off x="288925" y="838200"/>
            <a:ext cx="24288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ru-RU" b="1" dirty="0" smtClean="0">
                <a:solidFill>
                  <a:schemeClr val="folHlink"/>
                </a:solidFill>
              </a:rPr>
              <a:t>Правила </a:t>
            </a:r>
            <a:r>
              <a:rPr lang="en-US" b="1" dirty="0" smtClean="0">
                <a:solidFill>
                  <a:schemeClr val="folHlink"/>
                </a:solidFill>
              </a:rPr>
              <a:t>VHDL</a:t>
            </a:r>
            <a:endParaRPr lang="en-US" b="1" dirty="0">
              <a:solidFill>
                <a:schemeClr val="folHlink"/>
              </a:solidFill>
            </a:endParaRPr>
          </a:p>
        </p:txBody>
      </p:sp>
      <p:sp>
        <p:nvSpPr>
          <p:cNvPr id="144390" name="Text Box 6"/>
          <p:cNvSpPr txBox="1">
            <a:spLocks noChangeArrowheads="1"/>
          </p:cNvSpPr>
          <p:nvPr/>
        </p:nvSpPr>
        <p:spPr bwMode="auto">
          <a:xfrm>
            <a:off x="4572000" y="1066800"/>
            <a:ext cx="3276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ru-RU" b="1" dirty="0" smtClean="0">
                <a:solidFill>
                  <a:schemeClr val="folHlink"/>
                </a:solidFill>
              </a:rPr>
              <a:t>Правила </a:t>
            </a:r>
            <a:r>
              <a:rPr lang="en-US" b="1" dirty="0" smtClean="0">
                <a:solidFill>
                  <a:schemeClr val="folHlink"/>
                </a:solidFill>
              </a:rPr>
              <a:t>Verilog</a:t>
            </a:r>
            <a:endParaRPr lang="en-US" b="1" dirty="0">
              <a:solidFill>
                <a:schemeClr val="folHlink"/>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Slide Number Placeholder 6"/>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2716674" name="Rectangle 2"/>
          <p:cNvSpPr>
            <a:spLocks noGrp="1" noChangeArrowheads="1"/>
          </p:cNvSpPr>
          <p:nvPr>
            <p:ph type="title" sz="quarter" idx="4294967295"/>
          </p:nvPr>
        </p:nvSpPr>
        <p:spPr/>
        <p:txBody>
          <a:bodyPr/>
          <a:lstStyle/>
          <a:p>
            <a:pPr>
              <a:defRPr/>
            </a:pPr>
            <a:r>
              <a:rPr lang="en-US">
                <a:cs typeface="+mj-cs"/>
              </a:rPr>
              <a:t>Quartus II Assignments Settings</a:t>
            </a:r>
          </a:p>
        </p:txBody>
      </p:sp>
      <p:pic>
        <p:nvPicPr>
          <p:cNvPr id="2686979" name="Picture 3" descr="slide_Quartus_settings"/>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350838" y="1233488"/>
            <a:ext cx="8632825" cy="4822825"/>
          </a:xfrm>
        </p:spPr>
      </p:pic>
      <p:pic>
        <p:nvPicPr>
          <p:cNvPr id="2686980" name="Picture 4" descr="slide_Quartus_settings_device"/>
          <p:cNvPicPr>
            <a:picLocks noGrp="1" noChangeAspect="1" noChangeArrowheads="1"/>
          </p:cNvPicPr>
          <p:nvPr>
            <p:ph sz="quarter" idx="4294967295"/>
          </p:nvPr>
        </p:nvPicPr>
        <p:blipFill>
          <a:blip r:embed="rId4">
            <a:extLst>
              <a:ext uri="{28A0092B-C50C-407E-A947-70E740481C1C}">
                <a14:useLocalDpi xmlns:a14="http://schemas.microsoft.com/office/drawing/2010/main" val="0"/>
              </a:ext>
            </a:extLst>
          </a:blip>
          <a:srcRect/>
          <a:stretch>
            <a:fillRect/>
          </a:stretch>
        </p:blipFill>
        <p:spPr>
          <a:xfrm>
            <a:off x="176213" y="3027363"/>
            <a:ext cx="4089400" cy="1120775"/>
          </a:xfrm>
        </p:spPr>
      </p:pic>
      <p:pic>
        <p:nvPicPr>
          <p:cNvPr id="2686981" name="Picture 5" descr="slide_Quartus_settings_pinout"/>
          <p:cNvPicPr>
            <a:picLocks noGrp="1" noChangeAspect="1" noChangeArrowheads="1"/>
          </p:cNvPicPr>
          <p:nvPr>
            <p:ph sz="quarter" idx="4294967295"/>
          </p:nvPr>
        </p:nvPicPr>
        <p:blipFill>
          <a:blip r:embed="rId5">
            <a:extLst>
              <a:ext uri="{28A0092B-C50C-407E-A947-70E740481C1C}">
                <a14:useLocalDpi xmlns:a14="http://schemas.microsoft.com/office/drawing/2010/main" val="0"/>
              </a:ext>
            </a:extLst>
          </a:blip>
          <a:srcRect/>
          <a:stretch>
            <a:fillRect/>
          </a:stretch>
        </p:blipFill>
        <p:spPr>
          <a:xfrm>
            <a:off x="4346575" y="933450"/>
            <a:ext cx="4089400" cy="1120775"/>
          </a:xfrm>
        </p:spPr>
      </p:pic>
      <p:sp>
        <p:nvSpPr>
          <p:cNvPr id="146438" name="Line 6"/>
          <p:cNvSpPr>
            <a:spLocks noChangeShapeType="1"/>
          </p:cNvSpPr>
          <p:nvPr/>
        </p:nvSpPr>
        <p:spPr bwMode="auto">
          <a:xfrm flipH="1" flipV="1">
            <a:off x="1171575" y="4192588"/>
            <a:ext cx="307975" cy="2667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Lst>
        </p:spPr>
        <p:txBody>
          <a:bodyPr/>
          <a:lstStyle/>
          <a:p>
            <a:endParaRPr lang="en-US"/>
          </a:p>
        </p:txBody>
      </p:sp>
      <p:pic>
        <p:nvPicPr>
          <p:cNvPr id="2686983" name="Picture 7" descr="slide_Quartus_settings_fmax"/>
          <p:cNvPicPr>
            <a:picLocks noGrp="1" noChangeAspect="1" noChangeArrowheads="1"/>
          </p:cNvPicPr>
          <p:nvPr>
            <p:ph sz="quarter" idx="4294967295"/>
          </p:nvPr>
        </p:nvPicPr>
        <p:blipFill>
          <a:blip r:embed="rId6">
            <a:extLst>
              <a:ext uri="{28A0092B-C50C-407E-A947-70E740481C1C}">
                <a14:useLocalDpi xmlns:a14="http://schemas.microsoft.com/office/drawing/2010/main" val="0"/>
              </a:ext>
            </a:extLst>
          </a:blip>
          <a:srcRect/>
          <a:stretch>
            <a:fillRect/>
          </a:stretch>
        </p:blipFill>
        <p:spPr>
          <a:xfrm>
            <a:off x="2743200" y="5257800"/>
            <a:ext cx="4089400" cy="1120775"/>
          </a:xfr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2718722" name="Rectangle 2"/>
          <p:cNvSpPr>
            <a:spLocks noGrp="1" noChangeArrowheads="1"/>
          </p:cNvSpPr>
          <p:nvPr>
            <p:ph type="title" idx="4294967295"/>
          </p:nvPr>
        </p:nvSpPr>
        <p:spPr/>
        <p:txBody>
          <a:bodyPr/>
          <a:lstStyle/>
          <a:p>
            <a:pPr>
              <a:defRPr/>
            </a:pPr>
            <a:r>
              <a:rPr lang="en-US" dirty="0">
                <a:cs typeface="+mj-cs"/>
              </a:rPr>
              <a:t>Hardware in the Loop (HIL)</a:t>
            </a:r>
          </a:p>
        </p:txBody>
      </p:sp>
      <p:sp>
        <p:nvSpPr>
          <p:cNvPr id="2689027" name="Rectangle 3"/>
          <p:cNvSpPr>
            <a:spLocks noGrp="1" noChangeArrowheads="1"/>
          </p:cNvSpPr>
          <p:nvPr>
            <p:ph type="body" idx="4294967295"/>
          </p:nvPr>
        </p:nvSpPr>
        <p:spPr/>
        <p:txBody>
          <a:bodyPr/>
          <a:lstStyle/>
          <a:p>
            <a:pPr>
              <a:defRPr/>
            </a:pPr>
            <a:r>
              <a:rPr lang="ru-RU" dirty="0" smtClean="0">
                <a:cs typeface="+mn-cs"/>
              </a:rPr>
              <a:t>Блок</a:t>
            </a:r>
            <a:r>
              <a:rPr lang="en-US" dirty="0" smtClean="0">
                <a:cs typeface="+mn-cs"/>
              </a:rPr>
              <a:t> HIL </a:t>
            </a:r>
            <a:r>
              <a:rPr lang="ru-RU" dirty="0" smtClean="0">
                <a:cs typeface="+mn-cs"/>
              </a:rPr>
              <a:t>позволяет использовать </a:t>
            </a:r>
            <a:r>
              <a:rPr lang="en-US" dirty="0" smtClean="0">
                <a:cs typeface="+mn-cs"/>
              </a:rPr>
              <a:t>FPGA</a:t>
            </a:r>
            <a:r>
              <a:rPr lang="ru-RU" dirty="0" smtClean="0">
                <a:cs typeface="+mn-cs"/>
              </a:rPr>
              <a:t> как устройство моделирования внутри проекта </a:t>
            </a:r>
            <a:r>
              <a:rPr lang="en-US" dirty="0" smtClean="0">
                <a:cs typeface="+mn-cs"/>
              </a:rPr>
              <a:t>Simulink</a:t>
            </a:r>
          </a:p>
          <a:p>
            <a:pPr>
              <a:defRPr/>
            </a:pPr>
            <a:r>
              <a:rPr lang="ru-RU" dirty="0" smtClean="0">
                <a:cs typeface="+mn-cs"/>
              </a:rPr>
              <a:t>Блок поддерживает проекты только с одним тактовым сигналом и с синхронизированной передачей данных внутри</a:t>
            </a:r>
            <a:endParaRPr lang="en-US" dirty="0" smtClean="0">
              <a:cs typeface="+mn-cs"/>
            </a:endParaRPr>
          </a:p>
        </p:txBody>
      </p:sp>
      <p:pic>
        <p:nvPicPr>
          <p:cNvPr id="1484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4343400"/>
            <a:ext cx="6242050" cy="141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Number Placeholder 3"/>
          <p:cNvSpPr txBox="1">
            <a:spLocks noGrp="1"/>
          </p:cNvSpPr>
          <p:nvPr/>
        </p:nvSpPr>
        <p:spPr bwMode="auto">
          <a:xfrm>
            <a:off x="304800" y="6588125"/>
            <a:ext cx="698500"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2664450" name="Rectangle 2"/>
          <p:cNvSpPr>
            <a:spLocks noGrp="1" noChangeArrowheads="1"/>
          </p:cNvSpPr>
          <p:nvPr>
            <p:ph type="title" idx="4294967295"/>
          </p:nvPr>
        </p:nvSpPr>
        <p:spPr>
          <a:xfrm>
            <a:off x="0" y="0"/>
            <a:ext cx="8636000" cy="1219200"/>
          </a:xfrm>
        </p:spPr>
        <p:txBody>
          <a:bodyPr/>
          <a:lstStyle/>
          <a:p>
            <a:pPr>
              <a:defRPr/>
            </a:pPr>
            <a:r>
              <a:rPr lang="ru-RU" dirty="0" smtClean="0">
                <a:cs typeface="+mj-cs"/>
              </a:rPr>
              <a:t>Обзор маршрута проектирования </a:t>
            </a:r>
            <a:r>
              <a:rPr lang="en-US" dirty="0" smtClean="0">
                <a:cs typeface="+mj-cs"/>
              </a:rPr>
              <a:t>DSP Builder</a:t>
            </a:r>
            <a:endParaRPr lang="en-US" dirty="0">
              <a:cs typeface="+mj-cs"/>
            </a:endParaRPr>
          </a:p>
        </p:txBody>
      </p:sp>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t="9848"/>
          <a:stretch>
            <a:fillRect/>
          </a:stretch>
        </p:blipFill>
        <p:spPr bwMode="auto">
          <a:xfrm>
            <a:off x="423863" y="4460875"/>
            <a:ext cx="2619375" cy="1292225"/>
          </a:xfrm>
          <a:prstGeom prst="rect">
            <a:avLst/>
          </a:prstGeom>
          <a:noFill/>
          <a:ln w="12700">
            <a:solidFill>
              <a:schemeClr val="bg2"/>
            </a:solidFill>
            <a:prstDash val="dash"/>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1946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6863" y="957263"/>
            <a:ext cx="1663700" cy="226695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1946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5850" y="1041400"/>
            <a:ext cx="2617788" cy="1652588"/>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19462" name="Text Box 6"/>
          <p:cNvSpPr txBox="1">
            <a:spLocks noChangeArrowheads="1"/>
          </p:cNvSpPr>
          <p:nvPr/>
        </p:nvSpPr>
        <p:spPr bwMode="auto">
          <a:xfrm>
            <a:off x="2438400" y="2781300"/>
            <a:ext cx="42672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ct val="95000"/>
              </a:lnSpc>
            </a:pPr>
            <a:r>
              <a:rPr lang="ru-RU" sz="1400" b="1">
                <a:cs typeface="Arial" charset="0"/>
              </a:rPr>
              <a:t>Домен </a:t>
            </a:r>
            <a:r>
              <a:rPr lang="en-US" sz="1400" b="1">
                <a:cs typeface="Arial" charset="0"/>
              </a:rPr>
              <a:t>Matlab/Simulink </a:t>
            </a:r>
            <a:endParaRPr lang="ru-RU" sz="1400" b="1">
              <a:cs typeface="Arial" charset="0"/>
            </a:endParaRPr>
          </a:p>
          <a:p>
            <a:pPr algn="ctr">
              <a:lnSpc>
                <a:spcPct val="95000"/>
              </a:lnSpc>
            </a:pPr>
            <a:r>
              <a:rPr lang="en-US" sz="1400" b="1">
                <a:cs typeface="Arial" charset="0"/>
              </a:rPr>
              <a:t>(</a:t>
            </a:r>
            <a:r>
              <a:rPr lang="ru-RU" sz="1400" b="1">
                <a:cs typeface="Arial" charset="0"/>
              </a:rPr>
              <a:t>Системное моделирование и верификация</a:t>
            </a:r>
            <a:r>
              <a:rPr lang="en-US" sz="1400" b="1">
                <a:cs typeface="Arial" charset="0"/>
              </a:rPr>
              <a:t>)</a:t>
            </a:r>
          </a:p>
        </p:txBody>
      </p:sp>
      <p:pic>
        <p:nvPicPr>
          <p:cNvPr id="19463" name="Picture 7" descr="TMW_logo_200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5438" y="1260475"/>
            <a:ext cx="1982787"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4" name="Text Box 8"/>
          <p:cNvSpPr txBox="1">
            <a:spLocks noChangeArrowheads="1"/>
          </p:cNvSpPr>
          <p:nvPr/>
        </p:nvSpPr>
        <p:spPr bwMode="auto">
          <a:xfrm>
            <a:off x="2649538" y="3952875"/>
            <a:ext cx="432435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ct val="95000"/>
              </a:lnSpc>
            </a:pPr>
            <a:r>
              <a:rPr lang="ru-RU" sz="1400" b="1">
                <a:cs typeface="Arial" charset="0"/>
              </a:rPr>
              <a:t>Аппаратный домен</a:t>
            </a:r>
            <a:endParaRPr lang="en-US" sz="1400" b="1">
              <a:cs typeface="Arial" charset="0"/>
            </a:endParaRPr>
          </a:p>
          <a:p>
            <a:pPr algn="ctr">
              <a:lnSpc>
                <a:spcPct val="95000"/>
              </a:lnSpc>
            </a:pPr>
            <a:r>
              <a:rPr lang="en-US" sz="1400" b="1">
                <a:cs typeface="Arial" charset="0"/>
              </a:rPr>
              <a:t>(</a:t>
            </a:r>
            <a:r>
              <a:rPr lang="ru-RU" sz="1400" b="1">
                <a:cs typeface="Arial" charset="0"/>
              </a:rPr>
              <a:t>Аппаратная реализация</a:t>
            </a:r>
            <a:r>
              <a:rPr lang="en-US" sz="1400" b="1">
                <a:cs typeface="Arial" charset="0"/>
              </a:rPr>
              <a:t>/RTL </a:t>
            </a:r>
            <a:r>
              <a:rPr lang="ru-RU" sz="1400" b="1">
                <a:cs typeface="Arial" charset="0"/>
              </a:rPr>
              <a:t>моделирование</a:t>
            </a:r>
            <a:r>
              <a:rPr lang="en-US" sz="1400" b="1">
                <a:cs typeface="Arial" charset="0"/>
              </a:rPr>
              <a:t>)</a:t>
            </a:r>
          </a:p>
        </p:txBody>
      </p:sp>
      <p:sp>
        <p:nvSpPr>
          <p:cNvPr id="19465" name="Line 9"/>
          <p:cNvSpPr>
            <a:spLocks noChangeShapeType="1"/>
          </p:cNvSpPr>
          <p:nvPr/>
        </p:nvSpPr>
        <p:spPr bwMode="auto">
          <a:xfrm>
            <a:off x="4389438" y="5915025"/>
            <a:ext cx="407352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type="none" w="sm" len="sm"/>
                <a:tailEnd type="none" w="sm" len="sm"/>
              </a14:hiddenLine>
            </a:ext>
          </a:extLst>
        </p:spPr>
        <p:txBody>
          <a:bodyPr/>
          <a:lstStyle/>
          <a:p>
            <a:endParaRPr lang="en-US"/>
          </a:p>
        </p:txBody>
      </p:sp>
      <p:pic>
        <p:nvPicPr>
          <p:cNvPr id="19466" name="Picture 10" descr="quartuscolo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98913" y="4433888"/>
            <a:ext cx="1455737"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67" name="Group 11"/>
          <p:cNvGrpSpPr>
            <a:grpSpLocks/>
          </p:cNvGrpSpPr>
          <p:nvPr/>
        </p:nvGrpSpPr>
        <p:grpSpPr bwMode="auto">
          <a:xfrm>
            <a:off x="2462213" y="5180013"/>
            <a:ext cx="757237" cy="800100"/>
            <a:chOff x="4656" y="2928"/>
            <a:chExt cx="927" cy="927"/>
          </a:xfrm>
        </p:grpSpPr>
        <p:grpSp>
          <p:nvGrpSpPr>
            <p:cNvPr id="19473" name="Group 12"/>
            <p:cNvGrpSpPr>
              <a:grpSpLocks/>
            </p:cNvGrpSpPr>
            <p:nvPr/>
          </p:nvGrpSpPr>
          <p:grpSpPr bwMode="auto">
            <a:xfrm>
              <a:off x="4656" y="2928"/>
              <a:ext cx="927" cy="927"/>
              <a:chOff x="2448" y="2880"/>
              <a:chExt cx="864" cy="864"/>
            </a:xfrm>
          </p:grpSpPr>
          <p:sp>
            <p:nvSpPr>
              <p:cNvPr id="19475" name="AutoShape 13"/>
              <p:cNvSpPr>
                <a:spLocks noChangeArrowheads="1"/>
              </p:cNvSpPr>
              <p:nvPr/>
            </p:nvSpPr>
            <p:spPr bwMode="auto">
              <a:xfrm>
                <a:off x="2448" y="2880"/>
                <a:ext cx="864" cy="864"/>
              </a:xfrm>
              <a:prstGeom prst="bevel">
                <a:avLst>
                  <a:gd name="adj" fmla="val 3009"/>
                </a:avLst>
              </a:prstGeom>
              <a:gradFill rotWithShape="1">
                <a:gsLst>
                  <a:gs pos="0">
                    <a:schemeClr val="bg2"/>
                  </a:gs>
                  <a:gs pos="100000">
                    <a:srgbClr val="DDDDDD"/>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p>
            </p:txBody>
          </p:sp>
          <p:pic>
            <p:nvPicPr>
              <p:cNvPr id="19476" name="Picture 14" descr="Logo4Rblk"/>
              <p:cNvPicPr>
                <a:picLocks noChangeAspect="1" noChangeArrowheads="1"/>
              </p:cNvPicPr>
              <p:nvPr/>
            </p:nvPicPr>
            <p:blipFill>
              <a:blip r:embed="rId8">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2568" y="3034"/>
                <a:ext cx="62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474" name="Picture 15" descr="StratixIII_black"/>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l="4347" r="8696" b="25581"/>
            <a:stretch>
              <a:fillRect/>
            </a:stretch>
          </p:blipFill>
          <p:spPr bwMode="auto">
            <a:xfrm>
              <a:off x="4656" y="3360"/>
              <a:ext cx="864"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468" name="Picture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67138" y="5473700"/>
            <a:ext cx="18923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9" name="Picture 1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6888" y="1041400"/>
            <a:ext cx="2619375" cy="181927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9470" name="Line 18"/>
          <p:cNvSpPr>
            <a:spLocks noChangeShapeType="1"/>
          </p:cNvSpPr>
          <p:nvPr/>
        </p:nvSpPr>
        <p:spPr bwMode="auto">
          <a:xfrm>
            <a:off x="412750" y="3587750"/>
            <a:ext cx="8280400" cy="0"/>
          </a:xfrm>
          <a:prstGeom prst="line">
            <a:avLst/>
          </a:prstGeom>
          <a:noFill/>
          <a:ln w="28575">
            <a:solidFill>
              <a:srgbClr val="DDDDDD"/>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664467" name="AutoShape 19"/>
          <p:cNvSpPr>
            <a:spLocks noChangeArrowheads="1"/>
          </p:cNvSpPr>
          <p:nvPr/>
        </p:nvSpPr>
        <p:spPr bwMode="auto">
          <a:xfrm rot="5400000">
            <a:off x="4452144" y="3510756"/>
            <a:ext cx="596900" cy="268288"/>
          </a:xfrm>
          <a:prstGeom prst="rightArrow">
            <a:avLst>
              <a:gd name="adj1" fmla="val 46972"/>
              <a:gd name="adj2" fmla="val 81248"/>
            </a:avLst>
          </a:prstGeom>
          <a:solidFill>
            <a:schemeClr val="folHlink"/>
          </a:solidFill>
          <a:ln w="9525">
            <a:noFill/>
            <a:miter lim="800000"/>
            <a:headEnd/>
            <a:tailEnd/>
          </a:ln>
          <a:effectLst>
            <a:outerShdw dist="35921" dir="2700000" algn="ctr" rotWithShape="0">
              <a:schemeClr val="tx1">
                <a:alpha val="50000"/>
              </a:schemeClr>
            </a:outerShdw>
          </a:effectLst>
        </p:spPr>
        <p:txBody>
          <a:bodyPr wrap="none" anchor="ctr"/>
          <a:lstStyle/>
          <a:p>
            <a:pPr eaLnBrk="0" hangingPunct="0">
              <a:defRPr/>
            </a:pPr>
            <a:endParaRPr lang="en-US">
              <a:ea typeface="+mn-ea"/>
              <a:cs typeface="+mn-cs"/>
            </a:endParaRPr>
          </a:p>
        </p:txBody>
      </p:sp>
      <p:pic>
        <p:nvPicPr>
          <p:cNvPr id="19472" name="Picture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16663" y="4533900"/>
            <a:ext cx="2328862"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2720770" name="Rectangle 2"/>
          <p:cNvSpPr>
            <a:spLocks noGrp="1" noChangeArrowheads="1"/>
          </p:cNvSpPr>
          <p:nvPr>
            <p:ph type="title" idx="4294967295"/>
          </p:nvPr>
        </p:nvSpPr>
        <p:spPr/>
        <p:txBody>
          <a:bodyPr/>
          <a:lstStyle/>
          <a:p>
            <a:pPr>
              <a:defRPr/>
            </a:pPr>
            <a:r>
              <a:rPr lang="en-US" dirty="0">
                <a:cs typeface="+mj-cs"/>
              </a:rPr>
              <a:t>Simulation Accelerator </a:t>
            </a:r>
            <a:r>
              <a:rPr lang="ru-RU" dirty="0" smtClean="0">
                <a:cs typeface="+mj-cs"/>
              </a:rPr>
              <a:t>и </a:t>
            </a:r>
            <a:r>
              <a:rPr lang="en-US" dirty="0" smtClean="0">
                <a:cs typeface="+mj-cs"/>
              </a:rPr>
              <a:t>VCD </a:t>
            </a:r>
            <a:r>
              <a:rPr lang="en-US" dirty="0">
                <a:cs typeface="+mj-cs"/>
              </a:rPr>
              <a:t>Sink</a:t>
            </a:r>
          </a:p>
        </p:txBody>
      </p:sp>
      <p:sp>
        <p:nvSpPr>
          <p:cNvPr id="2691075" name="Rectangle 3"/>
          <p:cNvSpPr>
            <a:spLocks noGrp="1" noChangeArrowheads="1"/>
          </p:cNvSpPr>
          <p:nvPr>
            <p:ph type="body" idx="4294967295"/>
          </p:nvPr>
        </p:nvSpPr>
        <p:spPr>
          <a:xfrm>
            <a:off x="152400" y="1066800"/>
            <a:ext cx="8788400" cy="4679950"/>
          </a:xfrm>
        </p:spPr>
        <p:txBody>
          <a:bodyPr/>
          <a:lstStyle/>
          <a:p>
            <a:pPr>
              <a:defRPr/>
            </a:pPr>
            <a:r>
              <a:rPr lang="ru-RU" dirty="0" smtClean="0">
                <a:cs typeface="+mn-cs"/>
              </a:rPr>
              <a:t>Блок </a:t>
            </a:r>
            <a:r>
              <a:rPr lang="en-US" dirty="0" smtClean="0">
                <a:cs typeface="+mn-cs"/>
              </a:rPr>
              <a:t>Simulation Accelerator </a:t>
            </a:r>
            <a:r>
              <a:rPr lang="ru-RU" dirty="0" smtClean="0">
                <a:cs typeface="+mn-cs"/>
              </a:rPr>
              <a:t>принимает решения о том, когда использовать разные типы моделирования </a:t>
            </a:r>
            <a:r>
              <a:rPr lang="en-US" dirty="0" smtClean="0">
                <a:cs typeface="+mn-cs"/>
              </a:rPr>
              <a:t>cycle-accurate </a:t>
            </a:r>
            <a:r>
              <a:rPr lang="ru-RU" dirty="0" smtClean="0">
                <a:cs typeface="+mn-cs"/>
              </a:rPr>
              <a:t>или </a:t>
            </a:r>
            <a:r>
              <a:rPr lang="en-US" dirty="0" smtClean="0">
                <a:cs typeface="+mn-cs"/>
              </a:rPr>
              <a:t>bit-accurate</a:t>
            </a:r>
          </a:p>
          <a:p>
            <a:pPr>
              <a:defRPr/>
            </a:pPr>
            <a:endParaRPr lang="en-US" dirty="0" smtClean="0">
              <a:cs typeface="+mn-cs"/>
            </a:endParaRPr>
          </a:p>
          <a:p>
            <a:pPr>
              <a:defRPr/>
            </a:pPr>
            <a:endParaRPr lang="en-US" dirty="0" smtClean="0">
              <a:cs typeface="+mn-cs"/>
            </a:endParaRPr>
          </a:p>
          <a:p>
            <a:pPr>
              <a:defRPr/>
            </a:pPr>
            <a:r>
              <a:rPr lang="ru-RU" dirty="0" smtClean="0">
                <a:cs typeface="+mn-cs"/>
              </a:rPr>
              <a:t>Блок</a:t>
            </a:r>
            <a:r>
              <a:rPr lang="en-US" dirty="0" smtClean="0">
                <a:cs typeface="+mn-cs"/>
              </a:rPr>
              <a:t> VCD Sink </a:t>
            </a:r>
            <a:r>
              <a:rPr lang="ru-RU" dirty="0" smtClean="0">
                <a:cs typeface="+mn-cs"/>
              </a:rPr>
              <a:t>это блок преобразователь, который используется для экспорта сигналов</a:t>
            </a:r>
            <a:r>
              <a:rPr lang="en-US" dirty="0" smtClean="0">
                <a:cs typeface="+mn-cs"/>
              </a:rPr>
              <a:t> Simulink </a:t>
            </a:r>
            <a:r>
              <a:rPr lang="ru-RU" dirty="0" smtClean="0">
                <a:cs typeface="+mn-cs"/>
              </a:rPr>
              <a:t>в стороннее средство отображения </a:t>
            </a:r>
            <a:endParaRPr lang="en-US" dirty="0" smtClean="0">
              <a:cs typeface="+mn-cs"/>
            </a:endParaRPr>
          </a:p>
        </p:txBody>
      </p:sp>
      <p:pic>
        <p:nvPicPr>
          <p:cNvPr id="1505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2667000"/>
            <a:ext cx="40290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15053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5029200"/>
            <a:ext cx="178117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15053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1600" y="4876800"/>
            <a:ext cx="1438275"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Slide Number Placeholder 5"/>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2722818" name="Rectangle 2"/>
          <p:cNvSpPr>
            <a:spLocks noGrp="1" noChangeArrowheads="1"/>
          </p:cNvSpPr>
          <p:nvPr>
            <p:ph type="title" idx="4294967295"/>
          </p:nvPr>
        </p:nvSpPr>
        <p:spPr>
          <a:xfrm>
            <a:off x="228600" y="152400"/>
            <a:ext cx="8610600" cy="914400"/>
          </a:xfrm>
        </p:spPr>
        <p:txBody>
          <a:bodyPr/>
          <a:lstStyle/>
          <a:p>
            <a:pPr>
              <a:defRPr/>
            </a:pPr>
            <a:r>
              <a:rPr lang="ru-RU" dirty="0" smtClean="0">
                <a:cs typeface="+mj-cs"/>
              </a:rPr>
              <a:t>Арифметическая библиотека </a:t>
            </a:r>
            <a:r>
              <a:rPr lang="en-US" dirty="0" smtClean="0">
                <a:cs typeface="+mj-cs"/>
              </a:rPr>
              <a:t>(arithmetic)</a:t>
            </a:r>
            <a:endParaRPr lang="en-US" dirty="0">
              <a:cs typeface="+mj-cs"/>
            </a:endParaRPr>
          </a:p>
        </p:txBody>
      </p:sp>
      <p:pic>
        <p:nvPicPr>
          <p:cNvPr id="152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1066800"/>
            <a:ext cx="2300288"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15258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1066800"/>
            <a:ext cx="2351088"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152581" name="Rectangle 5"/>
          <p:cNvSpPr>
            <a:spLocks noChangeArrowheads="1"/>
          </p:cNvSpPr>
          <p:nvPr/>
        </p:nvSpPr>
        <p:spPr bwMode="auto">
          <a:xfrm>
            <a:off x="304800" y="1143000"/>
            <a:ext cx="3276600" cy="4598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p>
            <a:pPr eaLnBrk="0" hangingPunct="0">
              <a:spcBef>
                <a:spcPct val="20000"/>
              </a:spcBef>
              <a:buClr>
                <a:srgbClr val="003399"/>
              </a:buClr>
              <a:buSzPct val="75000"/>
              <a:buFont typeface="Wingdings" charset="0"/>
              <a:buChar char="n"/>
            </a:pPr>
            <a:r>
              <a:rPr lang="ru-RU" sz="2400" dirty="0" smtClean="0"/>
              <a:t>Содержит блоки, реализующие знаковые операции в дополнительном коде. Например, умножитель</a:t>
            </a:r>
            <a:endParaRPr lang="en-US" altLang="ja-JP" sz="2400" dirty="0"/>
          </a:p>
          <a:p>
            <a:pPr eaLnBrk="0" hangingPunct="0">
              <a:spcBef>
                <a:spcPct val="20000"/>
              </a:spcBef>
              <a:buClr>
                <a:srgbClr val="003399"/>
              </a:buClr>
              <a:buSzPct val="75000"/>
              <a:buFont typeface="Wingdings" charset="0"/>
              <a:buChar char="n"/>
            </a:pPr>
            <a:r>
              <a:rPr lang="en-US" sz="2400" dirty="0"/>
              <a:t> </a:t>
            </a:r>
            <a:r>
              <a:rPr lang="ru-RU" sz="2400" dirty="0" smtClean="0"/>
              <a:t>Для некоторых блоков установлена опция</a:t>
            </a:r>
            <a:r>
              <a:rPr lang="en-US" sz="2400" dirty="0" smtClean="0"/>
              <a:t> </a:t>
            </a:r>
            <a:r>
              <a:rPr lang="en-US" sz="2400" b="1" dirty="0"/>
              <a:t>Use</a:t>
            </a:r>
          </a:p>
          <a:p>
            <a:pPr eaLnBrk="0" hangingPunct="0"/>
            <a:r>
              <a:rPr lang="en-US" sz="2400" b="1" dirty="0"/>
              <a:t>Dedicated Circuitry </a:t>
            </a:r>
            <a:r>
              <a:rPr lang="ru-RU" sz="2400" dirty="0" smtClean="0"/>
              <a:t>для реализации на</a:t>
            </a:r>
            <a:r>
              <a:rPr lang="en-US" sz="2400" dirty="0" smtClean="0"/>
              <a:t> </a:t>
            </a:r>
            <a:r>
              <a:rPr lang="en-US" sz="2400" dirty="0"/>
              <a:t>DSP </a:t>
            </a:r>
            <a:r>
              <a:rPr lang="ru-RU" sz="2400" dirty="0" smtClean="0"/>
              <a:t>блоках </a:t>
            </a:r>
            <a:r>
              <a:rPr lang="en-US" sz="2400" dirty="0" smtClean="0"/>
              <a:t>FPGA</a:t>
            </a:r>
            <a:endParaRPr lang="en-US" sz="2400" dirty="0"/>
          </a:p>
        </p:txBody>
      </p:sp>
    </p:spTree>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Slide Number Placeholder 5"/>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2726914" name="Rectangle 2"/>
          <p:cNvSpPr>
            <a:spLocks noGrp="1" noChangeArrowheads="1"/>
          </p:cNvSpPr>
          <p:nvPr>
            <p:ph type="title" idx="4294967295"/>
          </p:nvPr>
        </p:nvSpPr>
        <p:spPr/>
        <p:txBody>
          <a:bodyPr/>
          <a:lstStyle/>
          <a:p>
            <a:pPr>
              <a:defRPr/>
            </a:pPr>
            <a:r>
              <a:rPr lang="ru-RU" dirty="0" smtClean="0">
                <a:cs typeface="+mj-cs"/>
              </a:rPr>
              <a:t>Библиотека комплексных сигналов</a:t>
            </a:r>
            <a:endParaRPr lang="en-US" dirty="0">
              <a:cs typeface="+mj-cs"/>
            </a:endParaRPr>
          </a:p>
        </p:txBody>
      </p:sp>
      <p:pic>
        <p:nvPicPr>
          <p:cNvPr id="154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990600"/>
            <a:ext cx="3044825"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154628" name="Rectangle 4"/>
          <p:cNvSpPr>
            <a:spLocks noChangeArrowheads="1"/>
          </p:cNvSpPr>
          <p:nvPr/>
        </p:nvSpPr>
        <p:spPr bwMode="auto">
          <a:xfrm>
            <a:off x="304800" y="1143000"/>
            <a:ext cx="4953000" cy="4598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p>
            <a:pPr eaLnBrk="0" hangingPunct="0">
              <a:spcBef>
                <a:spcPct val="20000"/>
              </a:spcBef>
              <a:buClr>
                <a:srgbClr val="003399"/>
              </a:buClr>
              <a:buSzPct val="75000"/>
              <a:buFont typeface="Wingdings" charset="0"/>
              <a:buChar char="n"/>
            </a:pPr>
            <a:r>
              <a:rPr lang="en-US" sz="2400" dirty="0"/>
              <a:t> </a:t>
            </a:r>
            <a:r>
              <a:rPr lang="ru-RU" sz="2400" dirty="0"/>
              <a:t>Используется для упрощения </a:t>
            </a:r>
            <a:r>
              <a:rPr lang="ru-RU" sz="2400" dirty="0" smtClean="0"/>
              <a:t>проектирования таких устройств как </a:t>
            </a:r>
            <a:r>
              <a:rPr lang="ru-RU" sz="2400" dirty="0"/>
              <a:t>быстрое преобразование Фурье, </a:t>
            </a:r>
            <a:r>
              <a:rPr lang="ru-RU" sz="2400" dirty="0" smtClean="0"/>
              <a:t> I-Q </a:t>
            </a:r>
            <a:r>
              <a:rPr lang="ru-RU" sz="2400" dirty="0"/>
              <a:t>модуляция, и сложные </a:t>
            </a:r>
            <a:r>
              <a:rPr lang="ru-RU" sz="2400" dirty="0" smtClean="0"/>
              <a:t>фильтры</a:t>
            </a:r>
          </a:p>
          <a:p>
            <a:pPr eaLnBrk="0" hangingPunct="0">
              <a:spcBef>
                <a:spcPct val="20000"/>
              </a:spcBef>
              <a:buClr>
                <a:srgbClr val="003399"/>
              </a:buClr>
              <a:buSzPct val="75000"/>
              <a:buFont typeface="Wingdings" charset="0"/>
              <a:buChar char="n"/>
            </a:pPr>
            <a:r>
              <a:rPr lang="en-US" sz="2400" dirty="0" smtClean="0"/>
              <a:t> </a:t>
            </a:r>
            <a:r>
              <a:rPr lang="ru-RU" sz="2400" dirty="0" smtClean="0"/>
              <a:t>При соединении других блоков с блоками из данной библиотеки </a:t>
            </a:r>
            <a:r>
              <a:rPr lang="en-US" sz="2400" dirty="0" smtClean="0"/>
              <a:t>(</a:t>
            </a:r>
            <a:r>
              <a:rPr lang="ru-RU" sz="2400" dirty="0" smtClean="0"/>
              <a:t>например</a:t>
            </a:r>
            <a:r>
              <a:rPr lang="en-US" sz="2400" dirty="0" smtClean="0"/>
              <a:t>, </a:t>
            </a:r>
            <a:r>
              <a:rPr lang="ru-RU" sz="2400" dirty="0" smtClean="0"/>
              <a:t>соединение </a:t>
            </a:r>
            <a:r>
              <a:rPr lang="en-US" sz="2400" dirty="0" err="1" smtClean="0"/>
              <a:t>AltBus</a:t>
            </a:r>
            <a:r>
              <a:rPr lang="en-US" sz="2400" dirty="0" smtClean="0"/>
              <a:t> </a:t>
            </a:r>
            <a:r>
              <a:rPr lang="ru-RU" sz="2400" dirty="0" smtClean="0"/>
              <a:t>с</a:t>
            </a:r>
            <a:r>
              <a:rPr lang="en-US" sz="2400" dirty="0" smtClean="0"/>
              <a:t> </a:t>
            </a:r>
            <a:r>
              <a:rPr lang="en-US" sz="2400" dirty="0"/>
              <a:t>Complex </a:t>
            </a:r>
            <a:r>
              <a:rPr lang="en-US" sz="2400" dirty="0" err="1"/>
              <a:t>AddSub</a:t>
            </a:r>
            <a:r>
              <a:rPr lang="en-US" sz="2400" dirty="0"/>
              <a:t>), </a:t>
            </a:r>
            <a:r>
              <a:rPr lang="ru-RU" sz="2400" dirty="0" smtClean="0"/>
              <a:t>необходимо использовать конвертер</a:t>
            </a:r>
            <a:r>
              <a:rPr lang="en-US" sz="2400" dirty="0" smtClean="0"/>
              <a:t> </a:t>
            </a:r>
            <a:r>
              <a:rPr lang="ru-RU" sz="2400" dirty="0" smtClean="0"/>
              <a:t>«</a:t>
            </a:r>
            <a:r>
              <a:rPr lang="en-US" sz="2400" dirty="0" smtClean="0"/>
              <a:t>Real</a:t>
            </a:r>
            <a:r>
              <a:rPr lang="en-US" sz="2400" dirty="0"/>
              <a:t>-</a:t>
            </a:r>
            <a:r>
              <a:rPr lang="en-US" sz="2400" dirty="0" err="1"/>
              <a:t>Imag</a:t>
            </a:r>
            <a:r>
              <a:rPr lang="en-US" sz="2400" dirty="0"/>
              <a:t> to </a:t>
            </a:r>
            <a:r>
              <a:rPr lang="en-US" sz="2400" dirty="0" smtClean="0"/>
              <a:t>Complex</a:t>
            </a:r>
            <a:r>
              <a:rPr lang="ru-RU" sz="2400" dirty="0" smtClean="0"/>
              <a:t>»</a:t>
            </a:r>
            <a:r>
              <a:rPr lang="en-US" sz="2400" dirty="0" smtClean="0"/>
              <a:t> </a:t>
            </a:r>
            <a:r>
              <a:rPr lang="ru-RU" sz="2400" dirty="0" smtClean="0"/>
              <a:t>или</a:t>
            </a:r>
            <a:r>
              <a:rPr lang="en-US" sz="2400" dirty="0" smtClean="0"/>
              <a:t> </a:t>
            </a:r>
            <a:r>
              <a:rPr lang="ru-RU" sz="2400" dirty="0" smtClean="0"/>
              <a:t>«</a:t>
            </a:r>
            <a:r>
              <a:rPr lang="en-US" sz="2400" dirty="0" smtClean="0"/>
              <a:t>Complex </a:t>
            </a:r>
            <a:r>
              <a:rPr lang="en-US" sz="2400" dirty="0"/>
              <a:t>to Real </a:t>
            </a:r>
            <a:r>
              <a:rPr lang="en-US" sz="2400" dirty="0" err="1" smtClean="0"/>
              <a:t>Imag</a:t>
            </a:r>
            <a:r>
              <a:rPr lang="ru-RU" sz="2400" dirty="0" smtClean="0"/>
              <a:t>» между блоками</a:t>
            </a:r>
            <a:endParaRPr lang="en-US" sz="2400" dirty="0"/>
          </a:p>
        </p:txBody>
      </p:sp>
    </p:spTree>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Slide Number Placeholder 5"/>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2731010" name="Rectangle 2"/>
          <p:cNvSpPr>
            <a:spLocks noGrp="1" noChangeArrowheads="1"/>
          </p:cNvSpPr>
          <p:nvPr>
            <p:ph type="title" idx="4294967295"/>
          </p:nvPr>
        </p:nvSpPr>
        <p:spPr/>
        <p:txBody>
          <a:bodyPr/>
          <a:lstStyle/>
          <a:p>
            <a:pPr>
              <a:defRPr/>
            </a:pPr>
            <a:r>
              <a:rPr lang="ru-RU" dirty="0" smtClean="0">
                <a:cs typeface="+mj-cs"/>
              </a:rPr>
              <a:t>Библиотека </a:t>
            </a:r>
            <a:r>
              <a:rPr lang="en-US" dirty="0" smtClean="0">
                <a:cs typeface="+mj-cs"/>
              </a:rPr>
              <a:t>Gate </a:t>
            </a:r>
            <a:r>
              <a:rPr lang="en-US" dirty="0">
                <a:cs typeface="+mj-cs"/>
              </a:rPr>
              <a:t>&amp; </a:t>
            </a:r>
            <a:r>
              <a:rPr lang="en-US" dirty="0" smtClean="0">
                <a:cs typeface="+mj-cs"/>
              </a:rPr>
              <a:t>Control</a:t>
            </a:r>
            <a:endParaRPr lang="en-US" dirty="0">
              <a:cs typeface="+mj-cs"/>
            </a:endParaRPr>
          </a:p>
        </p:txBody>
      </p:sp>
      <p:pic>
        <p:nvPicPr>
          <p:cNvPr id="1566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2988" y="1371600"/>
            <a:ext cx="2868612"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1566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1295400"/>
            <a:ext cx="306705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156677" name="Rectangle 5"/>
          <p:cNvSpPr>
            <a:spLocks noChangeArrowheads="1"/>
          </p:cNvSpPr>
          <p:nvPr/>
        </p:nvSpPr>
        <p:spPr bwMode="auto">
          <a:xfrm>
            <a:off x="304800" y="1143000"/>
            <a:ext cx="19812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p>
            <a:pPr eaLnBrk="0" hangingPunct="0">
              <a:spcBef>
                <a:spcPct val="20000"/>
              </a:spcBef>
              <a:buClr>
                <a:srgbClr val="003399"/>
              </a:buClr>
              <a:buSzPct val="75000"/>
              <a:buFont typeface="Wingdings" charset="0"/>
              <a:buChar char="n"/>
            </a:pPr>
            <a:r>
              <a:rPr lang="ru-RU" sz="2400" dirty="0" smtClean="0"/>
              <a:t>Поддерживает различные регистровые функции и операции</a:t>
            </a:r>
            <a:endParaRPr lang="en-US" sz="2400" dirty="0"/>
          </a:p>
        </p:txBody>
      </p:sp>
    </p:spTree>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Slide Number Placeholder 5"/>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2733058" name="Rectangle 2"/>
          <p:cNvSpPr>
            <a:spLocks noGrp="1" noChangeArrowheads="1"/>
          </p:cNvSpPr>
          <p:nvPr>
            <p:ph type="title" idx="4294967295"/>
          </p:nvPr>
        </p:nvSpPr>
        <p:spPr>
          <a:xfrm>
            <a:off x="304800" y="152400"/>
            <a:ext cx="8331200" cy="914400"/>
          </a:xfrm>
        </p:spPr>
        <p:txBody>
          <a:bodyPr/>
          <a:lstStyle/>
          <a:p>
            <a:pPr>
              <a:defRPr/>
            </a:pPr>
            <a:r>
              <a:rPr lang="ru-RU" dirty="0" smtClean="0">
                <a:cs typeface="+mj-cs"/>
              </a:rPr>
              <a:t>Библиотека </a:t>
            </a:r>
            <a:r>
              <a:rPr lang="en-US" dirty="0" smtClean="0">
                <a:cs typeface="+mj-cs"/>
              </a:rPr>
              <a:t>Storage</a:t>
            </a:r>
            <a:endParaRPr lang="en-US" dirty="0">
              <a:cs typeface="+mj-cs"/>
            </a:endParaRPr>
          </a:p>
        </p:txBody>
      </p:sp>
      <p:pic>
        <p:nvPicPr>
          <p:cNvPr id="1587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0163" y="1219200"/>
            <a:ext cx="2763837"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1587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1219200"/>
            <a:ext cx="28448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158725" name="Rectangle 5"/>
          <p:cNvSpPr>
            <a:spLocks noChangeArrowheads="1"/>
          </p:cNvSpPr>
          <p:nvPr/>
        </p:nvSpPr>
        <p:spPr bwMode="auto">
          <a:xfrm>
            <a:off x="304800" y="1143000"/>
            <a:ext cx="22098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p>
            <a:pPr eaLnBrk="0" hangingPunct="0">
              <a:spcBef>
                <a:spcPct val="20000"/>
              </a:spcBef>
              <a:buClr>
                <a:srgbClr val="003399"/>
              </a:buClr>
              <a:buSzPct val="75000"/>
              <a:buFont typeface="Wingdings" charset="0"/>
              <a:buChar char="n"/>
            </a:pPr>
            <a:r>
              <a:rPr lang="ru-RU" sz="2400" dirty="0" smtClean="0"/>
              <a:t>Хранит разные типы памяти и элементы управления ими</a:t>
            </a:r>
            <a:endParaRPr lang="en-US" sz="2400" dirty="0"/>
          </a:p>
        </p:txBody>
      </p:sp>
    </p:spTree>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Slide Number Placeholder 5"/>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dirty="0"/>
          </a:p>
        </p:txBody>
      </p:sp>
      <p:sp>
        <p:nvSpPr>
          <p:cNvPr id="2737154" name="Rectangle 2"/>
          <p:cNvSpPr>
            <a:spLocks noGrp="1" noChangeArrowheads="1"/>
          </p:cNvSpPr>
          <p:nvPr>
            <p:ph type="title" idx="4294967295"/>
          </p:nvPr>
        </p:nvSpPr>
        <p:spPr>
          <a:xfrm>
            <a:off x="350838" y="152400"/>
            <a:ext cx="8331200" cy="914400"/>
          </a:xfrm>
        </p:spPr>
        <p:txBody>
          <a:bodyPr/>
          <a:lstStyle/>
          <a:p>
            <a:pPr>
              <a:defRPr/>
            </a:pPr>
            <a:r>
              <a:rPr lang="ru-RU" dirty="0" smtClean="0">
                <a:cs typeface="+mj-cs"/>
              </a:rPr>
              <a:t>Библиотека изменения скорости потока (</a:t>
            </a:r>
            <a:r>
              <a:rPr lang="en-US" dirty="0" smtClean="0">
                <a:cs typeface="+mj-cs"/>
              </a:rPr>
              <a:t>Rate Change</a:t>
            </a:r>
            <a:r>
              <a:rPr lang="ru-RU" dirty="0">
                <a:cs typeface="+mj-cs"/>
              </a:rPr>
              <a:t>)</a:t>
            </a:r>
            <a:endParaRPr lang="en-US" dirty="0">
              <a:cs typeface="+mj-cs"/>
            </a:endParaRPr>
          </a:p>
        </p:txBody>
      </p:sp>
      <p:pic>
        <p:nvPicPr>
          <p:cNvPr id="1607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1143000"/>
            <a:ext cx="2460625" cy="349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2701316" name="Rectangle 4"/>
          <p:cNvSpPr>
            <a:spLocks noGrp="1" noChangeArrowheads="1"/>
          </p:cNvSpPr>
          <p:nvPr>
            <p:ph type="body" sz="half" idx="4294967295"/>
          </p:nvPr>
        </p:nvSpPr>
        <p:spPr>
          <a:xfrm>
            <a:off x="350838" y="1263650"/>
            <a:ext cx="4525962" cy="4679950"/>
          </a:xfrm>
        </p:spPr>
        <p:txBody>
          <a:bodyPr/>
          <a:lstStyle/>
          <a:p>
            <a:pPr>
              <a:defRPr/>
            </a:pPr>
            <a:r>
              <a:rPr lang="ru-RU" sz="2400" dirty="0" smtClean="0">
                <a:cs typeface="+mn-cs"/>
              </a:rPr>
              <a:t>Блок «</a:t>
            </a:r>
            <a:r>
              <a:rPr lang="en-US" sz="2400" dirty="0" smtClean="0">
                <a:cs typeface="+mn-cs"/>
              </a:rPr>
              <a:t>Multi-Rate DFF</a:t>
            </a:r>
            <a:r>
              <a:rPr lang="ru-RU" sz="2400" dirty="0" smtClean="0">
                <a:cs typeface="+mn-cs"/>
              </a:rPr>
              <a:t>»</a:t>
            </a:r>
            <a:r>
              <a:rPr lang="en-US" sz="2400" dirty="0" smtClean="0">
                <a:cs typeface="+mn-cs"/>
              </a:rPr>
              <a:t> </a:t>
            </a:r>
            <a:r>
              <a:rPr lang="ru-RU" sz="2400" dirty="0" smtClean="0">
                <a:cs typeface="+mn-cs"/>
              </a:rPr>
              <a:t>используется для задания частоты дискретизации</a:t>
            </a:r>
            <a:endParaRPr lang="en-US" sz="2400" dirty="0" smtClean="0">
              <a:cs typeface="+mn-cs"/>
            </a:endParaRPr>
          </a:p>
          <a:p>
            <a:pPr>
              <a:defRPr/>
            </a:pPr>
            <a:r>
              <a:rPr lang="ru-RU" sz="2400" dirty="0" smtClean="0">
                <a:cs typeface="+mn-cs"/>
              </a:rPr>
              <a:t>Блок </a:t>
            </a:r>
            <a:r>
              <a:rPr lang="en-US" sz="2400" dirty="0" smtClean="0">
                <a:cs typeface="+mn-cs"/>
              </a:rPr>
              <a:t> </a:t>
            </a:r>
            <a:r>
              <a:rPr lang="ru-RU" sz="2400" dirty="0" smtClean="0">
                <a:cs typeface="+mn-cs"/>
              </a:rPr>
              <a:t>«</a:t>
            </a:r>
            <a:r>
              <a:rPr lang="en-US" sz="2400" dirty="0" smtClean="0">
                <a:cs typeface="+mn-cs"/>
              </a:rPr>
              <a:t>PLL</a:t>
            </a:r>
            <a:r>
              <a:rPr lang="ru-RU" sz="2400" dirty="0" smtClean="0">
                <a:cs typeface="+mn-cs"/>
              </a:rPr>
              <a:t>»</a:t>
            </a:r>
            <a:r>
              <a:rPr lang="en-US" sz="2400" dirty="0" smtClean="0">
                <a:cs typeface="+mn-cs"/>
              </a:rPr>
              <a:t> </a:t>
            </a:r>
            <a:r>
              <a:rPr lang="ru-RU" sz="2400" dirty="0" smtClean="0">
                <a:cs typeface="+mn-cs"/>
              </a:rPr>
              <a:t>синтезирует необходимую частоту из базовой</a:t>
            </a:r>
          </a:p>
          <a:p>
            <a:pPr>
              <a:defRPr/>
            </a:pPr>
            <a:r>
              <a:rPr lang="ru-RU" sz="2400" dirty="0" smtClean="0">
                <a:cs typeface="+mn-cs"/>
              </a:rPr>
              <a:t>Блок</a:t>
            </a:r>
            <a:r>
              <a:rPr lang="en-US" sz="2400" dirty="0" smtClean="0">
                <a:cs typeface="+mn-cs"/>
              </a:rPr>
              <a:t> </a:t>
            </a:r>
            <a:r>
              <a:rPr lang="ru-RU" sz="2400" dirty="0" smtClean="0">
                <a:cs typeface="+mn-cs"/>
              </a:rPr>
              <a:t>«</a:t>
            </a:r>
            <a:r>
              <a:rPr lang="en-US" sz="2400" dirty="0" err="1" smtClean="0">
                <a:cs typeface="+mn-cs"/>
              </a:rPr>
              <a:t>Tsamp</a:t>
            </a:r>
            <a:r>
              <a:rPr lang="ru-RU" sz="2400" dirty="0" smtClean="0">
                <a:cs typeface="+mn-cs"/>
              </a:rPr>
              <a:t>»</a:t>
            </a:r>
            <a:r>
              <a:rPr lang="en-US" sz="2400" dirty="0" smtClean="0">
                <a:cs typeface="+mn-cs"/>
              </a:rPr>
              <a:t> </a:t>
            </a:r>
            <a:r>
              <a:rPr lang="ru-RU" sz="2400" dirty="0" smtClean="0">
                <a:cs typeface="+mn-cs"/>
              </a:rPr>
              <a:t>устанавливает тактовый домен, который будет наследоваться всеми нижележащими блоками</a:t>
            </a:r>
            <a:endParaRPr lang="en-US" sz="2400" dirty="0" smtClean="0">
              <a:cs typeface="+mn-cs"/>
            </a:endParaRPr>
          </a:p>
        </p:txBody>
      </p:sp>
    </p:spTree>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Slide Number Placeholder 5"/>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2743298" name="Rectangle 2"/>
          <p:cNvSpPr>
            <a:spLocks noGrp="1" noChangeArrowheads="1"/>
          </p:cNvSpPr>
          <p:nvPr>
            <p:ph type="title" idx="4294967295"/>
          </p:nvPr>
        </p:nvSpPr>
        <p:spPr/>
        <p:txBody>
          <a:bodyPr/>
          <a:lstStyle/>
          <a:p>
            <a:pPr>
              <a:defRPr/>
            </a:pPr>
            <a:r>
              <a:rPr lang="ru-RU" dirty="0" smtClean="0">
                <a:cs typeface="+mj-cs"/>
              </a:rPr>
              <a:t>Библиотека </a:t>
            </a:r>
            <a:r>
              <a:rPr lang="en-US" dirty="0" smtClean="0">
                <a:cs typeface="+mj-cs"/>
              </a:rPr>
              <a:t>IO </a:t>
            </a:r>
            <a:r>
              <a:rPr lang="en-US" dirty="0">
                <a:cs typeface="+mj-cs"/>
              </a:rPr>
              <a:t>&amp; </a:t>
            </a:r>
            <a:r>
              <a:rPr lang="en-US" dirty="0" smtClean="0">
                <a:cs typeface="+mj-cs"/>
              </a:rPr>
              <a:t>Bus</a:t>
            </a:r>
            <a:endParaRPr lang="en-US" dirty="0">
              <a:cs typeface="+mj-cs"/>
            </a:endParaRPr>
          </a:p>
        </p:txBody>
      </p:sp>
      <p:pic>
        <p:nvPicPr>
          <p:cNvPr id="1628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914400"/>
            <a:ext cx="2232025"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1628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1066800"/>
            <a:ext cx="2944813" cy="355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162821" name="Rectangle 5"/>
          <p:cNvSpPr>
            <a:spLocks noChangeArrowheads="1"/>
          </p:cNvSpPr>
          <p:nvPr/>
        </p:nvSpPr>
        <p:spPr bwMode="auto">
          <a:xfrm>
            <a:off x="5486400" y="914400"/>
            <a:ext cx="1600200" cy="533400"/>
          </a:xfrm>
          <a:prstGeom prst="rect">
            <a:avLst/>
          </a:prstGeom>
          <a:noFill/>
          <a:ln w="38100">
            <a:solidFill>
              <a:schemeClr val="folHlink"/>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eaLnBrk="0" hangingPunct="0"/>
            <a:endParaRPr lang="en-US"/>
          </a:p>
        </p:txBody>
      </p:sp>
      <p:sp>
        <p:nvSpPr>
          <p:cNvPr id="162822" name="Rectangle 6"/>
          <p:cNvSpPr>
            <a:spLocks noChangeArrowheads="1"/>
          </p:cNvSpPr>
          <p:nvPr/>
        </p:nvSpPr>
        <p:spPr bwMode="auto">
          <a:xfrm>
            <a:off x="5486400" y="2514600"/>
            <a:ext cx="1600200" cy="533400"/>
          </a:xfrm>
          <a:prstGeom prst="rect">
            <a:avLst/>
          </a:prstGeom>
          <a:noFill/>
          <a:ln w="38100">
            <a:solidFill>
              <a:schemeClr val="folHlink"/>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eaLnBrk="0" hangingPunct="0"/>
            <a:endParaRPr lang="en-US"/>
          </a:p>
        </p:txBody>
      </p:sp>
      <p:sp>
        <p:nvSpPr>
          <p:cNvPr id="162823" name="Line 7"/>
          <p:cNvSpPr>
            <a:spLocks noChangeShapeType="1"/>
          </p:cNvSpPr>
          <p:nvPr/>
        </p:nvSpPr>
        <p:spPr bwMode="auto">
          <a:xfrm flipH="1">
            <a:off x="4267200" y="1219200"/>
            <a:ext cx="1143000" cy="3962400"/>
          </a:xfrm>
          <a:prstGeom prst="line">
            <a:avLst/>
          </a:prstGeom>
          <a:noFill/>
          <a:ln w="9525">
            <a:solidFill>
              <a:schemeClr val="folHlink"/>
            </a:solidFill>
            <a:prstDash val="sysDot"/>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62824" name="Line 8"/>
          <p:cNvSpPr>
            <a:spLocks noChangeShapeType="1"/>
          </p:cNvSpPr>
          <p:nvPr/>
        </p:nvSpPr>
        <p:spPr bwMode="auto">
          <a:xfrm flipH="1">
            <a:off x="4267200" y="3048000"/>
            <a:ext cx="1219200" cy="2133600"/>
          </a:xfrm>
          <a:prstGeom prst="line">
            <a:avLst/>
          </a:prstGeom>
          <a:noFill/>
          <a:ln w="9525">
            <a:solidFill>
              <a:schemeClr val="folHlink"/>
            </a:solidFill>
            <a:prstDash val="sysDot"/>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62825" name="Text Box 9"/>
          <p:cNvSpPr txBox="1">
            <a:spLocks noChangeArrowheads="1"/>
          </p:cNvSpPr>
          <p:nvPr/>
        </p:nvSpPr>
        <p:spPr bwMode="auto">
          <a:xfrm>
            <a:off x="4038600" y="5181600"/>
            <a:ext cx="29718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ru-RU" sz="1200" b="1" dirty="0" smtClean="0">
                <a:solidFill>
                  <a:schemeClr val="folHlink"/>
                </a:solidFill>
              </a:rPr>
              <a:t>Перевод сигналов из типа с плавающей точкой </a:t>
            </a:r>
            <a:r>
              <a:rPr lang="en-US" sz="1200" b="1" dirty="0" smtClean="0">
                <a:solidFill>
                  <a:schemeClr val="folHlink"/>
                </a:solidFill>
              </a:rPr>
              <a:t>Simulink </a:t>
            </a:r>
            <a:r>
              <a:rPr lang="ru-RU" sz="1200" b="1" dirty="0" smtClean="0">
                <a:solidFill>
                  <a:schemeClr val="folHlink"/>
                </a:solidFill>
              </a:rPr>
              <a:t>в знаковое двоичное дробное на границе </a:t>
            </a:r>
            <a:r>
              <a:rPr lang="en-US" sz="1200" b="1" dirty="0" smtClean="0">
                <a:solidFill>
                  <a:schemeClr val="folHlink"/>
                </a:solidFill>
              </a:rPr>
              <a:t>DSPBUILDER </a:t>
            </a:r>
            <a:r>
              <a:rPr lang="ru-RU" sz="1200" b="1" dirty="0" smtClean="0">
                <a:solidFill>
                  <a:schemeClr val="folHlink"/>
                </a:solidFill>
              </a:rPr>
              <a:t>системы</a:t>
            </a:r>
            <a:endParaRPr lang="en-US" sz="1200" b="1" dirty="0">
              <a:solidFill>
                <a:schemeClr val="folHlink"/>
              </a:solidFill>
            </a:endParaRPr>
          </a:p>
          <a:p>
            <a:endParaRPr lang="en-US" sz="1200" b="1" dirty="0">
              <a:solidFill>
                <a:schemeClr val="folHlink"/>
              </a:solidFill>
            </a:endParaRPr>
          </a:p>
          <a:p>
            <a:r>
              <a:rPr lang="ru-RU" sz="1200" b="1" dirty="0" smtClean="0">
                <a:solidFill>
                  <a:schemeClr val="folHlink"/>
                </a:solidFill>
              </a:rPr>
              <a:t>Задание границ синтезируемой </a:t>
            </a:r>
            <a:r>
              <a:rPr lang="en-US" sz="1200" b="1" dirty="0" smtClean="0">
                <a:solidFill>
                  <a:schemeClr val="folHlink"/>
                </a:solidFill>
              </a:rPr>
              <a:t>DSPBUILDER </a:t>
            </a:r>
            <a:r>
              <a:rPr lang="ru-RU" sz="1200" b="1" dirty="0" smtClean="0">
                <a:solidFill>
                  <a:schemeClr val="folHlink"/>
                </a:solidFill>
              </a:rPr>
              <a:t>системы</a:t>
            </a:r>
            <a:endParaRPr lang="en-US" sz="1200" b="1" dirty="0">
              <a:solidFill>
                <a:schemeClr val="folHlink"/>
              </a:solidFill>
            </a:endParaRPr>
          </a:p>
        </p:txBody>
      </p:sp>
      <p:sp>
        <p:nvSpPr>
          <p:cNvPr id="162826" name="Rectangle 10"/>
          <p:cNvSpPr>
            <a:spLocks noChangeArrowheads="1"/>
          </p:cNvSpPr>
          <p:nvPr/>
        </p:nvSpPr>
        <p:spPr bwMode="auto">
          <a:xfrm>
            <a:off x="228600" y="1143000"/>
            <a:ext cx="2209800"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p>
            <a:pPr eaLnBrk="0" hangingPunct="0">
              <a:spcBef>
                <a:spcPct val="20000"/>
              </a:spcBef>
              <a:buClr>
                <a:srgbClr val="003399"/>
              </a:buClr>
              <a:buSzPct val="75000"/>
              <a:buFont typeface="Wingdings" charset="0"/>
              <a:buChar char="n"/>
            </a:pPr>
            <a:r>
              <a:rPr lang="ru-RU" sz="2400" dirty="0" smtClean="0"/>
              <a:t>Блоки для работы с сигналами</a:t>
            </a:r>
            <a:r>
              <a:rPr lang="en-US" sz="2400" dirty="0" smtClean="0"/>
              <a:t> </a:t>
            </a:r>
            <a:r>
              <a:rPr lang="ru-RU" sz="2400" dirty="0" smtClean="0"/>
              <a:t>и выполнения операций типа усечения, расширения, выделения битов, и преобразования форматов шин</a:t>
            </a:r>
            <a:endParaRPr lang="en-US" sz="2400" dirty="0"/>
          </a:p>
        </p:txBody>
      </p:sp>
    </p:spTree>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Slide Number Placeholder 4"/>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2751490" name="Rectangle 2"/>
          <p:cNvSpPr>
            <a:spLocks noGrp="1" noChangeArrowheads="1"/>
          </p:cNvSpPr>
          <p:nvPr>
            <p:ph type="title" idx="4294967295"/>
          </p:nvPr>
        </p:nvSpPr>
        <p:spPr>
          <a:xfrm>
            <a:off x="381000" y="0"/>
            <a:ext cx="8331200" cy="914400"/>
          </a:xfrm>
        </p:spPr>
        <p:txBody>
          <a:bodyPr/>
          <a:lstStyle/>
          <a:p>
            <a:pPr>
              <a:defRPr/>
            </a:pPr>
            <a:r>
              <a:rPr lang="ru-RU" dirty="0" smtClean="0">
                <a:cs typeface="+mj-cs"/>
              </a:rPr>
              <a:t>Интерфейсы для </a:t>
            </a:r>
            <a:r>
              <a:rPr lang="en-US" dirty="0" smtClean="0">
                <a:cs typeface="+mj-cs"/>
              </a:rPr>
              <a:t>SOPC </a:t>
            </a:r>
            <a:r>
              <a:rPr lang="en-US" dirty="0">
                <a:cs typeface="+mj-cs"/>
              </a:rPr>
              <a:t>Builder </a:t>
            </a:r>
            <a:br>
              <a:rPr lang="en-US" dirty="0">
                <a:cs typeface="+mj-cs"/>
              </a:rPr>
            </a:br>
            <a:endParaRPr lang="en-US" sz="2800" dirty="0">
              <a:cs typeface="+mj-cs"/>
            </a:endParaRPr>
          </a:p>
        </p:txBody>
      </p:sp>
      <p:pic>
        <p:nvPicPr>
          <p:cNvPr id="2705411" name="Picture 3" descr="sopc_main"/>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457200" y="1066800"/>
            <a:ext cx="7391400" cy="4946650"/>
          </a:xfrm>
        </p:spPr>
      </p:pic>
      <p:sp>
        <p:nvSpPr>
          <p:cNvPr id="164868" name="Text Box 4"/>
          <p:cNvSpPr txBox="1">
            <a:spLocks noChangeArrowheads="1"/>
          </p:cNvSpPr>
          <p:nvPr/>
        </p:nvSpPr>
        <p:spPr bwMode="auto">
          <a:xfrm>
            <a:off x="838200" y="5105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latin typeface="Tahoma" charset="0"/>
              <a:cs typeface="Arial" charset="0"/>
            </a:endParaRPr>
          </a:p>
        </p:txBody>
      </p:sp>
      <p:sp>
        <p:nvSpPr>
          <p:cNvPr id="164869" name="Text Box 5"/>
          <p:cNvSpPr txBox="1">
            <a:spLocks noChangeArrowheads="1"/>
          </p:cNvSpPr>
          <p:nvPr/>
        </p:nvSpPr>
        <p:spPr bwMode="auto">
          <a:xfrm>
            <a:off x="3352800" y="3429000"/>
            <a:ext cx="25781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latin typeface="Tahoma" charset="0"/>
                <a:cs typeface="Arial" charset="0"/>
              </a:rPr>
              <a:t>Avalon Switch Fabric</a:t>
            </a:r>
          </a:p>
        </p:txBody>
      </p:sp>
      <p:sp>
        <p:nvSpPr>
          <p:cNvPr id="164870" name="Rectangle 6"/>
          <p:cNvSpPr>
            <a:spLocks noChangeArrowheads="1"/>
          </p:cNvSpPr>
          <p:nvPr/>
        </p:nvSpPr>
        <p:spPr bwMode="auto">
          <a:xfrm>
            <a:off x="2514600" y="1371600"/>
            <a:ext cx="6096000" cy="3581400"/>
          </a:xfrm>
          <a:prstGeom prst="rect">
            <a:avLst/>
          </a:prstGeom>
          <a:solidFill>
            <a:schemeClr val="hlink"/>
          </a:solidFill>
          <a:ln w="9525">
            <a:solidFill>
              <a:schemeClr val="tx1"/>
            </a:solidFill>
            <a:miter lim="800000"/>
            <a:headEnd/>
            <a:tailEnd/>
          </a:ln>
        </p:spPr>
        <p:txBody>
          <a:bodyPr wrap="none" anchor="ctr"/>
          <a:lstStyle/>
          <a:p>
            <a:pPr eaLnBrk="0" hangingPunct="0"/>
            <a:endParaRPr lang="en-US"/>
          </a:p>
        </p:txBody>
      </p:sp>
      <p:sp>
        <p:nvSpPr>
          <p:cNvPr id="164871" name="Rectangle 7"/>
          <p:cNvSpPr>
            <a:spLocks noChangeArrowheads="1"/>
          </p:cNvSpPr>
          <p:nvPr/>
        </p:nvSpPr>
        <p:spPr bwMode="auto">
          <a:xfrm>
            <a:off x="2514600" y="4648200"/>
            <a:ext cx="4191000" cy="1524000"/>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p>
        </p:txBody>
      </p:sp>
      <p:grpSp>
        <p:nvGrpSpPr>
          <p:cNvPr id="164872" name="Group 8"/>
          <p:cNvGrpSpPr>
            <a:grpSpLocks/>
          </p:cNvGrpSpPr>
          <p:nvPr/>
        </p:nvGrpSpPr>
        <p:grpSpPr bwMode="auto">
          <a:xfrm>
            <a:off x="2590800" y="1524000"/>
            <a:ext cx="5943600" cy="4572000"/>
            <a:chOff x="912" y="816"/>
            <a:chExt cx="3744" cy="2913"/>
          </a:xfrm>
        </p:grpSpPr>
        <p:sp>
          <p:nvSpPr>
            <p:cNvPr id="164873" name="Rectangle 9"/>
            <p:cNvSpPr>
              <a:spLocks noChangeArrowheads="1"/>
            </p:cNvSpPr>
            <p:nvPr/>
          </p:nvSpPr>
          <p:spPr bwMode="auto">
            <a:xfrm>
              <a:off x="912" y="816"/>
              <a:ext cx="3744" cy="2016"/>
            </a:xfrm>
            <a:prstGeom prst="rect">
              <a:avLst/>
            </a:prstGeom>
            <a:noFill/>
            <a:ln w="88900">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eaLnBrk="0" hangingPunct="0"/>
              <a:endParaRPr lang="en-US"/>
            </a:p>
          </p:txBody>
        </p:sp>
        <p:sp>
          <p:nvSpPr>
            <p:cNvPr id="164874" name="Rectangle 10"/>
            <p:cNvSpPr>
              <a:spLocks noChangeArrowheads="1"/>
            </p:cNvSpPr>
            <p:nvPr/>
          </p:nvSpPr>
          <p:spPr bwMode="auto">
            <a:xfrm rot="5400000">
              <a:off x="2647" y="439"/>
              <a:ext cx="226" cy="3408"/>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eaLnBrk="0" hangingPunct="0"/>
              <a:endParaRPr lang="en-US"/>
            </a:p>
          </p:txBody>
        </p:sp>
        <p:grpSp>
          <p:nvGrpSpPr>
            <p:cNvPr id="164875" name="Group 11"/>
            <p:cNvGrpSpPr>
              <a:grpSpLocks/>
            </p:cNvGrpSpPr>
            <p:nvPr/>
          </p:nvGrpSpPr>
          <p:grpSpPr bwMode="auto">
            <a:xfrm>
              <a:off x="2016" y="912"/>
              <a:ext cx="1446" cy="1140"/>
              <a:chOff x="313" y="912"/>
              <a:chExt cx="1446" cy="1140"/>
            </a:xfrm>
          </p:grpSpPr>
          <p:sp>
            <p:nvSpPr>
              <p:cNvPr id="164894" name="Rectangle 12"/>
              <p:cNvSpPr>
                <a:spLocks noChangeArrowheads="1"/>
              </p:cNvSpPr>
              <p:nvPr/>
            </p:nvSpPr>
            <p:spPr bwMode="auto">
              <a:xfrm>
                <a:off x="955" y="912"/>
                <a:ext cx="753" cy="432"/>
              </a:xfrm>
              <a:prstGeom prst="rect">
                <a:avLst/>
              </a:prstGeom>
              <a:solidFill>
                <a:srgbClr val="FFCC00"/>
              </a:solidFill>
              <a:ln w="6350">
                <a:solidFill>
                  <a:schemeClr val="tx1"/>
                </a:solidFill>
                <a:miter lim="800000"/>
                <a:headEnd/>
                <a:tailEnd/>
              </a:ln>
            </p:spPr>
            <p:txBody>
              <a:bodyPr anchor="ctr"/>
              <a:lstStyle/>
              <a:p>
                <a:pPr algn="ctr" eaLnBrk="0" hangingPunct="0">
                  <a:spcBef>
                    <a:spcPct val="50000"/>
                  </a:spcBef>
                </a:pPr>
                <a:r>
                  <a:rPr lang="en-US" sz="1400" b="1">
                    <a:cs typeface="Arial" charset="0"/>
                  </a:rPr>
                  <a:t>32-Bit</a:t>
                </a:r>
                <a:br>
                  <a:rPr lang="en-US" sz="1400" b="1">
                    <a:cs typeface="Arial" charset="0"/>
                  </a:rPr>
                </a:br>
                <a:r>
                  <a:rPr lang="en-US" sz="1400" b="1">
                    <a:cs typeface="Arial" charset="0"/>
                  </a:rPr>
                  <a:t>Processor</a:t>
                </a:r>
                <a:endParaRPr lang="en-US" sz="1600">
                  <a:cs typeface="Arial" charset="0"/>
                </a:endParaRPr>
              </a:p>
            </p:txBody>
          </p:sp>
          <p:sp>
            <p:nvSpPr>
              <p:cNvPr id="164895" name="Line 13"/>
              <p:cNvSpPr>
                <a:spLocks noChangeShapeType="1"/>
              </p:cNvSpPr>
              <p:nvPr/>
            </p:nvSpPr>
            <p:spPr bwMode="auto">
              <a:xfrm rot="5400000">
                <a:off x="1284" y="1694"/>
                <a:ext cx="67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64896" name="Line 14"/>
              <p:cNvSpPr>
                <a:spLocks noChangeShapeType="1"/>
              </p:cNvSpPr>
              <p:nvPr/>
            </p:nvSpPr>
            <p:spPr bwMode="auto">
              <a:xfrm rot="5400000">
                <a:off x="1125" y="1694"/>
                <a:ext cx="67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64897" name="Line 15"/>
              <p:cNvSpPr>
                <a:spLocks noChangeShapeType="1"/>
              </p:cNvSpPr>
              <p:nvPr/>
            </p:nvSpPr>
            <p:spPr bwMode="auto">
              <a:xfrm rot="5400000">
                <a:off x="966" y="1694"/>
                <a:ext cx="67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64898" name="Line 16"/>
              <p:cNvSpPr>
                <a:spLocks noChangeShapeType="1"/>
              </p:cNvSpPr>
              <p:nvPr/>
            </p:nvSpPr>
            <p:spPr bwMode="auto">
              <a:xfrm rot="5400000">
                <a:off x="648" y="1694"/>
                <a:ext cx="67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64899" name="Line 17"/>
              <p:cNvSpPr>
                <a:spLocks noChangeShapeType="1"/>
              </p:cNvSpPr>
              <p:nvPr/>
            </p:nvSpPr>
            <p:spPr bwMode="auto">
              <a:xfrm rot="5400000" flipH="1">
                <a:off x="807" y="1694"/>
                <a:ext cx="67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64900" name="Line 18"/>
              <p:cNvSpPr>
                <a:spLocks noChangeShapeType="1"/>
              </p:cNvSpPr>
              <p:nvPr/>
            </p:nvSpPr>
            <p:spPr bwMode="auto">
              <a:xfrm rot="5400000" flipV="1">
                <a:off x="859" y="1122"/>
                <a:ext cx="0" cy="19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64901" name="Line 19"/>
              <p:cNvSpPr>
                <a:spLocks noChangeShapeType="1"/>
              </p:cNvSpPr>
              <p:nvPr/>
            </p:nvSpPr>
            <p:spPr bwMode="auto">
              <a:xfrm rot="5400000" flipV="1">
                <a:off x="739" y="880"/>
                <a:ext cx="0" cy="43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64902" name="Line 20"/>
              <p:cNvSpPr>
                <a:spLocks noChangeShapeType="1"/>
              </p:cNvSpPr>
              <p:nvPr/>
            </p:nvSpPr>
            <p:spPr bwMode="auto">
              <a:xfrm rot="5400000" flipV="1">
                <a:off x="643" y="666"/>
                <a:ext cx="0" cy="62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64903" name="Line 21"/>
              <p:cNvSpPr>
                <a:spLocks noChangeShapeType="1"/>
              </p:cNvSpPr>
              <p:nvPr/>
            </p:nvSpPr>
            <p:spPr bwMode="auto">
              <a:xfrm rot="5400000" flipH="1">
                <a:off x="47" y="1572"/>
                <a:ext cx="96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64904" name="Line 22"/>
              <p:cNvSpPr>
                <a:spLocks noChangeShapeType="1"/>
              </p:cNvSpPr>
              <p:nvPr/>
            </p:nvSpPr>
            <p:spPr bwMode="auto">
              <a:xfrm rot="5400000" flipH="1">
                <a:off x="-197" y="1502"/>
                <a:ext cx="105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64905" name="Text Box 23"/>
              <p:cNvSpPr txBox="1">
                <a:spLocks noChangeArrowheads="1"/>
              </p:cNvSpPr>
              <p:nvPr/>
            </p:nvSpPr>
            <p:spPr bwMode="auto">
              <a:xfrm rot="5400000">
                <a:off x="1378" y="1611"/>
                <a:ext cx="60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pPr>
                <a:r>
                  <a:rPr lang="en-US" sz="1000" b="1">
                    <a:cs typeface="Arial" charset="0"/>
                  </a:rPr>
                  <a:t>Address (32)</a:t>
                </a:r>
              </a:p>
            </p:txBody>
          </p:sp>
          <p:sp>
            <p:nvSpPr>
              <p:cNvPr id="164906" name="Text Box 24"/>
              <p:cNvSpPr txBox="1">
                <a:spLocks noChangeArrowheads="1"/>
              </p:cNvSpPr>
              <p:nvPr/>
            </p:nvSpPr>
            <p:spPr bwMode="auto">
              <a:xfrm rot="5400000">
                <a:off x="1343" y="1611"/>
                <a:ext cx="36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pPr>
                <a:r>
                  <a:rPr lang="en-US" sz="1000" b="1">
                    <a:cs typeface="Arial" charset="0"/>
                  </a:rPr>
                  <a:t>Read</a:t>
                </a:r>
              </a:p>
            </p:txBody>
          </p:sp>
          <p:sp>
            <p:nvSpPr>
              <p:cNvPr id="164907" name="Text Box 25"/>
              <p:cNvSpPr txBox="1">
                <a:spLocks noChangeArrowheads="1"/>
              </p:cNvSpPr>
              <p:nvPr/>
            </p:nvSpPr>
            <p:spPr bwMode="auto">
              <a:xfrm rot="5400000">
                <a:off x="1193" y="1611"/>
                <a:ext cx="34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pPr>
                <a:r>
                  <a:rPr lang="en-US" sz="1000" b="1">
                    <a:cs typeface="Arial" charset="0"/>
                  </a:rPr>
                  <a:t>Write</a:t>
                </a:r>
              </a:p>
            </p:txBody>
          </p:sp>
          <p:sp>
            <p:nvSpPr>
              <p:cNvPr id="164908" name="Text Box 26"/>
              <p:cNvSpPr txBox="1">
                <a:spLocks noChangeArrowheads="1"/>
              </p:cNvSpPr>
              <p:nvPr/>
            </p:nvSpPr>
            <p:spPr bwMode="auto">
              <a:xfrm rot="5400000">
                <a:off x="923" y="1593"/>
                <a:ext cx="64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pPr>
                <a:r>
                  <a:rPr lang="en-US" sz="1000" b="1">
                    <a:cs typeface="Arial" charset="0"/>
                  </a:rPr>
                  <a:t>Data In (32)</a:t>
                </a:r>
              </a:p>
            </p:txBody>
          </p:sp>
          <p:sp>
            <p:nvSpPr>
              <p:cNvPr id="164909" name="Text Box 27"/>
              <p:cNvSpPr txBox="1">
                <a:spLocks noChangeArrowheads="1"/>
              </p:cNvSpPr>
              <p:nvPr/>
            </p:nvSpPr>
            <p:spPr bwMode="auto">
              <a:xfrm rot="5400000">
                <a:off x="695" y="1613"/>
                <a:ext cx="68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pPr>
                <a:r>
                  <a:rPr lang="en-US" sz="1000" b="1">
                    <a:cs typeface="Arial" charset="0"/>
                  </a:rPr>
                  <a:t>Data Out (32)</a:t>
                </a:r>
              </a:p>
            </p:txBody>
          </p:sp>
          <p:sp>
            <p:nvSpPr>
              <p:cNvPr id="164910" name="Text Box 28"/>
              <p:cNvSpPr txBox="1">
                <a:spLocks noChangeArrowheads="1"/>
              </p:cNvSpPr>
              <p:nvPr/>
            </p:nvSpPr>
            <p:spPr bwMode="auto">
              <a:xfrm rot="5400000">
                <a:off x="443" y="1148"/>
                <a:ext cx="29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US" sz="1200" b="1">
                    <a:cs typeface="Arial" charset="0"/>
                  </a:rPr>
                  <a:t>IRQ</a:t>
                </a:r>
              </a:p>
            </p:txBody>
          </p:sp>
          <p:sp>
            <p:nvSpPr>
              <p:cNvPr id="164911" name="Text Box 29"/>
              <p:cNvSpPr txBox="1">
                <a:spLocks noChangeArrowheads="1"/>
              </p:cNvSpPr>
              <p:nvPr/>
            </p:nvSpPr>
            <p:spPr bwMode="auto">
              <a:xfrm rot="5400000">
                <a:off x="152" y="1125"/>
                <a:ext cx="49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US" sz="1200" b="1">
                    <a:cs typeface="Arial" charset="0"/>
                  </a:rPr>
                  <a:t>IRQ #(6)</a:t>
                </a:r>
              </a:p>
            </p:txBody>
          </p:sp>
          <p:sp>
            <p:nvSpPr>
              <p:cNvPr id="164912" name="Line 30"/>
              <p:cNvSpPr>
                <a:spLocks noChangeShapeType="1"/>
              </p:cNvSpPr>
              <p:nvPr/>
            </p:nvSpPr>
            <p:spPr bwMode="auto">
              <a:xfrm rot="5400000" flipH="1">
                <a:off x="355" y="1622"/>
                <a:ext cx="8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64913" name="Text Box 31"/>
              <p:cNvSpPr txBox="1">
                <a:spLocks noChangeArrowheads="1"/>
              </p:cNvSpPr>
              <p:nvPr/>
            </p:nvSpPr>
            <p:spPr bwMode="auto">
              <a:xfrm rot="5400000">
                <a:off x="1032" y="1406"/>
                <a:ext cx="93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pPr>
                <a:r>
                  <a:rPr lang="en-US" sz="1200" b="1">
                    <a:cs typeface="Arial" charset="0"/>
                  </a:rPr>
                  <a:t> </a:t>
                </a:r>
              </a:p>
            </p:txBody>
          </p:sp>
        </p:grpSp>
        <p:sp>
          <p:nvSpPr>
            <p:cNvPr id="164876" name="Rectangle 32"/>
            <p:cNvSpPr>
              <a:spLocks noChangeArrowheads="1"/>
            </p:cNvSpPr>
            <p:nvPr/>
          </p:nvSpPr>
          <p:spPr bwMode="auto">
            <a:xfrm>
              <a:off x="3504" y="1536"/>
              <a:ext cx="753" cy="432"/>
            </a:xfrm>
            <a:prstGeom prst="rect">
              <a:avLst/>
            </a:prstGeom>
            <a:solidFill>
              <a:srgbClr val="FFCC00"/>
            </a:solidFill>
            <a:ln w="6350">
              <a:solidFill>
                <a:schemeClr val="tx1"/>
              </a:solidFill>
              <a:miter lim="800000"/>
              <a:headEnd/>
              <a:tailEnd/>
            </a:ln>
          </p:spPr>
          <p:txBody>
            <a:bodyPr anchor="ctr"/>
            <a:lstStyle/>
            <a:p>
              <a:pPr algn="ctr" eaLnBrk="0" hangingPunct="0">
                <a:spcBef>
                  <a:spcPct val="50000"/>
                </a:spcBef>
              </a:pPr>
              <a:r>
                <a:rPr lang="en-US" sz="1400" b="1">
                  <a:cs typeface="Arial" charset="0"/>
                </a:rPr>
                <a:t>DMA</a:t>
              </a:r>
              <a:endParaRPr lang="en-US" sz="1600">
                <a:cs typeface="Arial" charset="0"/>
              </a:endParaRPr>
            </a:p>
          </p:txBody>
        </p:sp>
        <p:sp>
          <p:nvSpPr>
            <p:cNvPr id="164877" name="Rectangle 33"/>
            <p:cNvSpPr>
              <a:spLocks noChangeArrowheads="1"/>
            </p:cNvSpPr>
            <p:nvPr/>
          </p:nvSpPr>
          <p:spPr bwMode="auto">
            <a:xfrm>
              <a:off x="1776" y="2400"/>
              <a:ext cx="566" cy="353"/>
            </a:xfrm>
            <a:prstGeom prst="rect">
              <a:avLst/>
            </a:prstGeom>
            <a:solidFill>
              <a:srgbClr val="FFCC00"/>
            </a:solidFill>
            <a:ln w="6350">
              <a:solidFill>
                <a:schemeClr val="tx1"/>
              </a:solidFill>
              <a:miter lim="800000"/>
              <a:headEnd/>
              <a:tailEnd/>
            </a:ln>
          </p:spPr>
          <p:txBody>
            <a:bodyPr anchor="ctr"/>
            <a:lstStyle/>
            <a:p>
              <a:pPr algn="ctr" eaLnBrk="0" hangingPunct="0"/>
              <a:r>
                <a:rPr lang="en-US" sz="1200" b="1">
                  <a:cs typeface="Arial" charset="0"/>
                </a:rPr>
                <a:t>On Chip ROM</a:t>
              </a:r>
              <a:endParaRPr lang="en-US" sz="1000" b="1">
                <a:latin typeface="Arial Narrow" charset="0"/>
                <a:cs typeface="Arial" charset="0"/>
              </a:endParaRPr>
            </a:p>
          </p:txBody>
        </p:sp>
        <p:sp>
          <p:nvSpPr>
            <p:cNvPr id="164878" name="Rectangle 34"/>
            <p:cNvSpPr>
              <a:spLocks noChangeArrowheads="1"/>
            </p:cNvSpPr>
            <p:nvPr/>
          </p:nvSpPr>
          <p:spPr bwMode="auto">
            <a:xfrm>
              <a:off x="1104" y="3312"/>
              <a:ext cx="592" cy="236"/>
            </a:xfrm>
            <a:prstGeom prst="rect">
              <a:avLst/>
            </a:prstGeom>
            <a:solidFill>
              <a:schemeClr val="accent2"/>
            </a:solidFill>
            <a:ln w="6350">
              <a:solidFill>
                <a:schemeClr val="tx1"/>
              </a:solidFill>
              <a:miter lim="800000"/>
              <a:headEnd/>
              <a:tailEnd/>
            </a:ln>
          </p:spPr>
          <p:txBody>
            <a:bodyPr anchor="ctr"/>
            <a:lstStyle/>
            <a:p>
              <a:pPr algn="ctr" eaLnBrk="0" hangingPunct="0"/>
              <a:r>
                <a:rPr lang="en-US" sz="1200" b="1">
                  <a:cs typeface="Arial" charset="0"/>
                </a:rPr>
                <a:t>Dev board FLASH</a:t>
              </a:r>
            </a:p>
          </p:txBody>
        </p:sp>
        <p:sp>
          <p:nvSpPr>
            <p:cNvPr id="164879" name="Rectangle 35"/>
            <p:cNvSpPr>
              <a:spLocks noChangeArrowheads="1"/>
            </p:cNvSpPr>
            <p:nvPr/>
          </p:nvSpPr>
          <p:spPr bwMode="auto">
            <a:xfrm>
              <a:off x="1892" y="3312"/>
              <a:ext cx="592" cy="236"/>
            </a:xfrm>
            <a:prstGeom prst="rect">
              <a:avLst/>
            </a:prstGeom>
            <a:solidFill>
              <a:schemeClr val="accent2"/>
            </a:solidFill>
            <a:ln w="6350">
              <a:solidFill>
                <a:schemeClr val="tx1"/>
              </a:solidFill>
              <a:miter lim="800000"/>
              <a:headEnd/>
              <a:tailEnd/>
            </a:ln>
          </p:spPr>
          <p:txBody>
            <a:bodyPr anchor="ctr"/>
            <a:lstStyle/>
            <a:p>
              <a:pPr algn="ctr" eaLnBrk="0" hangingPunct="0"/>
              <a:r>
                <a:rPr lang="en-US" sz="1200" b="1">
                  <a:cs typeface="Arial" charset="0"/>
                </a:rPr>
                <a:t>Dev board</a:t>
              </a:r>
            </a:p>
            <a:p>
              <a:pPr algn="ctr" eaLnBrk="0" hangingPunct="0"/>
              <a:r>
                <a:rPr lang="en-US" sz="1200" b="1">
                  <a:cs typeface="Arial" charset="0"/>
                </a:rPr>
                <a:t>SRAM</a:t>
              </a:r>
            </a:p>
          </p:txBody>
        </p:sp>
        <p:sp>
          <p:nvSpPr>
            <p:cNvPr id="164880" name="Line 36"/>
            <p:cNvSpPr>
              <a:spLocks noChangeShapeType="1"/>
            </p:cNvSpPr>
            <p:nvPr/>
          </p:nvSpPr>
          <p:spPr bwMode="auto">
            <a:xfrm rot="10800000" flipV="1">
              <a:off x="1306" y="3110"/>
              <a:ext cx="0" cy="203"/>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64881" name="Line 37"/>
            <p:cNvSpPr>
              <a:spLocks noChangeShapeType="1"/>
            </p:cNvSpPr>
            <p:nvPr/>
          </p:nvSpPr>
          <p:spPr bwMode="auto">
            <a:xfrm rot="10800000" flipV="1">
              <a:off x="1497" y="2948"/>
              <a:ext cx="0" cy="36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64882" name="Line 38"/>
            <p:cNvSpPr>
              <a:spLocks noChangeShapeType="1"/>
            </p:cNvSpPr>
            <p:nvPr/>
          </p:nvSpPr>
          <p:spPr bwMode="auto">
            <a:xfrm rot="10800000" flipV="1">
              <a:off x="2083" y="3110"/>
              <a:ext cx="0" cy="203"/>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64883" name="Line 39"/>
            <p:cNvSpPr>
              <a:spLocks noChangeShapeType="1"/>
            </p:cNvSpPr>
            <p:nvPr/>
          </p:nvSpPr>
          <p:spPr bwMode="auto">
            <a:xfrm rot="10800000" flipV="1">
              <a:off x="2274" y="2948"/>
              <a:ext cx="0" cy="36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64884" name="Line 40"/>
            <p:cNvSpPr>
              <a:spLocks noChangeShapeType="1"/>
            </p:cNvSpPr>
            <p:nvPr/>
          </p:nvSpPr>
          <p:spPr bwMode="auto">
            <a:xfrm rot="10800000" flipV="1">
              <a:off x="1280" y="2948"/>
              <a:ext cx="1015"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64885" name="Line 41"/>
            <p:cNvSpPr>
              <a:spLocks noChangeShapeType="1"/>
            </p:cNvSpPr>
            <p:nvPr/>
          </p:nvSpPr>
          <p:spPr bwMode="auto">
            <a:xfrm rot="10800000" flipV="1">
              <a:off x="1143" y="3092"/>
              <a:ext cx="96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64886" name="Rectangle 42"/>
            <p:cNvSpPr>
              <a:spLocks noChangeArrowheads="1"/>
            </p:cNvSpPr>
            <p:nvPr/>
          </p:nvSpPr>
          <p:spPr bwMode="auto">
            <a:xfrm>
              <a:off x="3312" y="2400"/>
              <a:ext cx="566" cy="353"/>
            </a:xfrm>
            <a:prstGeom prst="rect">
              <a:avLst/>
            </a:prstGeom>
            <a:solidFill>
              <a:srgbClr val="FFCC00"/>
            </a:solidFill>
            <a:ln w="6350">
              <a:solidFill>
                <a:schemeClr val="tx1"/>
              </a:solidFill>
              <a:miter lim="800000"/>
              <a:headEnd/>
              <a:tailEnd/>
            </a:ln>
          </p:spPr>
          <p:txBody>
            <a:bodyPr anchor="ctr"/>
            <a:lstStyle/>
            <a:p>
              <a:pPr algn="ctr" eaLnBrk="0" hangingPunct="0"/>
              <a:r>
                <a:rPr lang="en-US" sz="1200" b="1">
                  <a:cs typeface="Arial" charset="0"/>
                </a:rPr>
                <a:t>On Chip RAM</a:t>
              </a:r>
              <a:endParaRPr lang="en-US" sz="1000" b="1">
                <a:latin typeface="Arial Narrow" charset="0"/>
                <a:cs typeface="Arial" charset="0"/>
              </a:endParaRPr>
            </a:p>
          </p:txBody>
        </p:sp>
        <p:sp>
          <p:nvSpPr>
            <p:cNvPr id="164887" name="Rectangle 43"/>
            <p:cNvSpPr>
              <a:spLocks noChangeArrowheads="1"/>
            </p:cNvSpPr>
            <p:nvPr/>
          </p:nvSpPr>
          <p:spPr bwMode="auto">
            <a:xfrm>
              <a:off x="1056" y="2352"/>
              <a:ext cx="576" cy="436"/>
            </a:xfrm>
            <a:prstGeom prst="rect">
              <a:avLst/>
            </a:prstGeom>
            <a:solidFill>
              <a:srgbClr val="FFCC00"/>
            </a:solidFill>
            <a:ln w="6350">
              <a:solidFill>
                <a:schemeClr val="tx1"/>
              </a:solidFill>
              <a:miter lim="800000"/>
              <a:headEnd/>
              <a:tailEnd/>
            </a:ln>
          </p:spPr>
          <p:txBody>
            <a:bodyPr anchor="ctr"/>
            <a:lstStyle/>
            <a:p>
              <a:pPr algn="ctr" eaLnBrk="0" hangingPunct="0"/>
              <a:r>
                <a:rPr lang="en-GB" sz="1200" b="1">
                  <a:cs typeface="Arial" charset="0"/>
                </a:rPr>
                <a:t>Tri-State</a:t>
              </a:r>
            </a:p>
            <a:p>
              <a:pPr algn="ctr" eaLnBrk="0" hangingPunct="0"/>
              <a:r>
                <a:rPr lang="en-GB" sz="1200" b="1">
                  <a:cs typeface="Arial" charset="0"/>
                </a:rPr>
                <a:t>Bridge</a:t>
              </a:r>
              <a:endParaRPr lang="en-US" sz="1200" b="1">
                <a:cs typeface="Arial" charset="0"/>
              </a:endParaRPr>
            </a:p>
          </p:txBody>
        </p:sp>
        <p:sp>
          <p:nvSpPr>
            <p:cNvPr id="164888" name="Rectangle 44"/>
            <p:cNvSpPr>
              <a:spLocks noChangeArrowheads="1"/>
            </p:cNvSpPr>
            <p:nvPr/>
          </p:nvSpPr>
          <p:spPr bwMode="auto">
            <a:xfrm>
              <a:off x="2592" y="2400"/>
              <a:ext cx="606" cy="340"/>
            </a:xfrm>
            <a:prstGeom prst="rect">
              <a:avLst/>
            </a:prstGeom>
            <a:solidFill>
              <a:srgbClr val="FFCC00"/>
            </a:solidFill>
            <a:ln w="6350">
              <a:solidFill>
                <a:schemeClr val="tx1"/>
              </a:solidFill>
              <a:miter lim="800000"/>
              <a:headEnd/>
              <a:tailEnd/>
            </a:ln>
          </p:spPr>
          <p:txBody>
            <a:bodyPr anchor="ctr"/>
            <a:lstStyle/>
            <a:p>
              <a:pPr algn="ctr" eaLnBrk="0" hangingPunct="0"/>
              <a:r>
                <a:rPr lang="en-US" sz="1200" b="1">
                  <a:cs typeface="Arial" charset="0"/>
                </a:rPr>
                <a:t>User  Defined Peripheral</a:t>
              </a:r>
            </a:p>
          </p:txBody>
        </p:sp>
        <p:sp>
          <p:nvSpPr>
            <p:cNvPr id="164889" name="Rectangle 45"/>
            <p:cNvSpPr>
              <a:spLocks noChangeArrowheads="1"/>
            </p:cNvSpPr>
            <p:nvPr/>
          </p:nvSpPr>
          <p:spPr bwMode="auto">
            <a:xfrm>
              <a:off x="3936" y="2400"/>
              <a:ext cx="566" cy="353"/>
            </a:xfrm>
            <a:prstGeom prst="rect">
              <a:avLst/>
            </a:prstGeom>
            <a:solidFill>
              <a:srgbClr val="FFCC00"/>
            </a:solidFill>
            <a:ln w="6350">
              <a:solidFill>
                <a:schemeClr val="tx1"/>
              </a:solidFill>
              <a:miter lim="800000"/>
              <a:headEnd/>
              <a:tailEnd/>
            </a:ln>
          </p:spPr>
          <p:txBody>
            <a:bodyPr anchor="ctr"/>
            <a:lstStyle/>
            <a:p>
              <a:pPr algn="ctr" eaLnBrk="0" hangingPunct="0"/>
              <a:r>
                <a:rPr lang="en-US" sz="1200" b="1">
                  <a:cs typeface="Arial" charset="0"/>
                </a:rPr>
                <a:t>UART</a:t>
              </a:r>
              <a:endParaRPr lang="en-US" sz="1000" b="1">
                <a:latin typeface="Arial Narrow" charset="0"/>
                <a:cs typeface="Arial" charset="0"/>
              </a:endParaRPr>
            </a:p>
          </p:txBody>
        </p:sp>
        <p:sp>
          <p:nvSpPr>
            <p:cNvPr id="164890" name="Line 46"/>
            <p:cNvSpPr>
              <a:spLocks noChangeShapeType="1"/>
            </p:cNvSpPr>
            <p:nvPr/>
          </p:nvSpPr>
          <p:spPr bwMode="auto">
            <a:xfrm flipV="1">
              <a:off x="1152" y="2784"/>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891" name="Line 47"/>
            <p:cNvSpPr>
              <a:spLocks noChangeShapeType="1"/>
            </p:cNvSpPr>
            <p:nvPr/>
          </p:nvSpPr>
          <p:spPr bwMode="auto">
            <a:xfrm flipV="1">
              <a:off x="1296" y="278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892" name="AutoShape 48"/>
            <p:cNvSpPr>
              <a:spLocks noChangeArrowheads="1"/>
            </p:cNvSpPr>
            <p:nvPr/>
          </p:nvSpPr>
          <p:spPr bwMode="auto">
            <a:xfrm>
              <a:off x="2544" y="3072"/>
              <a:ext cx="657" cy="657"/>
            </a:xfrm>
            <a:prstGeom prst="bevel">
              <a:avLst>
                <a:gd name="adj" fmla="val 12500"/>
              </a:avLst>
            </a:prstGeom>
            <a:solidFill>
              <a:schemeClr val="bg1"/>
            </a:solidFill>
            <a:ln w="38100">
              <a:solidFill>
                <a:schemeClr val="tx1"/>
              </a:solidFill>
              <a:miter lim="800000"/>
              <a:headEnd/>
              <a:tailEnd/>
            </a:ln>
          </p:spPr>
          <p:txBody>
            <a:bodyPr wrap="none" anchor="ctr"/>
            <a:lstStyle/>
            <a:p>
              <a:pPr eaLnBrk="0" hangingPunct="0"/>
              <a:endParaRPr lang="en-US"/>
            </a:p>
          </p:txBody>
        </p:sp>
        <p:sp>
          <p:nvSpPr>
            <p:cNvPr id="164893" name="AutoShape 49"/>
            <p:cNvSpPr>
              <a:spLocks noChangeArrowheads="1"/>
            </p:cNvSpPr>
            <p:nvPr/>
          </p:nvSpPr>
          <p:spPr bwMode="auto">
            <a:xfrm rot="5400000">
              <a:off x="2760" y="2856"/>
              <a:ext cx="240" cy="96"/>
            </a:xfrm>
            <a:prstGeom prst="rightArrow">
              <a:avLst>
                <a:gd name="adj1" fmla="val 50000"/>
                <a:gd name="adj2" fmla="val 62500"/>
              </a:avLst>
            </a:prstGeom>
            <a:solidFill>
              <a:schemeClr val="bg1"/>
            </a:solidFill>
            <a:ln w="9525">
              <a:solidFill>
                <a:schemeClr val="tx1"/>
              </a:solidFill>
              <a:miter lim="800000"/>
              <a:headEnd/>
              <a:tailEnd/>
            </a:ln>
          </p:spPr>
          <p:txBody>
            <a:bodyPr wrap="none" anchor="ctr"/>
            <a:lstStyle/>
            <a:p>
              <a:pPr eaLnBrk="0" hangingPunct="0"/>
              <a:endParaRPr lang="en-US"/>
            </a:p>
          </p:txBody>
        </p:sp>
      </p:gr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Slide Number Placeholder 4"/>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2753538" name="Rectangle 2"/>
          <p:cNvSpPr>
            <a:spLocks noGrp="1" noChangeArrowheads="1"/>
          </p:cNvSpPr>
          <p:nvPr>
            <p:ph type="title" idx="4294967295"/>
          </p:nvPr>
        </p:nvSpPr>
        <p:spPr/>
        <p:txBody>
          <a:bodyPr/>
          <a:lstStyle/>
          <a:p>
            <a:pPr>
              <a:defRPr/>
            </a:pPr>
            <a:r>
              <a:rPr lang="ru-RU" dirty="0" smtClean="0">
                <a:cs typeface="+mj-cs"/>
              </a:rPr>
              <a:t>Ускорение </a:t>
            </a:r>
            <a:r>
              <a:rPr lang="en-US" dirty="0" smtClean="0">
                <a:cs typeface="+mj-cs"/>
              </a:rPr>
              <a:t>DSP </a:t>
            </a:r>
            <a:r>
              <a:rPr lang="ru-RU" dirty="0" smtClean="0">
                <a:cs typeface="+mj-cs"/>
              </a:rPr>
              <a:t>в</a:t>
            </a:r>
            <a:r>
              <a:rPr lang="en-US" dirty="0" smtClean="0">
                <a:cs typeface="+mj-cs"/>
              </a:rPr>
              <a:t> </a:t>
            </a:r>
            <a:r>
              <a:rPr lang="en-US" dirty="0">
                <a:cs typeface="+mj-cs"/>
              </a:rPr>
              <a:t>FPGA</a:t>
            </a:r>
          </a:p>
        </p:txBody>
      </p:sp>
      <p:grpSp>
        <p:nvGrpSpPr>
          <p:cNvPr id="166915" name="Group 3"/>
          <p:cNvGrpSpPr>
            <a:grpSpLocks/>
          </p:cNvGrpSpPr>
          <p:nvPr/>
        </p:nvGrpSpPr>
        <p:grpSpPr bwMode="auto">
          <a:xfrm>
            <a:off x="2590800" y="1981200"/>
            <a:ext cx="3990975" cy="3271838"/>
            <a:chOff x="1247" y="762"/>
            <a:chExt cx="2514" cy="2061"/>
          </a:xfrm>
        </p:grpSpPr>
        <p:sp>
          <p:nvSpPr>
            <p:cNvPr id="166918" name="Rectangle 4"/>
            <p:cNvSpPr>
              <a:spLocks noChangeArrowheads="1"/>
            </p:cNvSpPr>
            <p:nvPr/>
          </p:nvSpPr>
          <p:spPr bwMode="auto">
            <a:xfrm>
              <a:off x="1247" y="1434"/>
              <a:ext cx="998" cy="855"/>
            </a:xfrm>
            <a:prstGeom prst="rect">
              <a:avLst/>
            </a:prstGeom>
            <a:solidFill>
              <a:schemeClr val="accent1"/>
            </a:solidFill>
            <a:ln w="19050">
              <a:solidFill>
                <a:schemeClr val="tx1"/>
              </a:solidFill>
              <a:miter lim="800000"/>
              <a:headEnd/>
              <a:tailEnd/>
            </a:ln>
          </p:spPr>
          <p:txBody>
            <a:bodyPr wrap="none" anchor="ctr"/>
            <a:lstStyle/>
            <a:p>
              <a:pPr algn="ctr" eaLnBrk="0" hangingPunct="0"/>
              <a:endParaRPr lang="en-US" b="1"/>
            </a:p>
            <a:p>
              <a:pPr algn="ctr" eaLnBrk="0" hangingPunct="0"/>
              <a:r>
                <a:rPr lang="en-US" sz="2400" b="1"/>
                <a:t>Nios II</a:t>
              </a:r>
            </a:p>
          </p:txBody>
        </p:sp>
        <p:sp>
          <p:nvSpPr>
            <p:cNvPr id="166919" name="AutoShape 5"/>
            <p:cNvSpPr>
              <a:spLocks noChangeArrowheads="1"/>
            </p:cNvSpPr>
            <p:nvPr/>
          </p:nvSpPr>
          <p:spPr bwMode="auto">
            <a:xfrm>
              <a:off x="1381" y="2455"/>
              <a:ext cx="867" cy="368"/>
            </a:xfrm>
            <a:prstGeom prst="can">
              <a:avLst>
                <a:gd name="adj" fmla="val 25000"/>
              </a:avLst>
            </a:prstGeom>
            <a:solidFill>
              <a:srgbClr val="3399FF"/>
            </a:solidFill>
            <a:ln w="19050">
              <a:solidFill>
                <a:schemeClr val="tx1"/>
              </a:solidFill>
              <a:round/>
              <a:headEnd/>
              <a:tailEnd/>
            </a:ln>
          </p:spPr>
          <p:txBody>
            <a:bodyPr wrap="none" anchor="ctr"/>
            <a:lstStyle/>
            <a:p>
              <a:pPr algn="ctr" eaLnBrk="0" hangingPunct="0"/>
              <a:r>
                <a:rPr lang="en-US" b="1">
                  <a:solidFill>
                    <a:schemeClr val="bg1"/>
                  </a:solidFill>
                </a:rPr>
                <a:t>Memory</a:t>
              </a:r>
            </a:p>
          </p:txBody>
        </p:sp>
        <p:sp>
          <p:nvSpPr>
            <p:cNvPr id="166920" name="Rectangle 6"/>
            <p:cNvSpPr>
              <a:spLocks noChangeArrowheads="1"/>
            </p:cNvSpPr>
            <p:nvPr/>
          </p:nvSpPr>
          <p:spPr bwMode="auto">
            <a:xfrm>
              <a:off x="1302" y="1500"/>
              <a:ext cx="640" cy="185"/>
            </a:xfrm>
            <a:prstGeom prst="rect">
              <a:avLst/>
            </a:prstGeom>
            <a:solidFill>
              <a:schemeClr val="bg1"/>
            </a:solidFill>
            <a:ln w="19050">
              <a:solidFill>
                <a:schemeClr val="tx1"/>
              </a:solidFill>
              <a:prstDash val="sysDot"/>
              <a:miter lim="800000"/>
              <a:headEnd/>
              <a:tailEnd/>
            </a:ln>
          </p:spPr>
          <p:txBody>
            <a:bodyPr anchor="ctr">
              <a:spAutoFit/>
            </a:bodyPr>
            <a:lstStyle/>
            <a:p>
              <a:pPr algn="ctr" eaLnBrk="0" hangingPunct="0"/>
              <a:r>
                <a:rPr lang="en-US" sz="1200" b="1"/>
                <a:t>ALU</a:t>
              </a:r>
            </a:p>
          </p:txBody>
        </p:sp>
        <p:sp>
          <p:nvSpPr>
            <p:cNvPr id="166921" name="Rectangle 7"/>
            <p:cNvSpPr>
              <a:spLocks noChangeArrowheads="1"/>
            </p:cNvSpPr>
            <p:nvPr/>
          </p:nvSpPr>
          <p:spPr bwMode="auto">
            <a:xfrm>
              <a:off x="2992" y="1701"/>
              <a:ext cx="671" cy="315"/>
            </a:xfrm>
            <a:prstGeom prst="rect">
              <a:avLst/>
            </a:prstGeom>
            <a:solidFill>
              <a:schemeClr val="accent2"/>
            </a:solidFill>
            <a:ln w="19050">
              <a:solidFill>
                <a:schemeClr val="tx1"/>
              </a:solidFill>
              <a:miter lim="800000"/>
              <a:headEnd/>
              <a:tailEnd/>
            </a:ln>
          </p:spPr>
          <p:txBody>
            <a:bodyPr wrap="none" anchor="ctr"/>
            <a:lstStyle/>
            <a:p>
              <a:pPr algn="ctr" eaLnBrk="0" hangingPunct="0"/>
              <a:r>
                <a:rPr lang="en-US" b="1"/>
                <a:t>IQ</a:t>
              </a:r>
            </a:p>
            <a:p>
              <a:pPr algn="ctr" eaLnBrk="0" hangingPunct="0"/>
              <a:r>
                <a:rPr lang="en-US" b="1"/>
                <a:t>Map</a:t>
              </a:r>
            </a:p>
          </p:txBody>
        </p:sp>
        <p:sp>
          <p:nvSpPr>
            <p:cNvPr id="166922" name="Rectangle 8"/>
            <p:cNvSpPr>
              <a:spLocks noChangeArrowheads="1"/>
            </p:cNvSpPr>
            <p:nvPr/>
          </p:nvSpPr>
          <p:spPr bwMode="auto">
            <a:xfrm>
              <a:off x="2987" y="1298"/>
              <a:ext cx="671" cy="315"/>
            </a:xfrm>
            <a:prstGeom prst="rect">
              <a:avLst/>
            </a:prstGeom>
            <a:solidFill>
              <a:schemeClr val="folHlink"/>
            </a:solidFill>
            <a:ln w="19050">
              <a:solidFill>
                <a:schemeClr val="tx1"/>
              </a:solidFill>
              <a:miter lim="800000"/>
              <a:headEnd/>
              <a:tailEnd/>
            </a:ln>
          </p:spPr>
          <p:txBody>
            <a:bodyPr wrap="none" anchor="ctr"/>
            <a:lstStyle/>
            <a:p>
              <a:pPr algn="ctr" eaLnBrk="0" hangingPunct="0"/>
              <a:r>
                <a:rPr lang="en-US" b="1">
                  <a:solidFill>
                    <a:schemeClr val="bg1"/>
                  </a:solidFill>
                </a:rPr>
                <a:t>FIR</a:t>
              </a:r>
            </a:p>
          </p:txBody>
        </p:sp>
        <p:sp>
          <p:nvSpPr>
            <p:cNvPr id="166923" name="Rectangle 9"/>
            <p:cNvSpPr>
              <a:spLocks noChangeArrowheads="1"/>
            </p:cNvSpPr>
            <p:nvPr/>
          </p:nvSpPr>
          <p:spPr bwMode="auto">
            <a:xfrm>
              <a:off x="2992" y="2129"/>
              <a:ext cx="671" cy="315"/>
            </a:xfrm>
            <a:prstGeom prst="rect">
              <a:avLst/>
            </a:prstGeom>
            <a:solidFill>
              <a:schemeClr val="tx2"/>
            </a:solidFill>
            <a:ln w="19050">
              <a:solidFill>
                <a:schemeClr val="tx1"/>
              </a:solidFill>
              <a:miter lim="800000"/>
              <a:headEnd/>
              <a:tailEnd/>
            </a:ln>
          </p:spPr>
          <p:txBody>
            <a:bodyPr wrap="none" anchor="ctr"/>
            <a:lstStyle/>
            <a:p>
              <a:pPr algn="ctr" eaLnBrk="0" hangingPunct="0"/>
              <a:r>
                <a:rPr lang="en-US" b="1">
                  <a:solidFill>
                    <a:schemeClr val="bg1"/>
                  </a:solidFill>
                </a:rPr>
                <a:t>NCO</a:t>
              </a:r>
            </a:p>
          </p:txBody>
        </p:sp>
        <p:sp>
          <p:nvSpPr>
            <p:cNvPr id="166924" name="Line 10"/>
            <p:cNvSpPr>
              <a:spLocks noChangeShapeType="1"/>
            </p:cNvSpPr>
            <p:nvPr/>
          </p:nvSpPr>
          <p:spPr bwMode="auto">
            <a:xfrm flipV="1">
              <a:off x="2245" y="1858"/>
              <a:ext cx="616" cy="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6925" name="Line 11"/>
            <p:cNvSpPr>
              <a:spLocks noChangeShapeType="1"/>
            </p:cNvSpPr>
            <p:nvPr/>
          </p:nvSpPr>
          <p:spPr bwMode="auto">
            <a:xfrm>
              <a:off x="2897" y="1440"/>
              <a:ext cx="0" cy="83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6926" name="Line 12"/>
            <p:cNvSpPr>
              <a:spLocks noChangeShapeType="1"/>
            </p:cNvSpPr>
            <p:nvPr/>
          </p:nvSpPr>
          <p:spPr bwMode="auto">
            <a:xfrm>
              <a:off x="2902" y="1446"/>
              <a:ext cx="8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6927" name="Line 13"/>
            <p:cNvSpPr>
              <a:spLocks noChangeShapeType="1"/>
            </p:cNvSpPr>
            <p:nvPr/>
          </p:nvSpPr>
          <p:spPr bwMode="auto">
            <a:xfrm>
              <a:off x="2904" y="2266"/>
              <a:ext cx="8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6928" name="Line 14"/>
            <p:cNvSpPr>
              <a:spLocks noChangeShapeType="1"/>
            </p:cNvSpPr>
            <p:nvPr/>
          </p:nvSpPr>
          <p:spPr bwMode="auto">
            <a:xfrm flipV="1">
              <a:off x="1758" y="2295"/>
              <a:ext cx="0" cy="1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6929" name="Rectangle 15"/>
            <p:cNvSpPr>
              <a:spLocks noChangeArrowheads="1"/>
            </p:cNvSpPr>
            <p:nvPr/>
          </p:nvSpPr>
          <p:spPr bwMode="auto">
            <a:xfrm>
              <a:off x="2859" y="1192"/>
              <a:ext cx="896" cy="1359"/>
            </a:xfrm>
            <a:prstGeom prst="rect">
              <a:avLst/>
            </a:prstGeom>
            <a:noFill/>
            <a:ln w="19050">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2753552" name="Text Box 16"/>
            <p:cNvSpPr txBox="1">
              <a:spLocks noChangeArrowheads="1"/>
            </p:cNvSpPr>
            <p:nvPr/>
          </p:nvSpPr>
          <p:spPr bwMode="auto">
            <a:xfrm>
              <a:off x="2874" y="762"/>
              <a:ext cx="887" cy="366"/>
            </a:xfrm>
            <a:prstGeom prst="rect">
              <a:avLst/>
            </a:prstGeom>
            <a:solidFill>
              <a:schemeClr val="tx2"/>
            </a:solidFill>
            <a:ln w="9525">
              <a:noFill/>
              <a:miter lim="800000"/>
              <a:headEnd/>
              <a:tailEnd/>
            </a:ln>
            <a:effec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50000"/>
                </a:spcBef>
                <a:defRPr/>
              </a:pPr>
              <a:r>
                <a:rPr lang="en-US" sz="1600" b="1" smtClean="0">
                  <a:solidFill>
                    <a:schemeClr val="bg1"/>
                  </a:solidFill>
                  <a:effectLst>
                    <a:outerShdw blurRad="38100" dist="38100" dir="2700000" algn="tl">
                      <a:srgbClr val="000000"/>
                    </a:outerShdw>
                  </a:effectLst>
                  <a:cs typeface="+mn-cs"/>
                </a:rPr>
                <a:t>Custom Peripheral</a:t>
              </a:r>
            </a:p>
          </p:txBody>
        </p:sp>
        <p:sp>
          <p:nvSpPr>
            <p:cNvPr id="166931" name="AutoShape 17"/>
            <p:cNvSpPr>
              <a:spLocks noChangeArrowheads="1"/>
            </p:cNvSpPr>
            <p:nvPr/>
          </p:nvSpPr>
          <p:spPr bwMode="auto">
            <a:xfrm rot="5400000">
              <a:off x="1905" y="1581"/>
              <a:ext cx="1306" cy="599"/>
            </a:xfrm>
            <a:custGeom>
              <a:avLst/>
              <a:gdLst>
                <a:gd name="T0" fmla="*/ 4 w 21600"/>
                <a:gd name="T1" fmla="*/ 0 h 21600"/>
                <a:gd name="T2" fmla="*/ 2 w 21600"/>
                <a:gd name="T3" fmla="*/ 0 h 21600"/>
                <a:gd name="T4" fmla="*/ 1 w 21600"/>
                <a:gd name="T5" fmla="*/ 0 h 21600"/>
                <a:gd name="T6" fmla="*/ 2 w 21600"/>
                <a:gd name="T7" fmla="*/ 0 h 21600"/>
                <a:gd name="T8" fmla="*/ 0 60000 65536"/>
                <a:gd name="T9" fmla="*/ 0 60000 65536"/>
                <a:gd name="T10" fmla="*/ 0 60000 65536"/>
                <a:gd name="T11" fmla="*/ 0 60000 65536"/>
                <a:gd name="T12" fmla="*/ 4499 w 21600"/>
                <a:gd name="T13" fmla="*/ 4508 h 21600"/>
                <a:gd name="T14" fmla="*/ 17101 w 21600"/>
                <a:gd name="T15" fmla="*/ 17092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gradFill rotWithShape="1">
              <a:gsLst>
                <a:gs pos="0">
                  <a:srgbClr val="66CCFF">
                    <a:alpha val="51999"/>
                  </a:srgbClr>
                </a:gs>
                <a:gs pos="100000">
                  <a:srgbClr val="2F5E76">
                    <a:alpha val="51999"/>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grpSp>
      <p:sp>
        <p:nvSpPr>
          <p:cNvPr id="166916" name="Text Box 18"/>
          <p:cNvSpPr txBox="1">
            <a:spLocks noChangeArrowheads="1"/>
          </p:cNvSpPr>
          <p:nvPr/>
        </p:nvSpPr>
        <p:spPr bwMode="auto">
          <a:xfrm>
            <a:off x="1981200" y="5410200"/>
            <a:ext cx="5689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ru-RU" sz="1800" i="1" dirty="0" smtClean="0">
                <a:solidFill>
                  <a:schemeClr val="hlink"/>
                </a:solidFill>
              </a:rPr>
              <a:t>Интерфейс между</a:t>
            </a:r>
            <a:r>
              <a:rPr lang="en-GB" sz="1800" i="1" dirty="0" smtClean="0">
                <a:solidFill>
                  <a:schemeClr val="hlink"/>
                </a:solidFill>
              </a:rPr>
              <a:t> </a:t>
            </a:r>
            <a:r>
              <a:rPr lang="en-GB" sz="1800" i="1" dirty="0" err="1">
                <a:solidFill>
                  <a:schemeClr val="hlink"/>
                </a:solidFill>
              </a:rPr>
              <a:t>Nios</a:t>
            </a:r>
            <a:r>
              <a:rPr lang="en-GB" sz="1800" i="1" dirty="0">
                <a:solidFill>
                  <a:schemeClr val="hlink"/>
                </a:solidFill>
              </a:rPr>
              <a:t> II </a:t>
            </a:r>
            <a:r>
              <a:rPr lang="ru-RU" sz="1800" i="1" dirty="0" smtClean="0">
                <a:solidFill>
                  <a:schemeClr val="hlink"/>
                </a:solidFill>
              </a:rPr>
              <a:t>и</a:t>
            </a:r>
            <a:r>
              <a:rPr lang="en-GB" sz="1800" i="1" dirty="0" smtClean="0">
                <a:solidFill>
                  <a:schemeClr val="hlink"/>
                </a:solidFill>
              </a:rPr>
              <a:t> </a:t>
            </a:r>
            <a:r>
              <a:rPr lang="en-GB" sz="1800" i="1" dirty="0">
                <a:solidFill>
                  <a:schemeClr val="hlink"/>
                </a:solidFill>
              </a:rPr>
              <a:t>Custom Peripheral </a:t>
            </a:r>
            <a:r>
              <a:rPr lang="ru-RU" sz="1800" i="1" dirty="0" smtClean="0">
                <a:solidFill>
                  <a:schemeClr val="hlink"/>
                </a:solidFill>
              </a:rPr>
              <a:t>должен использовать</a:t>
            </a:r>
            <a:r>
              <a:rPr lang="en-GB" sz="1800" i="1" dirty="0" smtClean="0">
                <a:solidFill>
                  <a:schemeClr val="hlink"/>
                </a:solidFill>
              </a:rPr>
              <a:t> </a:t>
            </a:r>
            <a:r>
              <a:rPr lang="ru-RU" sz="1800" i="1" dirty="0" smtClean="0">
                <a:solidFill>
                  <a:schemeClr val="hlink"/>
                </a:solidFill>
              </a:rPr>
              <a:t>шину </a:t>
            </a:r>
            <a:r>
              <a:rPr lang="en-GB" sz="1800" i="1" dirty="0" smtClean="0">
                <a:solidFill>
                  <a:schemeClr val="hlink"/>
                </a:solidFill>
              </a:rPr>
              <a:t>Avalon</a:t>
            </a:r>
            <a:endParaRPr lang="en-US" sz="1800" i="1" dirty="0">
              <a:solidFill>
                <a:schemeClr val="hlink"/>
              </a:solidFill>
            </a:endParaRPr>
          </a:p>
        </p:txBody>
      </p:sp>
      <p:sp>
        <p:nvSpPr>
          <p:cNvPr id="2707461" name="Rectangle 19"/>
          <p:cNvSpPr>
            <a:spLocks noGrp="1" noChangeArrowheads="1"/>
          </p:cNvSpPr>
          <p:nvPr>
            <p:ph type="body" sz="half" idx="4294967295"/>
          </p:nvPr>
        </p:nvSpPr>
        <p:spPr>
          <a:xfrm>
            <a:off x="152400" y="990600"/>
            <a:ext cx="5638800" cy="1455738"/>
          </a:xfrm>
        </p:spPr>
        <p:txBody>
          <a:bodyPr/>
          <a:lstStyle/>
          <a:p>
            <a:pPr>
              <a:lnSpc>
                <a:spcPct val="90000"/>
              </a:lnSpc>
              <a:defRPr/>
            </a:pPr>
            <a:r>
              <a:rPr lang="ru-RU" sz="2400" dirty="0" smtClean="0">
                <a:cs typeface="+mn-cs"/>
              </a:rPr>
              <a:t>Интерфейс </a:t>
            </a:r>
            <a:r>
              <a:rPr lang="en-US" sz="2400" dirty="0" smtClean="0">
                <a:cs typeface="+mn-cs"/>
              </a:rPr>
              <a:t>Avalon memory-mapped</a:t>
            </a:r>
          </a:p>
          <a:p>
            <a:pPr lvl="1">
              <a:lnSpc>
                <a:spcPct val="90000"/>
              </a:lnSpc>
              <a:defRPr/>
            </a:pPr>
            <a:r>
              <a:rPr lang="ru-RU" sz="1800" dirty="0" smtClean="0"/>
              <a:t>Используется для управления</a:t>
            </a:r>
            <a:endParaRPr lang="en-US" sz="1800" dirty="0" smtClean="0"/>
          </a:p>
          <a:p>
            <a:pPr>
              <a:lnSpc>
                <a:spcPct val="90000"/>
              </a:lnSpc>
              <a:defRPr/>
            </a:pPr>
            <a:r>
              <a:rPr lang="ru-RU" sz="2400" dirty="0" smtClean="0">
                <a:cs typeface="+mn-cs"/>
              </a:rPr>
              <a:t>Интерфейс </a:t>
            </a:r>
            <a:r>
              <a:rPr lang="en-US" sz="2400" dirty="0" smtClean="0">
                <a:cs typeface="+mn-cs"/>
              </a:rPr>
              <a:t>Avalon streaming</a:t>
            </a:r>
          </a:p>
          <a:p>
            <a:pPr lvl="1">
              <a:lnSpc>
                <a:spcPct val="90000"/>
              </a:lnSpc>
              <a:defRPr/>
            </a:pPr>
            <a:r>
              <a:rPr lang="ru-RU" sz="1800" dirty="0" smtClean="0"/>
              <a:t>Однонаправленная передача данных</a:t>
            </a:r>
            <a:endParaRPr lang="en-US" sz="1800" dirty="0" smtClean="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42" name="Rectangle 2"/>
          <p:cNvSpPr>
            <a:spLocks noGrp="1" noChangeArrowheads="1"/>
          </p:cNvSpPr>
          <p:nvPr>
            <p:ph type="title"/>
          </p:nvPr>
        </p:nvSpPr>
        <p:spPr>
          <a:xfrm>
            <a:off x="176213" y="273050"/>
            <a:ext cx="8793162" cy="914400"/>
          </a:xfrm>
        </p:spPr>
        <p:txBody>
          <a:bodyPr/>
          <a:lstStyle/>
          <a:p>
            <a:pPr>
              <a:defRPr/>
            </a:pPr>
            <a:r>
              <a:rPr lang="ru-RU" altLang="ja-JP" dirty="0" smtClean="0">
                <a:ea typeface="MS PGothic" charset="0"/>
                <a:cs typeface="MS PGothic" charset="0"/>
              </a:rPr>
              <a:t>Построение </a:t>
            </a:r>
            <a:r>
              <a:rPr lang="en-US" altLang="ja-JP" dirty="0" smtClean="0">
                <a:ea typeface="MS PGothic" charset="0"/>
                <a:cs typeface="MS PGothic" charset="0"/>
              </a:rPr>
              <a:t> “Control Plane” &amp; “Data Path”</a:t>
            </a:r>
            <a:endParaRPr lang="en-US" dirty="0" smtClean="0">
              <a:ea typeface="MS PGothic" charset="0"/>
              <a:cs typeface="MS PGothic" charset="0"/>
            </a:endParaRPr>
          </a:p>
        </p:txBody>
      </p:sp>
      <p:grpSp>
        <p:nvGrpSpPr>
          <p:cNvPr id="3440643" name="Group 3"/>
          <p:cNvGrpSpPr>
            <a:grpSpLocks/>
          </p:cNvGrpSpPr>
          <p:nvPr/>
        </p:nvGrpSpPr>
        <p:grpSpPr bwMode="auto">
          <a:xfrm>
            <a:off x="1219200" y="1981200"/>
            <a:ext cx="725488" cy="1066800"/>
            <a:chOff x="576" y="1200"/>
            <a:chExt cx="457" cy="672"/>
          </a:xfrm>
        </p:grpSpPr>
        <p:sp>
          <p:nvSpPr>
            <p:cNvPr id="3440644" name="Text Box 4"/>
            <p:cNvSpPr txBox="1">
              <a:spLocks noChangeArrowheads="1"/>
            </p:cNvSpPr>
            <p:nvPr/>
          </p:nvSpPr>
          <p:spPr bwMode="auto">
            <a:xfrm>
              <a:off x="576" y="1200"/>
              <a:ext cx="45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en-US" sz="1400">
                  <a:cs typeface="Arial" charset="0"/>
                </a:rPr>
                <a:t>Master</a:t>
              </a:r>
            </a:p>
          </p:txBody>
        </p:sp>
        <p:sp>
          <p:nvSpPr>
            <p:cNvPr id="3440645" name="Text Box 5"/>
            <p:cNvSpPr txBox="1">
              <a:spLocks noChangeArrowheads="1"/>
            </p:cNvSpPr>
            <p:nvPr/>
          </p:nvSpPr>
          <p:spPr bwMode="auto">
            <a:xfrm>
              <a:off x="576" y="1680"/>
              <a:ext cx="39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en-US" sz="1400">
                  <a:cs typeface="Arial" charset="0"/>
                </a:rPr>
                <a:t>Slave</a:t>
              </a:r>
            </a:p>
          </p:txBody>
        </p:sp>
      </p:grpSp>
      <p:grpSp>
        <p:nvGrpSpPr>
          <p:cNvPr id="3440646" name="Group 6"/>
          <p:cNvGrpSpPr>
            <a:grpSpLocks/>
          </p:cNvGrpSpPr>
          <p:nvPr/>
        </p:nvGrpSpPr>
        <p:grpSpPr bwMode="auto">
          <a:xfrm>
            <a:off x="2695575" y="2743200"/>
            <a:ext cx="4457700" cy="2990850"/>
            <a:chOff x="1506" y="1680"/>
            <a:chExt cx="2808" cy="1884"/>
          </a:xfrm>
        </p:grpSpPr>
        <p:grpSp>
          <p:nvGrpSpPr>
            <p:cNvPr id="169054" name="Group 7"/>
            <p:cNvGrpSpPr>
              <a:grpSpLocks/>
            </p:cNvGrpSpPr>
            <p:nvPr/>
          </p:nvGrpSpPr>
          <p:grpSpPr bwMode="auto">
            <a:xfrm>
              <a:off x="1506" y="1698"/>
              <a:ext cx="0" cy="1866"/>
              <a:chOff x="1506" y="1698"/>
              <a:chExt cx="0" cy="1866"/>
            </a:xfrm>
          </p:grpSpPr>
          <p:grpSp>
            <p:nvGrpSpPr>
              <p:cNvPr id="169059" name="Group 8"/>
              <p:cNvGrpSpPr>
                <a:grpSpLocks/>
              </p:cNvGrpSpPr>
              <p:nvPr/>
            </p:nvGrpSpPr>
            <p:grpSpPr bwMode="auto">
              <a:xfrm>
                <a:off x="1506" y="2400"/>
                <a:ext cx="0" cy="1164"/>
                <a:chOff x="1506" y="2400"/>
                <a:chExt cx="0" cy="1164"/>
              </a:xfrm>
            </p:grpSpPr>
            <p:cxnSp>
              <p:nvCxnSpPr>
                <p:cNvPr id="3440649" name="AutoShape 9"/>
                <p:cNvCxnSpPr>
                  <a:cxnSpLocks noChangeShapeType="1"/>
                </p:cNvCxnSpPr>
                <p:nvPr/>
              </p:nvCxnSpPr>
              <p:spPr bwMode="auto">
                <a:xfrm>
                  <a:off x="1506" y="2400"/>
                  <a:ext cx="0" cy="816"/>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440650" name="AutoShape 10"/>
                <p:cNvCxnSpPr>
                  <a:cxnSpLocks noChangeShapeType="1"/>
                </p:cNvCxnSpPr>
                <p:nvPr/>
              </p:nvCxnSpPr>
              <p:spPr bwMode="auto">
                <a:xfrm>
                  <a:off x="1506" y="2748"/>
                  <a:ext cx="0" cy="816"/>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169060" name="Group 11"/>
              <p:cNvGrpSpPr>
                <a:grpSpLocks/>
              </p:cNvGrpSpPr>
              <p:nvPr/>
            </p:nvGrpSpPr>
            <p:grpSpPr bwMode="auto">
              <a:xfrm>
                <a:off x="1506" y="1698"/>
                <a:ext cx="0" cy="1152"/>
                <a:chOff x="1440" y="1698"/>
                <a:chExt cx="0" cy="1152"/>
              </a:xfrm>
            </p:grpSpPr>
            <p:cxnSp>
              <p:nvCxnSpPr>
                <p:cNvPr id="3440652" name="AutoShape 12"/>
                <p:cNvCxnSpPr>
                  <a:cxnSpLocks noChangeShapeType="1"/>
                </p:cNvCxnSpPr>
                <p:nvPr/>
              </p:nvCxnSpPr>
              <p:spPr bwMode="auto">
                <a:xfrm>
                  <a:off x="1440" y="1698"/>
                  <a:ext cx="0" cy="816"/>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440653" name="AutoShape 13"/>
                <p:cNvCxnSpPr>
                  <a:cxnSpLocks noChangeShapeType="1"/>
                </p:cNvCxnSpPr>
                <p:nvPr/>
              </p:nvCxnSpPr>
              <p:spPr bwMode="auto">
                <a:xfrm>
                  <a:off x="1440" y="2034"/>
                  <a:ext cx="0" cy="816"/>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grpSp>
          <p:nvGrpSpPr>
            <p:cNvPr id="169055" name="Group 14"/>
            <p:cNvGrpSpPr>
              <a:grpSpLocks/>
            </p:cNvGrpSpPr>
            <p:nvPr/>
          </p:nvGrpSpPr>
          <p:grpSpPr bwMode="auto">
            <a:xfrm>
              <a:off x="2898" y="1680"/>
              <a:ext cx="0" cy="1701"/>
              <a:chOff x="2898" y="1680"/>
              <a:chExt cx="0" cy="1701"/>
            </a:xfrm>
          </p:grpSpPr>
          <p:cxnSp>
            <p:nvCxnSpPr>
              <p:cNvPr id="3440655" name="AutoShape 15"/>
              <p:cNvCxnSpPr>
                <a:cxnSpLocks noChangeShapeType="1"/>
              </p:cNvCxnSpPr>
              <p:nvPr/>
            </p:nvCxnSpPr>
            <p:spPr bwMode="auto">
              <a:xfrm>
                <a:off x="2898" y="2400"/>
                <a:ext cx="0" cy="981"/>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440656" name="AutoShape 16"/>
              <p:cNvCxnSpPr>
                <a:cxnSpLocks noChangeShapeType="1"/>
              </p:cNvCxnSpPr>
              <p:nvPr/>
            </p:nvCxnSpPr>
            <p:spPr bwMode="auto">
              <a:xfrm>
                <a:off x="2898" y="1680"/>
                <a:ext cx="0" cy="981"/>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cxnSp>
          <p:nvCxnSpPr>
            <p:cNvPr id="3440657" name="AutoShape 17"/>
            <p:cNvCxnSpPr>
              <a:cxnSpLocks noChangeShapeType="1"/>
            </p:cNvCxnSpPr>
            <p:nvPr/>
          </p:nvCxnSpPr>
          <p:spPr bwMode="auto">
            <a:xfrm>
              <a:off x="4314" y="1680"/>
              <a:ext cx="0" cy="1344"/>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3440658" name="Text Box 18"/>
          <p:cNvSpPr txBox="1">
            <a:spLocks noChangeArrowheads="1"/>
          </p:cNvSpPr>
          <p:nvPr/>
        </p:nvSpPr>
        <p:spPr bwMode="auto">
          <a:xfrm>
            <a:off x="457200" y="2286000"/>
            <a:ext cx="814388"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en-US" sz="1400" b="1">
                <a:cs typeface="Arial" charset="0"/>
              </a:rPr>
              <a:t>Control</a:t>
            </a:r>
          </a:p>
          <a:p>
            <a:pPr eaLnBrk="0" hangingPunct="0">
              <a:defRPr/>
            </a:pPr>
            <a:r>
              <a:rPr lang="en-US" sz="1400" b="1">
                <a:cs typeface="Arial" charset="0"/>
              </a:rPr>
              <a:t>Plane</a:t>
            </a:r>
          </a:p>
        </p:txBody>
      </p:sp>
      <p:sp>
        <p:nvSpPr>
          <p:cNvPr id="3440659" name="Text Box 19"/>
          <p:cNvSpPr txBox="1">
            <a:spLocks noChangeArrowheads="1"/>
          </p:cNvSpPr>
          <p:nvPr/>
        </p:nvSpPr>
        <p:spPr bwMode="auto">
          <a:xfrm>
            <a:off x="581025" y="4740275"/>
            <a:ext cx="56832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en-US" sz="1400" b="1">
                <a:cs typeface="Arial" charset="0"/>
              </a:rPr>
              <a:t>Data</a:t>
            </a:r>
          </a:p>
          <a:p>
            <a:pPr eaLnBrk="0" hangingPunct="0">
              <a:defRPr/>
            </a:pPr>
            <a:r>
              <a:rPr lang="en-US" sz="1400" b="1">
                <a:cs typeface="Arial" charset="0"/>
              </a:rPr>
              <a:t>Path</a:t>
            </a:r>
          </a:p>
        </p:txBody>
      </p:sp>
      <p:grpSp>
        <p:nvGrpSpPr>
          <p:cNvPr id="3440660" name="Group 20"/>
          <p:cNvGrpSpPr>
            <a:grpSpLocks/>
          </p:cNvGrpSpPr>
          <p:nvPr/>
        </p:nvGrpSpPr>
        <p:grpSpPr bwMode="auto">
          <a:xfrm>
            <a:off x="2089150" y="6019800"/>
            <a:ext cx="1352550" cy="304800"/>
            <a:chOff x="1124" y="3744"/>
            <a:chExt cx="852" cy="192"/>
          </a:xfrm>
        </p:grpSpPr>
        <p:sp>
          <p:nvSpPr>
            <p:cNvPr id="3440661" name="Text Box 21"/>
            <p:cNvSpPr txBox="1">
              <a:spLocks noChangeArrowheads="1"/>
            </p:cNvSpPr>
            <p:nvPr/>
          </p:nvSpPr>
          <p:spPr bwMode="auto">
            <a:xfrm>
              <a:off x="1124" y="3744"/>
              <a:ext cx="33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en-US" sz="1400">
                  <a:cs typeface="Arial" charset="0"/>
                </a:rPr>
                <a:t>Sink</a:t>
              </a:r>
            </a:p>
          </p:txBody>
        </p:sp>
        <p:sp>
          <p:nvSpPr>
            <p:cNvPr id="3440662" name="Text Box 22"/>
            <p:cNvSpPr txBox="1">
              <a:spLocks noChangeArrowheads="1"/>
            </p:cNvSpPr>
            <p:nvPr/>
          </p:nvSpPr>
          <p:spPr bwMode="auto">
            <a:xfrm>
              <a:off x="1506" y="3744"/>
              <a:ext cx="4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en-US" sz="1400">
                  <a:cs typeface="Arial" charset="0"/>
                </a:rPr>
                <a:t>Source</a:t>
              </a:r>
            </a:p>
          </p:txBody>
        </p:sp>
      </p:grpSp>
      <p:grpSp>
        <p:nvGrpSpPr>
          <p:cNvPr id="168967" name="Group 23"/>
          <p:cNvGrpSpPr>
            <a:grpSpLocks/>
          </p:cNvGrpSpPr>
          <p:nvPr/>
        </p:nvGrpSpPr>
        <p:grpSpPr bwMode="auto">
          <a:xfrm>
            <a:off x="1981200" y="1066800"/>
            <a:ext cx="990600" cy="838200"/>
            <a:chOff x="1632" y="960"/>
            <a:chExt cx="759" cy="576"/>
          </a:xfrm>
        </p:grpSpPr>
        <p:sp>
          <p:nvSpPr>
            <p:cNvPr id="3440664" name="Rectangle 24"/>
            <p:cNvSpPr>
              <a:spLocks noChangeArrowheads="1"/>
            </p:cNvSpPr>
            <p:nvPr/>
          </p:nvSpPr>
          <p:spPr bwMode="auto">
            <a:xfrm>
              <a:off x="1632" y="960"/>
              <a:ext cx="759" cy="576"/>
            </a:xfrm>
            <a:prstGeom prst="rect">
              <a:avLst/>
            </a:prstGeom>
            <a:solidFill>
              <a:schemeClr val="tx2"/>
            </a:solidFill>
            <a:ln>
              <a:noFill/>
            </a:ln>
            <a:effectLst>
              <a:outerShdw blurRad="63500" dist="38099" dir="2700000" algn="ctr" rotWithShape="0">
                <a:schemeClr val="bg2">
                  <a:alpha val="74998"/>
                </a:schemeClr>
              </a:outerShdw>
            </a:effectLst>
            <a:extLst>
              <a:ext uri="{91240B29-F687-4f45-9708-019B960494DF}">
                <a14:hiddenLine xmlns:a14="http://schemas.microsoft.com/office/drawing/2010/main" w="12700">
                  <a:solidFill>
                    <a:schemeClr val="tx1"/>
                  </a:solidFill>
                  <a:miter lim="800000"/>
                  <a:headEnd/>
                  <a:tailEnd/>
                </a14:hiddenLine>
              </a:ext>
            </a:extLst>
          </p:spPr>
          <p:txBody>
            <a:bodyPr anchor="ctr">
              <a:spAutoFit/>
            </a:bodyPr>
            <a:lstStyle/>
            <a:p>
              <a:pPr>
                <a:defRPr/>
              </a:pPr>
              <a:endParaRPr lang="en-US">
                <a:cs typeface="+mn-cs"/>
              </a:endParaRPr>
            </a:p>
          </p:txBody>
        </p:sp>
        <p:sp>
          <p:nvSpPr>
            <p:cNvPr id="3440665" name="Text Box 25"/>
            <p:cNvSpPr txBox="1">
              <a:spLocks noChangeArrowheads="1"/>
            </p:cNvSpPr>
            <p:nvPr/>
          </p:nvSpPr>
          <p:spPr bwMode="auto">
            <a:xfrm>
              <a:off x="1795" y="1126"/>
              <a:ext cx="429" cy="189"/>
            </a:xfrm>
            <a:prstGeom prst="rect">
              <a:avLst/>
            </a:prstGeom>
            <a:noFill/>
            <a:ln>
              <a:noFill/>
            </a:ln>
            <a:effectLst/>
            <a:extLst>
              <a:ext uri="{909E8E84-426E-40dd-AFC4-6F175D3DCCD1}">
                <a14:hiddenFill xmlns:a14="http://schemas.microsoft.com/office/drawing/2010/main">
                  <a:solidFill>
                    <a:srgbClr val="3333CC"/>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0" hangingPunct="0">
                <a:lnSpc>
                  <a:spcPct val="85000"/>
                </a:lnSpc>
                <a:defRPr/>
              </a:pPr>
              <a:r>
                <a:rPr lang="en-US" sz="1400" b="1">
                  <a:solidFill>
                    <a:schemeClr val="bg1"/>
                  </a:solidFill>
                  <a:cs typeface="Arial" charset="0"/>
                </a:rPr>
                <a:t>CPU</a:t>
              </a:r>
            </a:p>
          </p:txBody>
        </p:sp>
      </p:grpSp>
      <p:sp>
        <p:nvSpPr>
          <p:cNvPr id="3440666" name="Line 26"/>
          <p:cNvSpPr>
            <a:spLocks noChangeShapeType="1"/>
          </p:cNvSpPr>
          <p:nvPr/>
        </p:nvSpPr>
        <p:spPr bwMode="auto">
          <a:xfrm>
            <a:off x="2438400" y="1905000"/>
            <a:ext cx="0" cy="38100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grpSp>
        <p:nvGrpSpPr>
          <p:cNvPr id="168969" name="Group 27"/>
          <p:cNvGrpSpPr>
            <a:grpSpLocks/>
          </p:cNvGrpSpPr>
          <p:nvPr/>
        </p:nvGrpSpPr>
        <p:grpSpPr bwMode="auto">
          <a:xfrm>
            <a:off x="4724400" y="1066800"/>
            <a:ext cx="990600" cy="838200"/>
            <a:chOff x="3408" y="1776"/>
            <a:chExt cx="720" cy="576"/>
          </a:xfrm>
        </p:grpSpPr>
        <p:sp>
          <p:nvSpPr>
            <p:cNvPr id="3440668" name="Rectangle 28"/>
            <p:cNvSpPr>
              <a:spLocks noChangeArrowheads="1"/>
            </p:cNvSpPr>
            <p:nvPr/>
          </p:nvSpPr>
          <p:spPr bwMode="auto">
            <a:xfrm>
              <a:off x="3408" y="1776"/>
              <a:ext cx="720" cy="576"/>
            </a:xfrm>
            <a:prstGeom prst="rect">
              <a:avLst/>
            </a:prstGeom>
            <a:solidFill>
              <a:schemeClr val="tx2"/>
            </a:solidFill>
            <a:ln>
              <a:noFill/>
            </a:ln>
            <a:effectLst>
              <a:outerShdw blurRad="63500" dist="38099" dir="2700000" algn="ctr" rotWithShape="0">
                <a:schemeClr val="bg2">
                  <a:alpha val="74998"/>
                </a:schemeClr>
              </a:outerShdw>
            </a:effectLst>
            <a:extLst>
              <a:ext uri="{91240B29-F687-4f45-9708-019B960494DF}">
                <a14:hiddenLine xmlns:a14="http://schemas.microsoft.com/office/drawing/2010/main" w="12700">
                  <a:solidFill>
                    <a:schemeClr val="tx1"/>
                  </a:solidFill>
                  <a:miter lim="800000"/>
                  <a:headEnd/>
                  <a:tailEnd/>
                </a14:hiddenLine>
              </a:ext>
            </a:extLst>
          </p:spPr>
          <p:txBody>
            <a:bodyPr anchor="ctr">
              <a:spAutoFit/>
            </a:bodyPr>
            <a:lstStyle/>
            <a:p>
              <a:pPr>
                <a:defRPr/>
              </a:pPr>
              <a:endParaRPr lang="en-US">
                <a:cs typeface="+mn-cs"/>
              </a:endParaRPr>
            </a:p>
          </p:txBody>
        </p:sp>
        <p:sp>
          <p:nvSpPr>
            <p:cNvPr id="3440669" name="Text Box 29"/>
            <p:cNvSpPr txBox="1">
              <a:spLocks noChangeArrowheads="1"/>
            </p:cNvSpPr>
            <p:nvPr/>
          </p:nvSpPr>
          <p:spPr bwMode="auto">
            <a:xfrm>
              <a:off x="3414" y="1942"/>
              <a:ext cx="658" cy="189"/>
            </a:xfrm>
            <a:prstGeom prst="rect">
              <a:avLst/>
            </a:prstGeom>
            <a:noFill/>
            <a:ln>
              <a:noFill/>
            </a:ln>
            <a:effectLst/>
            <a:extLst>
              <a:ext uri="{909E8E84-426E-40dd-AFC4-6F175D3DCCD1}">
                <a14:hiddenFill xmlns:a14="http://schemas.microsoft.com/office/drawing/2010/main">
                  <a:solidFill>
                    <a:srgbClr val="3333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0" hangingPunct="0">
                <a:lnSpc>
                  <a:spcPct val="85000"/>
                </a:lnSpc>
                <a:defRPr/>
              </a:pPr>
              <a:r>
                <a:rPr lang="en-US" sz="1400" b="1">
                  <a:solidFill>
                    <a:schemeClr val="bg1"/>
                  </a:solidFill>
                  <a:cs typeface="Arial" charset="0"/>
                </a:rPr>
                <a:t>Ethernet</a:t>
              </a:r>
            </a:p>
          </p:txBody>
        </p:sp>
      </p:grpSp>
      <p:sp>
        <p:nvSpPr>
          <p:cNvPr id="3440670" name="Line 30"/>
          <p:cNvSpPr>
            <a:spLocks noChangeShapeType="1"/>
          </p:cNvSpPr>
          <p:nvPr/>
        </p:nvSpPr>
        <p:spPr bwMode="auto">
          <a:xfrm>
            <a:off x="5295900" y="1905000"/>
            <a:ext cx="0" cy="38100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grpSp>
        <p:nvGrpSpPr>
          <p:cNvPr id="168971" name="Group 31"/>
          <p:cNvGrpSpPr>
            <a:grpSpLocks/>
          </p:cNvGrpSpPr>
          <p:nvPr/>
        </p:nvGrpSpPr>
        <p:grpSpPr bwMode="auto">
          <a:xfrm>
            <a:off x="1676400" y="2743200"/>
            <a:ext cx="766763" cy="990600"/>
            <a:chOff x="1047" y="1680"/>
            <a:chExt cx="483" cy="624"/>
          </a:xfrm>
        </p:grpSpPr>
        <p:grpSp>
          <p:nvGrpSpPr>
            <p:cNvPr id="169044" name="Group 32"/>
            <p:cNvGrpSpPr>
              <a:grpSpLocks/>
            </p:cNvGrpSpPr>
            <p:nvPr/>
          </p:nvGrpSpPr>
          <p:grpSpPr bwMode="auto">
            <a:xfrm>
              <a:off x="1047" y="1921"/>
              <a:ext cx="483" cy="383"/>
              <a:chOff x="1337" y="2371"/>
              <a:chExt cx="483" cy="383"/>
            </a:xfrm>
          </p:grpSpPr>
          <p:sp>
            <p:nvSpPr>
              <p:cNvPr id="3440673" name="Rectangle 33"/>
              <p:cNvSpPr>
                <a:spLocks noChangeArrowheads="1"/>
              </p:cNvSpPr>
              <p:nvPr/>
            </p:nvSpPr>
            <p:spPr bwMode="auto">
              <a:xfrm>
                <a:off x="1364" y="2371"/>
                <a:ext cx="432" cy="383"/>
              </a:xfrm>
              <a:prstGeom prst="rect">
                <a:avLst/>
              </a:prstGeom>
              <a:solidFill>
                <a:schemeClr val="accent1"/>
              </a:solidFill>
              <a:ln w="12700">
                <a:solidFill>
                  <a:schemeClr val="tx1"/>
                </a:solidFill>
                <a:miter lim="800000"/>
                <a:headEnd/>
                <a:tailEnd/>
              </a:ln>
              <a:effectLst>
                <a:outerShdw blurRad="63500" dist="38099" dir="2700000" algn="ctr" rotWithShape="0">
                  <a:schemeClr val="bg2">
                    <a:alpha val="74998"/>
                  </a:schemeClr>
                </a:outerShdw>
              </a:effectLst>
            </p:spPr>
            <p:txBody>
              <a:bodyPr wrap="none" anchor="ctr">
                <a:spAutoFit/>
              </a:bodyPr>
              <a:lstStyle/>
              <a:p>
                <a:pPr>
                  <a:defRPr/>
                </a:pPr>
                <a:endParaRPr lang="en-US">
                  <a:cs typeface="+mn-cs"/>
                </a:endParaRPr>
              </a:p>
            </p:txBody>
          </p:sp>
          <p:sp>
            <p:nvSpPr>
              <p:cNvPr id="3440674" name="Text Box 34"/>
              <p:cNvSpPr txBox="1">
                <a:spLocks noChangeArrowheads="1"/>
              </p:cNvSpPr>
              <p:nvPr/>
            </p:nvSpPr>
            <p:spPr bwMode="auto">
              <a:xfrm>
                <a:off x="1337" y="2485"/>
                <a:ext cx="483"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0" hangingPunct="0">
                  <a:lnSpc>
                    <a:spcPct val="85000"/>
                  </a:lnSpc>
                  <a:defRPr/>
                </a:pPr>
                <a:r>
                  <a:rPr lang="en-US" sz="1200" b="1">
                    <a:solidFill>
                      <a:schemeClr val="bg1"/>
                    </a:solidFill>
                    <a:cs typeface="Arial" charset="0"/>
                  </a:rPr>
                  <a:t>Memory</a:t>
                </a:r>
              </a:p>
            </p:txBody>
          </p:sp>
        </p:grpSp>
        <p:sp>
          <p:nvSpPr>
            <p:cNvPr id="3440675" name="Line 35"/>
            <p:cNvSpPr>
              <a:spLocks noChangeShapeType="1"/>
            </p:cNvSpPr>
            <p:nvPr/>
          </p:nvSpPr>
          <p:spPr bwMode="auto">
            <a:xfrm>
              <a:off x="1296" y="1680"/>
              <a:ext cx="0" cy="24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grpSp>
      <p:grpSp>
        <p:nvGrpSpPr>
          <p:cNvPr id="168972" name="Group 36"/>
          <p:cNvGrpSpPr>
            <a:grpSpLocks/>
          </p:cNvGrpSpPr>
          <p:nvPr/>
        </p:nvGrpSpPr>
        <p:grpSpPr bwMode="auto">
          <a:xfrm>
            <a:off x="2882900" y="2743200"/>
            <a:ext cx="685800" cy="990600"/>
            <a:chOff x="1632" y="1680"/>
            <a:chExt cx="432" cy="624"/>
          </a:xfrm>
        </p:grpSpPr>
        <p:grpSp>
          <p:nvGrpSpPr>
            <p:cNvPr id="169040" name="Group 37"/>
            <p:cNvGrpSpPr>
              <a:grpSpLocks/>
            </p:cNvGrpSpPr>
            <p:nvPr/>
          </p:nvGrpSpPr>
          <p:grpSpPr bwMode="auto">
            <a:xfrm>
              <a:off x="1632" y="1921"/>
              <a:ext cx="432" cy="383"/>
              <a:chOff x="1364" y="2371"/>
              <a:chExt cx="432" cy="383"/>
            </a:xfrm>
          </p:grpSpPr>
          <p:sp>
            <p:nvSpPr>
              <p:cNvPr id="3440678" name="Rectangle 38"/>
              <p:cNvSpPr>
                <a:spLocks noChangeArrowheads="1"/>
              </p:cNvSpPr>
              <p:nvPr/>
            </p:nvSpPr>
            <p:spPr bwMode="auto">
              <a:xfrm>
                <a:off x="1364" y="2371"/>
                <a:ext cx="432" cy="383"/>
              </a:xfrm>
              <a:prstGeom prst="rect">
                <a:avLst/>
              </a:prstGeom>
              <a:solidFill>
                <a:schemeClr val="accent1"/>
              </a:solidFill>
              <a:ln w="12700">
                <a:solidFill>
                  <a:schemeClr val="tx1"/>
                </a:solidFill>
                <a:miter lim="800000"/>
                <a:headEnd/>
                <a:tailEnd/>
              </a:ln>
              <a:effectLst>
                <a:outerShdw blurRad="63500" dist="38099" dir="2700000" algn="ctr" rotWithShape="0">
                  <a:schemeClr val="bg2">
                    <a:alpha val="74998"/>
                  </a:schemeClr>
                </a:outerShdw>
              </a:effectLst>
            </p:spPr>
            <p:txBody>
              <a:bodyPr wrap="none" anchor="ctr">
                <a:spAutoFit/>
              </a:bodyPr>
              <a:lstStyle/>
              <a:p>
                <a:pPr>
                  <a:defRPr/>
                </a:pPr>
                <a:endParaRPr lang="en-US">
                  <a:cs typeface="+mn-cs"/>
                </a:endParaRPr>
              </a:p>
            </p:txBody>
          </p:sp>
          <p:sp>
            <p:nvSpPr>
              <p:cNvPr id="3440679" name="Text Box 39"/>
              <p:cNvSpPr txBox="1">
                <a:spLocks noChangeArrowheads="1"/>
              </p:cNvSpPr>
              <p:nvPr/>
            </p:nvSpPr>
            <p:spPr bwMode="auto">
              <a:xfrm>
                <a:off x="1365" y="2477"/>
                <a:ext cx="427" cy="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0" hangingPunct="0">
                  <a:lnSpc>
                    <a:spcPct val="85000"/>
                  </a:lnSpc>
                  <a:defRPr/>
                </a:pPr>
                <a:r>
                  <a:rPr lang="en-US" sz="1400" b="1">
                    <a:solidFill>
                      <a:schemeClr val="bg1"/>
                    </a:solidFill>
                    <a:cs typeface="Arial" charset="0"/>
                  </a:rPr>
                  <a:t>UART</a:t>
                </a:r>
              </a:p>
            </p:txBody>
          </p:sp>
        </p:grpSp>
        <p:sp>
          <p:nvSpPr>
            <p:cNvPr id="3440680" name="Line 40"/>
            <p:cNvSpPr>
              <a:spLocks noChangeShapeType="1"/>
            </p:cNvSpPr>
            <p:nvPr/>
          </p:nvSpPr>
          <p:spPr bwMode="auto">
            <a:xfrm>
              <a:off x="1854" y="1680"/>
              <a:ext cx="0" cy="24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grpSp>
      <p:grpSp>
        <p:nvGrpSpPr>
          <p:cNvPr id="168973" name="Group 41"/>
          <p:cNvGrpSpPr>
            <a:grpSpLocks/>
          </p:cNvGrpSpPr>
          <p:nvPr/>
        </p:nvGrpSpPr>
        <p:grpSpPr bwMode="auto">
          <a:xfrm>
            <a:off x="4008438" y="2743200"/>
            <a:ext cx="685800" cy="990600"/>
            <a:chOff x="2160" y="1680"/>
            <a:chExt cx="432" cy="624"/>
          </a:xfrm>
        </p:grpSpPr>
        <p:grpSp>
          <p:nvGrpSpPr>
            <p:cNvPr id="169036" name="Group 42"/>
            <p:cNvGrpSpPr>
              <a:grpSpLocks/>
            </p:cNvGrpSpPr>
            <p:nvPr/>
          </p:nvGrpSpPr>
          <p:grpSpPr bwMode="auto">
            <a:xfrm>
              <a:off x="2160" y="1921"/>
              <a:ext cx="432" cy="383"/>
              <a:chOff x="1364" y="2371"/>
              <a:chExt cx="432" cy="383"/>
            </a:xfrm>
          </p:grpSpPr>
          <p:sp>
            <p:nvSpPr>
              <p:cNvPr id="3440683" name="Rectangle 43"/>
              <p:cNvSpPr>
                <a:spLocks noChangeArrowheads="1"/>
              </p:cNvSpPr>
              <p:nvPr/>
            </p:nvSpPr>
            <p:spPr bwMode="auto">
              <a:xfrm>
                <a:off x="1364" y="2371"/>
                <a:ext cx="432" cy="383"/>
              </a:xfrm>
              <a:prstGeom prst="rect">
                <a:avLst/>
              </a:prstGeom>
              <a:solidFill>
                <a:schemeClr val="accent1"/>
              </a:solidFill>
              <a:ln w="12700">
                <a:solidFill>
                  <a:schemeClr val="tx1"/>
                </a:solidFill>
                <a:miter lim="800000"/>
                <a:headEnd/>
                <a:tailEnd/>
              </a:ln>
              <a:effectLst>
                <a:outerShdw blurRad="63500" dist="38099" dir="2700000" algn="ctr" rotWithShape="0">
                  <a:schemeClr val="bg2">
                    <a:alpha val="74998"/>
                  </a:schemeClr>
                </a:outerShdw>
              </a:effectLst>
            </p:spPr>
            <p:txBody>
              <a:bodyPr wrap="none" anchor="ctr">
                <a:spAutoFit/>
              </a:bodyPr>
              <a:lstStyle/>
              <a:p>
                <a:pPr>
                  <a:defRPr/>
                </a:pPr>
                <a:endParaRPr lang="en-US">
                  <a:cs typeface="+mn-cs"/>
                </a:endParaRPr>
              </a:p>
            </p:txBody>
          </p:sp>
          <p:sp>
            <p:nvSpPr>
              <p:cNvPr id="3440684" name="Text Box 44"/>
              <p:cNvSpPr txBox="1">
                <a:spLocks noChangeArrowheads="1"/>
              </p:cNvSpPr>
              <p:nvPr/>
            </p:nvSpPr>
            <p:spPr bwMode="auto">
              <a:xfrm>
                <a:off x="1382" y="2477"/>
                <a:ext cx="396" cy="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0" hangingPunct="0">
                  <a:lnSpc>
                    <a:spcPct val="85000"/>
                  </a:lnSpc>
                  <a:defRPr/>
                </a:pPr>
                <a:r>
                  <a:rPr lang="en-US" sz="1400" b="1">
                    <a:solidFill>
                      <a:schemeClr val="bg1"/>
                    </a:solidFill>
                    <a:cs typeface="Arial" charset="0"/>
                  </a:rPr>
                  <a:t>GPIO</a:t>
                </a:r>
              </a:p>
            </p:txBody>
          </p:sp>
        </p:grpSp>
        <p:sp>
          <p:nvSpPr>
            <p:cNvPr id="3440685" name="Line 45"/>
            <p:cNvSpPr>
              <a:spLocks noChangeShapeType="1"/>
            </p:cNvSpPr>
            <p:nvPr/>
          </p:nvSpPr>
          <p:spPr bwMode="auto">
            <a:xfrm>
              <a:off x="2382" y="1680"/>
              <a:ext cx="0" cy="24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grpSp>
      <p:grpSp>
        <p:nvGrpSpPr>
          <p:cNvPr id="168974" name="Group 46"/>
          <p:cNvGrpSpPr>
            <a:grpSpLocks/>
          </p:cNvGrpSpPr>
          <p:nvPr/>
        </p:nvGrpSpPr>
        <p:grpSpPr bwMode="auto">
          <a:xfrm>
            <a:off x="5133975" y="2743200"/>
            <a:ext cx="685800" cy="990600"/>
            <a:chOff x="2688" y="1680"/>
            <a:chExt cx="432" cy="624"/>
          </a:xfrm>
        </p:grpSpPr>
        <p:grpSp>
          <p:nvGrpSpPr>
            <p:cNvPr id="169032" name="Group 47"/>
            <p:cNvGrpSpPr>
              <a:grpSpLocks/>
            </p:cNvGrpSpPr>
            <p:nvPr/>
          </p:nvGrpSpPr>
          <p:grpSpPr bwMode="auto">
            <a:xfrm>
              <a:off x="2688" y="1921"/>
              <a:ext cx="432" cy="383"/>
              <a:chOff x="1364" y="2371"/>
              <a:chExt cx="432" cy="383"/>
            </a:xfrm>
          </p:grpSpPr>
          <p:sp>
            <p:nvSpPr>
              <p:cNvPr id="3440688" name="Rectangle 48"/>
              <p:cNvSpPr>
                <a:spLocks noChangeArrowheads="1"/>
              </p:cNvSpPr>
              <p:nvPr/>
            </p:nvSpPr>
            <p:spPr bwMode="auto">
              <a:xfrm>
                <a:off x="1364" y="2371"/>
                <a:ext cx="432" cy="383"/>
              </a:xfrm>
              <a:prstGeom prst="rect">
                <a:avLst/>
              </a:prstGeom>
              <a:solidFill>
                <a:schemeClr val="accent1"/>
              </a:solidFill>
              <a:ln w="12700">
                <a:solidFill>
                  <a:schemeClr val="tx1"/>
                </a:solidFill>
                <a:miter lim="800000"/>
                <a:headEnd/>
                <a:tailEnd/>
              </a:ln>
              <a:effectLst>
                <a:outerShdw blurRad="63500" dist="38099" dir="2700000" algn="ctr" rotWithShape="0">
                  <a:schemeClr val="bg2">
                    <a:alpha val="74998"/>
                  </a:schemeClr>
                </a:outerShdw>
              </a:effectLst>
            </p:spPr>
            <p:txBody>
              <a:bodyPr wrap="none" anchor="ctr">
                <a:spAutoFit/>
              </a:bodyPr>
              <a:lstStyle/>
              <a:p>
                <a:pPr>
                  <a:defRPr/>
                </a:pPr>
                <a:endParaRPr lang="en-US">
                  <a:cs typeface="+mn-cs"/>
                </a:endParaRPr>
              </a:p>
            </p:txBody>
          </p:sp>
          <p:sp>
            <p:nvSpPr>
              <p:cNvPr id="3440689" name="Text Box 49"/>
              <p:cNvSpPr txBox="1">
                <a:spLocks noChangeArrowheads="1"/>
              </p:cNvSpPr>
              <p:nvPr/>
            </p:nvSpPr>
            <p:spPr bwMode="auto">
              <a:xfrm>
                <a:off x="1368" y="2477"/>
                <a:ext cx="421" cy="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0" hangingPunct="0">
                  <a:lnSpc>
                    <a:spcPct val="85000"/>
                  </a:lnSpc>
                  <a:defRPr/>
                </a:pPr>
                <a:r>
                  <a:rPr lang="en-US" sz="1400" b="1">
                    <a:solidFill>
                      <a:schemeClr val="bg1"/>
                    </a:solidFill>
                    <a:cs typeface="Arial" charset="0"/>
                  </a:rPr>
                  <a:t>Timer</a:t>
                </a:r>
              </a:p>
            </p:txBody>
          </p:sp>
        </p:grpSp>
        <p:sp>
          <p:nvSpPr>
            <p:cNvPr id="3440690" name="Line 50"/>
            <p:cNvSpPr>
              <a:spLocks noChangeShapeType="1"/>
            </p:cNvSpPr>
            <p:nvPr/>
          </p:nvSpPr>
          <p:spPr bwMode="auto">
            <a:xfrm>
              <a:off x="2910" y="1680"/>
              <a:ext cx="0" cy="24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grpSp>
      <p:grpSp>
        <p:nvGrpSpPr>
          <p:cNvPr id="168975" name="Group 51"/>
          <p:cNvGrpSpPr>
            <a:grpSpLocks/>
          </p:cNvGrpSpPr>
          <p:nvPr/>
        </p:nvGrpSpPr>
        <p:grpSpPr bwMode="auto">
          <a:xfrm>
            <a:off x="6259513" y="2743200"/>
            <a:ext cx="685800" cy="990600"/>
            <a:chOff x="3216" y="1680"/>
            <a:chExt cx="432" cy="624"/>
          </a:xfrm>
        </p:grpSpPr>
        <p:grpSp>
          <p:nvGrpSpPr>
            <p:cNvPr id="169028" name="Group 52"/>
            <p:cNvGrpSpPr>
              <a:grpSpLocks/>
            </p:cNvGrpSpPr>
            <p:nvPr/>
          </p:nvGrpSpPr>
          <p:grpSpPr bwMode="auto">
            <a:xfrm>
              <a:off x="3216" y="1921"/>
              <a:ext cx="432" cy="383"/>
              <a:chOff x="1364" y="2371"/>
              <a:chExt cx="432" cy="383"/>
            </a:xfrm>
          </p:grpSpPr>
          <p:sp>
            <p:nvSpPr>
              <p:cNvPr id="3440693" name="Rectangle 53"/>
              <p:cNvSpPr>
                <a:spLocks noChangeArrowheads="1"/>
              </p:cNvSpPr>
              <p:nvPr/>
            </p:nvSpPr>
            <p:spPr bwMode="auto">
              <a:xfrm>
                <a:off x="1364" y="2371"/>
                <a:ext cx="432" cy="383"/>
              </a:xfrm>
              <a:prstGeom prst="rect">
                <a:avLst/>
              </a:prstGeom>
              <a:solidFill>
                <a:schemeClr val="accent1"/>
              </a:solidFill>
              <a:ln w="12700">
                <a:solidFill>
                  <a:schemeClr val="tx1"/>
                </a:solidFill>
                <a:miter lim="800000"/>
                <a:headEnd/>
                <a:tailEnd/>
              </a:ln>
              <a:effectLst>
                <a:outerShdw blurRad="63500" dist="38099" dir="2700000" algn="ctr" rotWithShape="0">
                  <a:schemeClr val="bg2">
                    <a:alpha val="74998"/>
                  </a:schemeClr>
                </a:outerShdw>
              </a:effectLst>
            </p:spPr>
            <p:txBody>
              <a:bodyPr wrap="none" anchor="ctr">
                <a:spAutoFit/>
              </a:bodyPr>
              <a:lstStyle/>
              <a:p>
                <a:pPr>
                  <a:defRPr/>
                </a:pPr>
                <a:endParaRPr lang="en-US">
                  <a:cs typeface="+mn-cs"/>
                </a:endParaRPr>
              </a:p>
            </p:txBody>
          </p:sp>
          <p:sp>
            <p:nvSpPr>
              <p:cNvPr id="3440694" name="Text Box 54"/>
              <p:cNvSpPr txBox="1">
                <a:spLocks noChangeArrowheads="1"/>
              </p:cNvSpPr>
              <p:nvPr/>
            </p:nvSpPr>
            <p:spPr bwMode="auto">
              <a:xfrm>
                <a:off x="1431" y="2477"/>
                <a:ext cx="297" cy="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0" hangingPunct="0">
                  <a:lnSpc>
                    <a:spcPct val="85000"/>
                  </a:lnSpc>
                  <a:defRPr/>
                </a:pPr>
                <a:r>
                  <a:rPr lang="en-US" sz="1400" b="1">
                    <a:solidFill>
                      <a:schemeClr val="bg1"/>
                    </a:solidFill>
                    <a:cs typeface="Arial" charset="0"/>
                  </a:rPr>
                  <a:t>SPI</a:t>
                </a:r>
              </a:p>
            </p:txBody>
          </p:sp>
        </p:grpSp>
        <p:sp>
          <p:nvSpPr>
            <p:cNvPr id="3440695" name="Line 55"/>
            <p:cNvSpPr>
              <a:spLocks noChangeShapeType="1"/>
            </p:cNvSpPr>
            <p:nvPr/>
          </p:nvSpPr>
          <p:spPr bwMode="auto">
            <a:xfrm>
              <a:off x="3438" y="1680"/>
              <a:ext cx="0" cy="24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grpSp>
      <p:grpSp>
        <p:nvGrpSpPr>
          <p:cNvPr id="168976" name="Group 56"/>
          <p:cNvGrpSpPr>
            <a:grpSpLocks/>
          </p:cNvGrpSpPr>
          <p:nvPr/>
        </p:nvGrpSpPr>
        <p:grpSpPr bwMode="auto">
          <a:xfrm>
            <a:off x="7386638" y="2743200"/>
            <a:ext cx="766762" cy="990600"/>
            <a:chOff x="1047" y="1680"/>
            <a:chExt cx="483" cy="624"/>
          </a:xfrm>
        </p:grpSpPr>
        <p:grpSp>
          <p:nvGrpSpPr>
            <p:cNvPr id="169024" name="Group 57"/>
            <p:cNvGrpSpPr>
              <a:grpSpLocks/>
            </p:cNvGrpSpPr>
            <p:nvPr/>
          </p:nvGrpSpPr>
          <p:grpSpPr bwMode="auto">
            <a:xfrm>
              <a:off x="1047" y="1921"/>
              <a:ext cx="483" cy="383"/>
              <a:chOff x="1337" y="2371"/>
              <a:chExt cx="483" cy="383"/>
            </a:xfrm>
          </p:grpSpPr>
          <p:sp>
            <p:nvSpPr>
              <p:cNvPr id="3440698" name="Rectangle 58"/>
              <p:cNvSpPr>
                <a:spLocks noChangeArrowheads="1"/>
              </p:cNvSpPr>
              <p:nvPr/>
            </p:nvSpPr>
            <p:spPr bwMode="auto">
              <a:xfrm>
                <a:off x="1364" y="2371"/>
                <a:ext cx="432" cy="383"/>
              </a:xfrm>
              <a:prstGeom prst="rect">
                <a:avLst/>
              </a:prstGeom>
              <a:solidFill>
                <a:schemeClr val="accent1"/>
              </a:solidFill>
              <a:ln w="12700">
                <a:solidFill>
                  <a:schemeClr val="tx1"/>
                </a:solidFill>
                <a:miter lim="800000"/>
                <a:headEnd/>
                <a:tailEnd/>
              </a:ln>
              <a:effectLst>
                <a:outerShdw blurRad="63500" dist="38099" dir="2700000" algn="ctr" rotWithShape="0">
                  <a:schemeClr val="bg2">
                    <a:alpha val="74998"/>
                  </a:schemeClr>
                </a:outerShdw>
              </a:effectLst>
            </p:spPr>
            <p:txBody>
              <a:bodyPr wrap="none" anchor="ctr">
                <a:spAutoFit/>
              </a:bodyPr>
              <a:lstStyle/>
              <a:p>
                <a:pPr>
                  <a:defRPr/>
                </a:pPr>
                <a:endParaRPr lang="en-US">
                  <a:cs typeface="+mn-cs"/>
                </a:endParaRPr>
              </a:p>
            </p:txBody>
          </p:sp>
          <p:sp>
            <p:nvSpPr>
              <p:cNvPr id="3440699" name="Text Box 59"/>
              <p:cNvSpPr txBox="1">
                <a:spLocks noChangeArrowheads="1"/>
              </p:cNvSpPr>
              <p:nvPr/>
            </p:nvSpPr>
            <p:spPr bwMode="auto">
              <a:xfrm>
                <a:off x="1337" y="2485"/>
                <a:ext cx="483"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0" hangingPunct="0">
                  <a:lnSpc>
                    <a:spcPct val="85000"/>
                  </a:lnSpc>
                  <a:defRPr/>
                </a:pPr>
                <a:r>
                  <a:rPr lang="en-US" sz="1200" b="1">
                    <a:solidFill>
                      <a:schemeClr val="bg1"/>
                    </a:solidFill>
                    <a:cs typeface="Arial" charset="0"/>
                  </a:rPr>
                  <a:t>Memory</a:t>
                </a:r>
              </a:p>
            </p:txBody>
          </p:sp>
        </p:grpSp>
        <p:sp>
          <p:nvSpPr>
            <p:cNvPr id="3440700" name="Line 60"/>
            <p:cNvSpPr>
              <a:spLocks noChangeShapeType="1"/>
            </p:cNvSpPr>
            <p:nvPr/>
          </p:nvSpPr>
          <p:spPr bwMode="auto">
            <a:xfrm>
              <a:off x="1296" y="1680"/>
              <a:ext cx="0" cy="24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grpSp>
      <p:sp>
        <p:nvSpPr>
          <p:cNvPr id="3440701" name="Rectangle 61"/>
          <p:cNvSpPr>
            <a:spLocks noChangeArrowheads="1"/>
          </p:cNvSpPr>
          <p:nvPr/>
        </p:nvSpPr>
        <p:spPr bwMode="auto">
          <a:xfrm>
            <a:off x="1295400" y="2286000"/>
            <a:ext cx="6858000" cy="457200"/>
          </a:xfrm>
          <a:prstGeom prst="rect">
            <a:avLst/>
          </a:prstGeom>
          <a:solidFill>
            <a:schemeClr val="hlink"/>
          </a:solidFill>
          <a:ln>
            <a:noFill/>
          </a:ln>
          <a:effectLst>
            <a:outerShdw blurRad="63500" dist="38099" dir="2700000" algn="ctr" rotWithShape="0">
              <a:schemeClr val="bg2">
                <a:alpha val="74998"/>
              </a:schemeClr>
            </a:outerShdw>
          </a:effectLst>
          <a:extLst>
            <a:ext uri="{91240B29-F687-4f45-9708-019B960494DF}">
              <a14:hiddenLine xmlns:a14="http://schemas.microsoft.com/office/drawing/2010/main" w="12700">
                <a:solidFill>
                  <a:schemeClr val="tx1"/>
                </a:solidFill>
                <a:miter lim="800000"/>
                <a:headEnd/>
                <a:tailEnd/>
              </a14:hiddenLine>
            </a:ext>
          </a:extLst>
        </p:spPr>
        <p:txBody>
          <a:bodyPr anchor="ctr">
            <a:spAutoFit/>
          </a:bodyPr>
          <a:lstStyle/>
          <a:p>
            <a:pPr>
              <a:defRPr/>
            </a:pPr>
            <a:endParaRPr lang="en-US">
              <a:cs typeface="+mn-cs"/>
            </a:endParaRPr>
          </a:p>
        </p:txBody>
      </p:sp>
      <p:sp>
        <p:nvSpPr>
          <p:cNvPr id="3440702" name="Rectangle 62"/>
          <p:cNvSpPr>
            <a:spLocks noChangeArrowheads="1"/>
          </p:cNvSpPr>
          <p:nvPr/>
        </p:nvSpPr>
        <p:spPr bwMode="auto">
          <a:xfrm>
            <a:off x="3581400" y="2362200"/>
            <a:ext cx="25082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en-US" sz="1400" b="1">
                <a:solidFill>
                  <a:schemeClr val="bg1"/>
                </a:solidFill>
                <a:cs typeface="Arial" charset="0"/>
              </a:rPr>
              <a:t>System Interconnect Fabric</a:t>
            </a:r>
          </a:p>
        </p:txBody>
      </p:sp>
      <p:grpSp>
        <p:nvGrpSpPr>
          <p:cNvPr id="3440703" name="Group 63"/>
          <p:cNvGrpSpPr>
            <a:grpSpLocks/>
          </p:cNvGrpSpPr>
          <p:nvPr/>
        </p:nvGrpSpPr>
        <p:grpSpPr bwMode="auto">
          <a:xfrm>
            <a:off x="1704975" y="3962400"/>
            <a:ext cx="6448425" cy="2133600"/>
            <a:chOff x="882" y="2448"/>
            <a:chExt cx="4062" cy="1344"/>
          </a:xfrm>
        </p:grpSpPr>
        <p:sp>
          <p:nvSpPr>
            <p:cNvPr id="3440704" name="AutoShape 64"/>
            <p:cNvSpPr>
              <a:spLocks noChangeArrowheads="1"/>
            </p:cNvSpPr>
            <p:nvPr/>
          </p:nvSpPr>
          <p:spPr bwMode="auto">
            <a:xfrm rot="-5400000">
              <a:off x="1890" y="3408"/>
              <a:ext cx="624" cy="14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3440705" name="Line 65"/>
            <p:cNvSpPr>
              <a:spLocks noChangeShapeType="1"/>
            </p:cNvSpPr>
            <p:nvPr/>
          </p:nvSpPr>
          <p:spPr bwMode="auto">
            <a:xfrm>
              <a:off x="1698" y="2592"/>
              <a:ext cx="432"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3440706" name="Line 66"/>
            <p:cNvSpPr>
              <a:spLocks noChangeShapeType="1"/>
            </p:cNvSpPr>
            <p:nvPr/>
          </p:nvSpPr>
          <p:spPr bwMode="auto">
            <a:xfrm>
              <a:off x="1698" y="2928"/>
              <a:ext cx="432"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3440707" name="Line 67"/>
            <p:cNvSpPr>
              <a:spLocks noChangeShapeType="1"/>
            </p:cNvSpPr>
            <p:nvPr/>
          </p:nvSpPr>
          <p:spPr bwMode="auto">
            <a:xfrm>
              <a:off x="1698" y="3300"/>
              <a:ext cx="432"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3440708" name="Line 68"/>
            <p:cNvSpPr>
              <a:spLocks noChangeShapeType="1"/>
            </p:cNvSpPr>
            <p:nvPr/>
          </p:nvSpPr>
          <p:spPr bwMode="auto">
            <a:xfrm>
              <a:off x="1698" y="3648"/>
              <a:ext cx="432"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3440709" name="Line 69"/>
            <p:cNvSpPr>
              <a:spLocks noChangeShapeType="1"/>
            </p:cNvSpPr>
            <p:nvPr/>
          </p:nvSpPr>
          <p:spPr bwMode="auto">
            <a:xfrm>
              <a:off x="2274" y="2754"/>
              <a:ext cx="432"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3440710" name="Line 70"/>
            <p:cNvSpPr>
              <a:spLocks noChangeShapeType="1"/>
            </p:cNvSpPr>
            <p:nvPr/>
          </p:nvSpPr>
          <p:spPr bwMode="auto">
            <a:xfrm>
              <a:off x="2274" y="3474"/>
              <a:ext cx="432"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3440711" name="AutoShape 71"/>
            <p:cNvSpPr>
              <a:spLocks noChangeArrowheads="1"/>
            </p:cNvSpPr>
            <p:nvPr/>
          </p:nvSpPr>
          <p:spPr bwMode="auto">
            <a:xfrm rot="-5400000">
              <a:off x="1890" y="2688"/>
              <a:ext cx="624" cy="14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grpSp>
          <p:nvGrpSpPr>
            <p:cNvPr id="168988" name="Group 72"/>
            <p:cNvGrpSpPr>
              <a:grpSpLocks/>
            </p:cNvGrpSpPr>
            <p:nvPr/>
          </p:nvGrpSpPr>
          <p:grpSpPr bwMode="auto">
            <a:xfrm>
              <a:off x="882" y="2592"/>
              <a:ext cx="432" cy="1056"/>
              <a:chOff x="882" y="2592"/>
              <a:chExt cx="432" cy="1056"/>
            </a:xfrm>
          </p:grpSpPr>
          <p:sp>
            <p:nvSpPr>
              <p:cNvPr id="3440713" name="Line 73"/>
              <p:cNvSpPr>
                <a:spLocks noChangeShapeType="1"/>
              </p:cNvSpPr>
              <p:nvPr/>
            </p:nvSpPr>
            <p:spPr bwMode="auto">
              <a:xfrm>
                <a:off x="882" y="2592"/>
                <a:ext cx="432"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3440714" name="Line 74"/>
              <p:cNvSpPr>
                <a:spLocks noChangeShapeType="1"/>
              </p:cNvSpPr>
              <p:nvPr/>
            </p:nvSpPr>
            <p:spPr bwMode="auto">
              <a:xfrm>
                <a:off x="882" y="2934"/>
                <a:ext cx="432"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3440715" name="Line 75"/>
              <p:cNvSpPr>
                <a:spLocks noChangeShapeType="1"/>
              </p:cNvSpPr>
              <p:nvPr/>
            </p:nvSpPr>
            <p:spPr bwMode="auto">
              <a:xfrm>
                <a:off x="882" y="3294"/>
                <a:ext cx="432"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3440716" name="Line 76"/>
              <p:cNvSpPr>
                <a:spLocks noChangeShapeType="1"/>
              </p:cNvSpPr>
              <p:nvPr/>
            </p:nvSpPr>
            <p:spPr bwMode="auto">
              <a:xfrm>
                <a:off x="882" y="3648"/>
                <a:ext cx="432"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grpSp>
        <p:grpSp>
          <p:nvGrpSpPr>
            <p:cNvPr id="168989" name="Group 77"/>
            <p:cNvGrpSpPr>
              <a:grpSpLocks/>
            </p:cNvGrpSpPr>
            <p:nvPr/>
          </p:nvGrpSpPr>
          <p:grpSpPr bwMode="auto">
            <a:xfrm>
              <a:off x="3090" y="2754"/>
              <a:ext cx="1854" cy="714"/>
              <a:chOff x="3090" y="2754"/>
              <a:chExt cx="1854" cy="714"/>
            </a:xfrm>
          </p:grpSpPr>
          <p:grpSp>
            <p:nvGrpSpPr>
              <p:cNvPr id="169010" name="Group 78"/>
              <p:cNvGrpSpPr>
                <a:grpSpLocks/>
              </p:cNvGrpSpPr>
              <p:nvPr/>
            </p:nvGrpSpPr>
            <p:grpSpPr bwMode="auto">
              <a:xfrm>
                <a:off x="4122" y="3024"/>
                <a:ext cx="384" cy="177"/>
                <a:chOff x="1632" y="928"/>
                <a:chExt cx="759" cy="608"/>
              </a:xfrm>
            </p:grpSpPr>
            <p:sp>
              <p:nvSpPr>
                <p:cNvPr id="3440719" name="Rectangle 79"/>
                <p:cNvSpPr>
                  <a:spLocks noChangeArrowheads="1"/>
                </p:cNvSpPr>
                <p:nvPr/>
              </p:nvSpPr>
              <p:spPr bwMode="auto">
                <a:xfrm>
                  <a:off x="1632" y="959"/>
                  <a:ext cx="759" cy="577"/>
                </a:xfrm>
                <a:prstGeom prst="rect">
                  <a:avLst/>
                </a:prstGeom>
                <a:solidFill>
                  <a:schemeClr val="tx2"/>
                </a:solidFill>
                <a:ln>
                  <a:noFill/>
                </a:ln>
                <a:effectLst>
                  <a:outerShdw blurRad="63500" dist="38099" dir="2700000" algn="ctr" rotWithShape="0">
                    <a:schemeClr val="bg2">
                      <a:alpha val="74998"/>
                    </a:schemeClr>
                  </a:outerShdw>
                </a:effectLst>
                <a:extLst>
                  <a:ext uri="{91240B29-F687-4f45-9708-019B960494DF}">
                    <a14:hiddenLine xmlns:a14="http://schemas.microsoft.com/office/drawing/2010/main" w="12700">
                      <a:solidFill>
                        <a:schemeClr val="tx1"/>
                      </a:solidFill>
                      <a:miter lim="800000"/>
                      <a:headEnd/>
                      <a:tailEnd/>
                    </a14:hiddenLine>
                  </a:ext>
                </a:extLst>
              </p:spPr>
              <p:txBody>
                <a:bodyPr anchor="ctr">
                  <a:spAutoFit/>
                </a:bodyPr>
                <a:lstStyle/>
                <a:p>
                  <a:pPr>
                    <a:defRPr/>
                  </a:pPr>
                  <a:endParaRPr lang="en-US">
                    <a:cs typeface="+mn-cs"/>
                  </a:endParaRPr>
                </a:p>
              </p:txBody>
            </p:sp>
            <p:sp>
              <p:nvSpPr>
                <p:cNvPr id="3440720" name="Text Box 80"/>
                <p:cNvSpPr txBox="1">
                  <a:spLocks noChangeArrowheads="1"/>
                </p:cNvSpPr>
                <p:nvPr/>
              </p:nvSpPr>
              <p:spPr bwMode="auto">
                <a:xfrm>
                  <a:off x="1719" y="928"/>
                  <a:ext cx="585" cy="591"/>
                </a:xfrm>
                <a:prstGeom prst="rect">
                  <a:avLst/>
                </a:prstGeom>
                <a:noFill/>
                <a:ln>
                  <a:noFill/>
                </a:ln>
                <a:effectLst/>
                <a:extLst>
                  <a:ext uri="{909E8E84-426E-40dd-AFC4-6F175D3DCCD1}">
                    <a14:hiddenFill xmlns:a14="http://schemas.microsoft.com/office/drawing/2010/main">
                      <a:solidFill>
                        <a:srgbClr val="3333CC"/>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0" hangingPunct="0">
                    <a:lnSpc>
                      <a:spcPct val="85000"/>
                    </a:lnSpc>
                    <a:defRPr/>
                  </a:pPr>
                  <a:r>
                    <a:rPr lang="en-US" sz="1400" b="1">
                      <a:solidFill>
                        <a:schemeClr val="bg1"/>
                      </a:solidFill>
                      <a:cs typeface="Arial" charset="0"/>
                    </a:rPr>
                    <a:t>FIR</a:t>
                  </a:r>
                </a:p>
              </p:txBody>
            </p:sp>
          </p:grpSp>
          <p:sp>
            <p:nvSpPr>
              <p:cNvPr id="3440721" name="AutoShape 81"/>
              <p:cNvSpPr>
                <a:spLocks noChangeArrowheads="1"/>
              </p:cNvSpPr>
              <p:nvPr/>
            </p:nvSpPr>
            <p:spPr bwMode="auto">
              <a:xfrm rot="-5400000">
                <a:off x="3312" y="3036"/>
                <a:ext cx="624" cy="14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3440722" name="Oval 82"/>
              <p:cNvSpPr>
                <a:spLocks noChangeArrowheads="1"/>
              </p:cNvSpPr>
              <p:nvPr/>
            </p:nvSpPr>
            <p:spPr bwMode="auto">
              <a:xfrm>
                <a:off x="3552" y="3240"/>
                <a:ext cx="48" cy="48"/>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3440723" name="Oval 83"/>
              <p:cNvSpPr>
                <a:spLocks noChangeArrowheads="1"/>
              </p:cNvSpPr>
              <p:nvPr/>
            </p:nvSpPr>
            <p:spPr bwMode="auto">
              <a:xfrm>
                <a:off x="3552" y="2946"/>
                <a:ext cx="48" cy="48"/>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cxnSp>
            <p:nvCxnSpPr>
              <p:cNvPr id="3440724" name="AutoShape 84"/>
              <p:cNvCxnSpPr>
                <a:cxnSpLocks noChangeShapeType="1"/>
                <a:stCxn id="3440746" idx="3"/>
                <a:endCxn id="3440723" idx="2"/>
              </p:cNvCxnSpPr>
              <p:nvPr/>
            </p:nvCxnSpPr>
            <p:spPr bwMode="auto">
              <a:xfrm>
                <a:off x="3090" y="2754"/>
                <a:ext cx="462" cy="216"/>
              </a:xfrm>
              <a:prstGeom prst="bentConnector3">
                <a:avLst>
                  <a:gd name="adj1" fmla="val 50000"/>
                </a:avLst>
              </a:prstGeom>
              <a:noFill/>
              <a:ln w="1905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440725" name="AutoShape 85"/>
              <p:cNvCxnSpPr>
                <a:cxnSpLocks noChangeShapeType="1"/>
                <a:stCxn id="3440743" idx="3"/>
                <a:endCxn id="3440722" idx="2"/>
              </p:cNvCxnSpPr>
              <p:nvPr/>
            </p:nvCxnSpPr>
            <p:spPr bwMode="auto">
              <a:xfrm flipV="1">
                <a:off x="3090" y="3264"/>
                <a:ext cx="462" cy="204"/>
              </a:xfrm>
              <a:prstGeom prst="bentConnector3">
                <a:avLst>
                  <a:gd name="adj1" fmla="val 50000"/>
                </a:avLst>
              </a:prstGeom>
              <a:noFill/>
              <a:ln w="1905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440726" name="Line 86"/>
              <p:cNvSpPr>
                <a:spLocks noChangeShapeType="1"/>
              </p:cNvSpPr>
              <p:nvPr/>
            </p:nvSpPr>
            <p:spPr bwMode="auto">
              <a:xfrm>
                <a:off x="3696" y="3114"/>
                <a:ext cx="432"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3440727" name="Line 87"/>
              <p:cNvSpPr>
                <a:spLocks noChangeShapeType="1"/>
              </p:cNvSpPr>
              <p:nvPr/>
            </p:nvSpPr>
            <p:spPr bwMode="auto">
              <a:xfrm>
                <a:off x="4512" y="3114"/>
                <a:ext cx="432"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grpSp>
        <p:grpSp>
          <p:nvGrpSpPr>
            <p:cNvPr id="168990" name="Group 88"/>
            <p:cNvGrpSpPr>
              <a:grpSpLocks/>
            </p:cNvGrpSpPr>
            <p:nvPr/>
          </p:nvGrpSpPr>
          <p:grpSpPr bwMode="auto">
            <a:xfrm>
              <a:off x="1314" y="2496"/>
              <a:ext cx="384" cy="1234"/>
              <a:chOff x="1314" y="2496"/>
              <a:chExt cx="384" cy="1234"/>
            </a:xfrm>
          </p:grpSpPr>
          <p:grpSp>
            <p:nvGrpSpPr>
              <p:cNvPr id="168998" name="Group 89"/>
              <p:cNvGrpSpPr>
                <a:grpSpLocks/>
              </p:cNvGrpSpPr>
              <p:nvPr/>
            </p:nvGrpSpPr>
            <p:grpSpPr bwMode="auto">
              <a:xfrm>
                <a:off x="1314" y="2496"/>
                <a:ext cx="384" cy="177"/>
                <a:chOff x="1632" y="928"/>
                <a:chExt cx="759" cy="608"/>
              </a:xfrm>
            </p:grpSpPr>
            <p:sp>
              <p:nvSpPr>
                <p:cNvPr id="3440730" name="Rectangle 90"/>
                <p:cNvSpPr>
                  <a:spLocks noChangeArrowheads="1"/>
                </p:cNvSpPr>
                <p:nvPr/>
              </p:nvSpPr>
              <p:spPr bwMode="auto">
                <a:xfrm>
                  <a:off x="1632" y="959"/>
                  <a:ext cx="759" cy="577"/>
                </a:xfrm>
                <a:prstGeom prst="rect">
                  <a:avLst/>
                </a:prstGeom>
                <a:solidFill>
                  <a:schemeClr val="tx2"/>
                </a:solidFill>
                <a:ln>
                  <a:noFill/>
                </a:ln>
                <a:effectLst>
                  <a:outerShdw blurRad="63500" dist="38099" dir="2700000" algn="ctr" rotWithShape="0">
                    <a:schemeClr val="bg2">
                      <a:alpha val="74998"/>
                    </a:schemeClr>
                  </a:outerShdw>
                </a:effectLst>
                <a:extLst>
                  <a:ext uri="{91240B29-F687-4f45-9708-019B960494DF}">
                    <a14:hiddenLine xmlns:a14="http://schemas.microsoft.com/office/drawing/2010/main" w="12700">
                      <a:solidFill>
                        <a:schemeClr val="tx1"/>
                      </a:solidFill>
                      <a:miter lim="800000"/>
                      <a:headEnd/>
                      <a:tailEnd/>
                    </a14:hiddenLine>
                  </a:ext>
                </a:extLst>
              </p:spPr>
              <p:txBody>
                <a:bodyPr anchor="ctr">
                  <a:spAutoFit/>
                </a:bodyPr>
                <a:lstStyle/>
                <a:p>
                  <a:pPr>
                    <a:defRPr/>
                  </a:pPr>
                  <a:endParaRPr lang="en-US">
                    <a:cs typeface="+mn-cs"/>
                  </a:endParaRPr>
                </a:p>
              </p:txBody>
            </p:sp>
            <p:sp>
              <p:nvSpPr>
                <p:cNvPr id="3440731" name="Text Box 91"/>
                <p:cNvSpPr txBox="1">
                  <a:spLocks noChangeArrowheads="1"/>
                </p:cNvSpPr>
                <p:nvPr/>
              </p:nvSpPr>
              <p:spPr bwMode="auto">
                <a:xfrm>
                  <a:off x="1719" y="928"/>
                  <a:ext cx="585" cy="591"/>
                </a:xfrm>
                <a:prstGeom prst="rect">
                  <a:avLst/>
                </a:prstGeom>
                <a:noFill/>
                <a:ln>
                  <a:noFill/>
                </a:ln>
                <a:effectLst/>
                <a:extLst>
                  <a:ext uri="{909E8E84-426E-40dd-AFC4-6F175D3DCCD1}">
                    <a14:hiddenFill xmlns:a14="http://schemas.microsoft.com/office/drawing/2010/main">
                      <a:solidFill>
                        <a:srgbClr val="3333CC"/>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0" hangingPunct="0">
                    <a:lnSpc>
                      <a:spcPct val="85000"/>
                    </a:lnSpc>
                    <a:defRPr/>
                  </a:pPr>
                  <a:r>
                    <a:rPr lang="en-US" sz="1400" b="1">
                      <a:solidFill>
                        <a:schemeClr val="bg1"/>
                      </a:solidFill>
                      <a:cs typeface="Arial" charset="0"/>
                    </a:rPr>
                    <a:t>FIR</a:t>
                  </a:r>
                </a:p>
              </p:txBody>
            </p:sp>
          </p:grpSp>
          <p:grpSp>
            <p:nvGrpSpPr>
              <p:cNvPr id="168999" name="Group 92"/>
              <p:cNvGrpSpPr>
                <a:grpSpLocks/>
              </p:cNvGrpSpPr>
              <p:nvPr/>
            </p:nvGrpSpPr>
            <p:grpSpPr bwMode="auto">
              <a:xfrm>
                <a:off x="1314" y="2848"/>
                <a:ext cx="384" cy="177"/>
                <a:chOff x="1632" y="928"/>
                <a:chExt cx="759" cy="608"/>
              </a:xfrm>
            </p:grpSpPr>
            <p:sp>
              <p:nvSpPr>
                <p:cNvPr id="3440733" name="Rectangle 93"/>
                <p:cNvSpPr>
                  <a:spLocks noChangeArrowheads="1"/>
                </p:cNvSpPr>
                <p:nvPr/>
              </p:nvSpPr>
              <p:spPr bwMode="auto">
                <a:xfrm>
                  <a:off x="1632" y="959"/>
                  <a:ext cx="759" cy="577"/>
                </a:xfrm>
                <a:prstGeom prst="rect">
                  <a:avLst/>
                </a:prstGeom>
                <a:solidFill>
                  <a:schemeClr val="tx2"/>
                </a:solidFill>
                <a:ln>
                  <a:noFill/>
                </a:ln>
                <a:effectLst>
                  <a:outerShdw blurRad="63500" dist="38099" dir="2700000" algn="ctr" rotWithShape="0">
                    <a:schemeClr val="bg2">
                      <a:alpha val="74998"/>
                    </a:schemeClr>
                  </a:outerShdw>
                </a:effectLst>
                <a:extLst>
                  <a:ext uri="{91240B29-F687-4f45-9708-019B960494DF}">
                    <a14:hiddenLine xmlns:a14="http://schemas.microsoft.com/office/drawing/2010/main" w="12700">
                      <a:solidFill>
                        <a:schemeClr val="tx1"/>
                      </a:solidFill>
                      <a:miter lim="800000"/>
                      <a:headEnd/>
                      <a:tailEnd/>
                    </a14:hiddenLine>
                  </a:ext>
                </a:extLst>
              </p:spPr>
              <p:txBody>
                <a:bodyPr anchor="ctr">
                  <a:spAutoFit/>
                </a:bodyPr>
                <a:lstStyle/>
                <a:p>
                  <a:pPr>
                    <a:defRPr/>
                  </a:pPr>
                  <a:endParaRPr lang="en-US">
                    <a:cs typeface="+mn-cs"/>
                  </a:endParaRPr>
                </a:p>
              </p:txBody>
            </p:sp>
            <p:sp>
              <p:nvSpPr>
                <p:cNvPr id="3440734" name="Text Box 94"/>
                <p:cNvSpPr txBox="1">
                  <a:spLocks noChangeArrowheads="1"/>
                </p:cNvSpPr>
                <p:nvPr/>
              </p:nvSpPr>
              <p:spPr bwMode="auto">
                <a:xfrm>
                  <a:off x="1719" y="928"/>
                  <a:ext cx="585" cy="591"/>
                </a:xfrm>
                <a:prstGeom prst="rect">
                  <a:avLst/>
                </a:prstGeom>
                <a:noFill/>
                <a:ln>
                  <a:noFill/>
                </a:ln>
                <a:effectLst/>
                <a:extLst>
                  <a:ext uri="{909E8E84-426E-40dd-AFC4-6F175D3DCCD1}">
                    <a14:hiddenFill xmlns:a14="http://schemas.microsoft.com/office/drawing/2010/main">
                      <a:solidFill>
                        <a:srgbClr val="3333CC"/>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0" hangingPunct="0">
                    <a:lnSpc>
                      <a:spcPct val="85000"/>
                    </a:lnSpc>
                    <a:defRPr/>
                  </a:pPr>
                  <a:r>
                    <a:rPr lang="en-US" sz="1400" b="1">
                      <a:solidFill>
                        <a:schemeClr val="bg1"/>
                      </a:solidFill>
                      <a:cs typeface="Arial" charset="0"/>
                    </a:rPr>
                    <a:t>FIR</a:t>
                  </a:r>
                </a:p>
              </p:txBody>
            </p:sp>
          </p:grpSp>
          <p:grpSp>
            <p:nvGrpSpPr>
              <p:cNvPr id="169000" name="Group 95"/>
              <p:cNvGrpSpPr>
                <a:grpSpLocks/>
              </p:cNvGrpSpPr>
              <p:nvPr/>
            </p:nvGrpSpPr>
            <p:grpSpPr bwMode="auto">
              <a:xfrm>
                <a:off x="1314" y="3200"/>
                <a:ext cx="384" cy="177"/>
                <a:chOff x="1632" y="928"/>
                <a:chExt cx="759" cy="608"/>
              </a:xfrm>
            </p:grpSpPr>
            <p:sp>
              <p:nvSpPr>
                <p:cNvPr id="3440736" name="Rectangle 96"/>
                <p:cNvSpPr>
                  <a:spLocks noChangeArrowheads="1"/>
                </p:cNvSpPr>
                <p:nvPr/>
              </p:nvSpPr>
              <p:spPr bwMode="auto">
                <a:xfrm>
                  <a:off x="1632" y="959"/>
                  <a:ext cx="759" cy="577"/>
                </a:xfrm>
                <a:prstGeom prst="rect">
                  <a:avLst/>
                </a:prstGeom>
                <a:solidFill>
                  <a:schemeClr val="tx2"/>
                </a:solidFill>
                <a:ln>
                  <a:noFill/>
                </a:ln>
                <a:effectLst>
                  <a:outerShdw blurRad="63500" dist="38099" dir="2700000" algn="ctr" rotWithShape="0">
                    <a:schemeClr val="bg2">
                      <a:alpha val="74998"/>
                    </a:schemeClr>
                  </a:outerShdw>
                </a:effectLst>
                <a:extLst>
                  <a:ext uri="{91240B29-F687-4f45-9708-019B960494DF}">
                    <a14:hiddenLine xmlns:a14="http://schemas.microsoft.com/office/drawing/2010/main" w="12700">
                      <a:solidFill>
                        <a:schemeClr val="tx1"/>
                      </a:solidFill>
                      <a:miter lim="800000"/>
                      <a:headEnd/>
                      <a:tailEnd/>
                    </a14:hiddenLine>
                  </a:ext>
                </a:extLst>
              </p:spPr>
              <p:txBody>
                <a:bodyPr anchor="ctr">
                  <a:spAutoFit/>
                </a:bodyPr>
                <a:lstStyle/>
                <a:p>
                  <a:pPr>
                    <a:defRPr/>
                  </a:pPr>
                  <a:endParaRPr lang="en-US">
                    <a:cs typeface="+mn-cs"/>
                  </a:endParaRPr>
                </a:p>
              </p:txBody>
            </p:sp>
            <p:sp>
              <p:nvSpPr>
                <p:cNvPr id="3440737" name="Text Box 97"/>
                <p:cNvSpPr txBox="1">
                  <a:spLocks noChangeArrowheads="1"/>
                </p:cNvSpPr>
                <p:nvPr/>
              </p:nvSpPr>
              <p:spPr bwMode="auto">
                <a:xfrm>
                  <a:off x="1719" y="928"/>
                  <a:ext cx="585" cy="591"/>
                </a:xfrm>
                <a:prstGeom prst="rect">
                  <a:avLst/>
                </a:prstGeom>
                <a:noFill/>
                <a:ln>
                  <a:noFill/>
                </a:ln>
                <a:effectLst/>
                <a:extLst>
                  <a:ext uri="{909E8E84-426E-40dd-AFC4-6F175D3DCCD1}">
                    <a14:hiddenFill xmlns:a14="http://schemas.microsoft.com/office/drawing/2010/main">
                      <a:solidFill>
                        <a:srgbClr val="3333CC"/>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0" hangingPunct="0">
                    <a:lnSpc>
                      <a:spcPct val="85000"/>
                    </a:lnSpc>
                    <a:defRPr/>
                  </a:pPr>
                  <a:r>
                    <a:rPr lang="en-US" sz="1400" b="1">
                      <a:solidFill>
                        <a:schemeClr val="bg1"/>
                      </a:solidFill>
                      <a:cs typeface="Arial" charset="0"/>
                    </a:rPr>
                    <a:t>FIR</a:t>
                  </a:r>
                </a:p>
              </p:txBody>
            </p:sp>
          </p:grpSp>
          <p:grpSp>
            <p:nvGrpSpPr>
              <p:cNvPr id="169001" name="Group 98"/>
              <p:cNvGrpSpPr>
                <a:grpSpLocks/>
              </p:cNvGrpSpPr>
              <p:nvPr/>
            </p:nvGrpSpPr>
            <p:grpSpPr bwMode="auto">
              <a:xfrm>
                <a:off x="1314" y="3553"/>
                <a:ext cx="384" cy="177"/>
                <a:chOff x="1632" y="928"/>
                <a:chExt cx="759" cy="608"/>
              </a:xfrm>
            </p:grpSpPr>
            <p:sp>
              <p:nvSpPr>
                <p:cNvPr id="3440739" name="Rectangle 99"/>
                <p:cNvSpPr>
                  <a:spLocks noChangeArrowheads="1"/>
                </p:cNvSpPr>
                <p:nvPr/>
              </p:nvSpPr>
              <p:spPr bwMode="auto">
                <a:xfrm>
                  <a:off x="1632" y="959"/>
                  <a:ext cx="759" cy="577"/>
                </a:xfrm>
                <a:prstGeom prst="rect">
                  <a:avLst/>
                </a:prstGeom>
                <a:solidFill>
                  <a:schemeClr val="tx2"/>
                </a:solidFill>
                <a:ln>
                  <a:noFill/>
                </a:ln>
                <a:effectLst>
                  <a:outerShdw blurRad="63500" dist="38099" dir="2700000" algn="ctr" rotWithShape="0">
                    <a:schemeClr val="bg2">
                      <a:alpha val="74998"/>
                    </a:schemeClr>
                  </a:outerShdw>
                </a:effectLst>
                <a:extLst>
                  <a:ext uri="{91240B29-F687-4f45-9708-019B960494DF}">
                    <a14:hiddenLine xmlns:a14="http://schemas.microsoft.com/office/drawing/2010/main" w="12700">
                      <a:solidFill>
                        <a:schemeClr val="tx1"/>
                      </a:solidFill>
                      <a:miter lim="800000"/>
                      <a:headEnd/>
                      <a:tailEnd/>
                    </a14:hiddenLine>
                  </a:ext>
                </a:extLst>
              </p:spPr>
              <p:txBody>
                <a:bodyPr anchor="ctr">
                  <a:spAutoFit/>
                </a:bodyPr>
                <a:lstStyle/>
                <a:p>
                  <a:pPr>
                    <a:defRPr/>
                  </a:pPr>
                  <a:endParaRPr lang="en-US">
                    <a:cs typeface="+mn-cs"/>
                  </a:endParaRPr>
                </a:p>
              </p:txBody>
            </p:sp>
            <p:sp>
              <p:nvSpPr>
                <p:cNvPr id="3440740" name="Text Box 100"/>
                <p:cNvSpPr txBox="1">
                  <a:spLocks noChangeArrowheads="1"/>
                </p:cNvSpPr>
                <p:nvPr/>
              </p:nvSpPr>
              <p:spPr bwMode="auto">
                <a:xfrm>
                  <a:off x="1719" y="928"/>
                  <a:ext cx="585" cy="591"/>
                </a:xfrm>
                <a:prstGeom prst="rect">
                  <a:avLst/>
                </a:prstGeom>
                <a:noFill/>
                <a:ln>
                  <a:noFill/>
                </a:ln>
                <a:effectLst/>
                <a:extLst>
                  <a:ext uri="{909E8E84-426E-40dd-AFC4-6F175D3DCCD1}">
                    <a14:hiddenFill xmlns:a14="http://schemas.microsoft.com/office/drawing/2010/main">
                      <a:solidFill>
                        <a:srgbClr val="3333CC"/>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0" hangingPunct="0">
                    <a:lnSpc>
                      <a:spcPct val="85000"/>
                    </a:lnSpc>
                    <a:defRPr/>
                  </a:pPr>
                  <a:r>
                    <a:rPr lang="en-US" sz="1400" b="1">
                      <a:solidFill>
                        <a:schemeClr val="bg1"/>
                      </a:solidFill>
                      <a:cs typeface="Arial" charset="0"/>
                    </a:rPr>
                    <a:t>FIR</a:t>
                  </a:r>
                </a:p>
              </p:txBody>
            </p:sp>
          </p:grpSp>
        </p:grpSp>
        <p:grpSp>
          <p:nvGrpSpPr>
            <p:cNvPr id="168991" name="Group 101"/>
            <p:cNvGrpSpPr>
              <a:grpSpLocks/>
            </p:cNvGrpSpPr>
            <p:nvPr/>
          </p:nvGrpSpPr>
          <p:grpSpPr bwMode="auto">
            <a:xfrm>
              <a:off x="2706" y="2661"/>
              <a:ext cx="384" cy="891"/>
              <a:chOff x="2706" y="2661"/>
              <a:chExt cx="384" cy="891"/>
            </a:xfrm>
          </p:grpSpPr>
          <p:grpSp>
            <p:nvGrpSpPr>
              <p:cNvPr id="168992" name="Group 102"/>
              <p:cNvGrpSpPr>
                <a:grpSpLocks/>
              </p:cNvGrpSpPr>
              <p:nvPr/>
            </p:nvGrpSpPr>
            <p:grpSpPr bwMode="auto">
              <a:xfrm>
                <a:off x="2706" y="3375"/>
                <a:ext cx="384" cy="177"/>
                <a:chOff x="1632" y="928"/>
                <a:chExt cx="759" cy="608"/>
              </a:xfrm>
            </p:grpSpPr>
            <p:sp>
              <p:nvSpPr>
                <p:cNvPr id="3440743" name="Rectangle 103"/>
                <p:cNvSpPr>
                  <a:spLocks noChangeArrowheads="1"/>
                </p:cNvSpPr>
                <p:nvPr/>
              </p:nvSpPr>
              <p:spPr bwMode="auto">
                <a:xfrm>
                  <a:off x="1632" y="959"/>
                  <a:ext cx="759" cy="577"/>
                </a:xfrm>
                <a:prstGeom prst="rect">
                  <a:avLst/>
                </a:prstGeom>
                <a:solidFill>
                  <a:schemeClr val="tx2"/>
                </a:solidFill>
                <a:ln>
                  <a:noFill/>
                </a:ln>
                <a:effectLst>
                  <a:outerShdw blurRad="63500" dist="38099" dir="2700000" algn="ctr" rotWithShape="0">
                    <a:schemeClr val="bg2">
                      <a:alpha val="74998"/>
                    </a:schemeClr>
                  </a:outerShdw>
                </a:effectLst>
                <a:extLst>
                  <a:ext uri="{91240B29-F687-4f45-9708-019B960494DF}">
                    <a14:hiddenLine xmlns:a14="http://schemas.microsoft.com/office/drawing/2010/main" w="12700">
                      <a:solidFill>
                        <a:schemeClr val="tx1"/>
                      </a:solidFill>
                      <a:miter lim="800000"/>
                      <a:headEnd/>
                      <a:tailEnd/>
                    </a14:hiddenLine>
                  </a:ext>
                </a:extLst>
              </p:spPr>
              <p:txBody>
                <a:bodyPr anchor="ctr">
                  <a:spAutoFit/>
                </a:bodyPr>
                <a:lstStyle/>
                <a:p>
                  <a:pPr>
                    <a:defRPr/>
                  </a:pPr>
                  <a:endParaRPr lang="en-US">
                    <a:cs typeface="+mn-cs"/>
                  </a:endParaRPr>
                </a:p>
              </p:txBody>
            </p:sp>
            <p:sp>
              <p:nvSpPr>
                <p:cNvPr id="3440744" name="Text Box 104"/>
                <p:cNvSpPr txBox="1">
                  <a:spLocks noChangeArrowheads="1"/>
                </p:cNvSpPr>
                <p:nvPr/>
              </p:nvSpPr>
              <p:spPr bwMode="auto">
                <a:xfrm>
                  <a:off x="1719" y="928"/>
                  <a:ext cx="585" cy="591"/>
                </a:xfrm>
                <a:prstGeom prst="rect">
                  <a:avLst/>
                </a:prstGeom>
                <a:noFill/>
                <a:ln>
                  <a:noFill/>
                </a:ln>
                <a:effectLst/>
                <a:extLst>
                  <a:ext uri="{909E8E84-426E-40dd-AFC4-6F175D3DCCD1}">
                    <a14:hiddenFill xmlns:a14="http://schemas.microsoft.com/office/drawing/2010/main">
                      <a:solidFill>
                        <a:srgbClr val="3333CC"/>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0" hangingPunct="0">
                    <a:lnSpc>
                      <a:spcPct val="85000"/>
                    </a:lnSpc>
                    <a:defRPr/>
                  </a:pPr>
                  <a:r>
                    <a:rPr lang="en-US" sz="1400" b="1">
                      <a:solidFill>
                        <a:schemeClr val="bg1"/>
                      </a:solidFill>
                      <a:cs typeface="Arial" charset="0"/>
                    </a:rPr>
                    <a:t>FIR</a:t>
                  </a:r>
                </a:p>
              </p:txBody>
            </p:sp>
          </p:grpSp>
          <p:grpSp>
            <p:nvGrpSpPr>
              <p:cNvPr id="168993" name="Group 105"/>
              <p:cNvGrpSpPr>
                <a:grpSpLocks/>
              </p:cNvGrpSpPr>
              <p:nvPr/>
            </p:nvGrpSpPr>
            <p:grpSpPr bwMode="auto">
              <a:xfrm>
                <a:off x="2706" y="2661"/>
                <a:ext cx="384" cy="177"/>
                <a:chOff x="1632" y="928"/>
                <a:chExt cx="759" cy="608"/>
              </a:xfrm>
            </p:grpSpPr>
            <p:sp>
              <p:nvSpPr>
                <p:cNvPr id="3440746" name="Rectangle 106"/>
                <p:cNvSpPr>
                  <a:spLocks noChangeArrowheads="1"/>
                </p:cNvSpPr>
                <p:nvPr/>
              </p:nvSpPr>
              <p:spPr bwMode="auto">
                <a:xfrm>
                  <a:off x="1632" y="959"/>
                  <a:ext cx="759" cy="577"/>
                </a:xfrm>
                <a:prstGeom prst="rect">
                  <a:avLst/>
                </a:prstGeom>
                <a:solidFill>
                  <a:schemeClr val="tx2"/>
                </a:solidFill>
                <a:ln>
                  <a:noFill/>
                </a:ln>
                <a:effectLst>
                  <a:outerShdw blurRad="63500" dist="38099" dir="2700000" algn="ctr" rotWithShape="0">
                    <a:schemeClr val="bg2">
                      <a:alpha val="74998"/>
                    </a:schemeClr>
                  </a:outerShdw>
                </a:effectLst>
                <a:extLst>
                  <a:ext uri="{91240B29-F687-4f45-9708-019B960494DF}">
                    <a14:hiddenLine xmlns:a14="http://schemas.microsoft.com/office/drawing/2010/main" w="12700">
                      <a:solidFill>
                        <a:schemeClr val="tx1"/>
                      </a:solidFill>
                      <a:miter lim="800000"/>
                      <a:headEnd/>
                      <a:tailEnd/>
                    </a14:hiddenLine>
                  </a:ext>
                </a:extLst>
              </p:spPr>
              <p:txBody>
                <a:bodyPr anchor="ctr">
                  <a:spAutoFit/>
                </a:bodyPr>
                <a:lstStyle/>
                <a:p>
                  <a:pPr>
                    <a:defRPr/>
                  </a:pPr>
                  <a:endParaRPr lang="en-US">
                    <a:cs typeface="+mn-cs"/>
                  </a:endParaRPr>
                </a:p>
              </p:txBody>
            </p:sp>
            <p:sp>
              <p:nvSpPr>
                <p:cNvPr id="3440747" name="Text Box 107"/>
                <p:cNvSpPr txBox="1">
                  <a:spLocks noChangeArrowheads="1"/>
                </p:cNvSpPr>
                <p:nvPr/>
              </p:nvSpPr>
              <p:spPr bwMode="auto">
                <a:xfrm>
                  <a:off x="1719" y="928"/>
                  <a:ext cx="585" cy="591"/>
                </a:xfrm>
                <a:prstGeom prst="rect">
                  <a:avLst/>
                </a:prstGeom>
                <a:noFill/>
                <a:ln>
                  <a:noFill/>
                </a:ln>
                <a:effectLst/>
                <a:extLst>
                  <a:ext uri="{909E8E84-426E-40dd-AFC4-6F175D3DCCD1}">
                    <a14:hiddenFill xmlns:a14="http://schemas.microsoft.com/office/drawing/2010/main">
                      <a:solidFill>
                        <a:srgbClr val="3333CC"/>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0" hangingPunct="0">
                    <a:lnSpc>
                      <a:spcPct val="85000"/>
                    </a:lnSpc>
                    <a:defRPr/>
                  </a:pPr>
                  <a:r>
                    <a:rPr lang="en-US" sz="1400" b="1">
                      <a:solidFill>
                        <a:schemeClr val="bg1"/>
                      </a:solidFill>
                      <a:cs typeface="Arial" charset="0"/>
                    </a:rPr>
                    <a:t>FIR</a:t>
                  </a:r>
                </a:p>
              </p:txBody>
            </p:sp>
          </p:grpSp>
        </p:grpSp>
      </p:gr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440658"/>
                                        </p:tgtEl>
                                        <p:attrNameLst>
                                          <p:attrName>style.visibility</p:attrName>
                                        </p:attrNameLst>
                                      </p:cBhvr>
                                      <p:to>
                                        <p:strVal val="visible"/>
                                      </p:to>
                                    </p:set>
                                    <p:animEffect transition="in" filter="dissolve">
                                      <p:cBhvr>
                                        <p:cTn id="7" dur="500"/>
                                        <p:tgtEl>
                                          <p:spTgt spid="3440658"/>
                                        </p:tgtEl>
                                      </p:cBhvr>
                                    </p:animEffect>
                                  </p:childTnLst>
                                </p:cTn>
                              </p:par>
                              <p:par>
                                <p:cTn id="8" presetID="9" presetClass="entr" presetSubtype="0" fill="hold" nodeType="withEffect">
                                  <p:stCondLst>
                                    <p:cond delay="0"/>
                                  </p:stCondLst>
                                  <p:childTnLst>
                                    <p:set>
                                      <p:cBhvr>
                                        <p:cTn id="9" dur="1" fill="hold">
                                          <p:stCondLst>
                                            <p:cond delay="0"/>
                                          </p:stCondLst>
                                        </p:cTn>
                                        <p:tgtEl>
                                          <p:spTgt spid="3440643"/>
                                        </p:tgtEl>
                                        <p:attrNameLst>
                                          <p:attrName>style.visibility</p:attrName>
                                        </p:attrNameLst>
                                      </p:cBhvr>
                                      <p:to>
                                        <p:strVal val="visible"/>
                                      </p:to>
                                    </p:set>
                                    <p:animEffect transition="in" filter="dissolve">
                                      <p:cBhvr>
                                        <p:cTn id="10" dur="500"/>
                                        <p:tgtEl>
                                          <p:spTgt spid="344064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3440703"/>
                                        </p:tgtEl>
                                        <p:attrNameLst>
                                          <p:attrName>style.visibility</p:attrName>
                                        </p:attrNameLst>
                                      </p:cBhvr>
                                      <p:to>
                                        <p:strVal val="visible"/>
                                      </p:to>
                                    </p:set>
                                    <p:animEffect transition="in" filter="wipe(left)">
                                      <p:cBhvr>
                                        <p:cTn id="15" dur="500"/>
                                        <p:tgtEl>
                                          <p:spTgt spid="3440703"/>
                                        </p:tgtEl>
                                      </p:cBhvr>
                                    </p:animEffect>
                                  </p:childTnLst>
                                </p:cTn>
                              </p:par>
                            </p:childTnLst>
                          </p:cTn>
                        </p:par>
                        <p:par>
                          <p:cTn id="16" fill="hold" nodeType="afterGroup">
                            <p:stCondLst>
                              <p:cond delay="500"/>
                            </p:stCondLst>
                            <p:childTnLst>
                              <p:par>
                                <p:cTn id="17" presetID="9" presetClass="entr" presetSubtype="0" fill="hold" grpId="0" nodeType="afterEffect">
                                  <p:stCondLst>
                                    <p:cond delay="0"/>
                                  </p:stCondLst>
                                  <p:childTnLst>
                                    <p:set>
                                      <p:cBhvr>
                                        <p:cTn id="18" dur="1" fill="hold">
                                          <p:stCondLst>
                                            <p:cond delay="0"/>
                                          </p:stCondLst>
                                        </p:cTn>
                                        <p:tgtEl>
                                          <p:spTgt spid="3440659"/>
                                        </p:tgtEl>
                                        <p:attrNameLst>
                                          <p:attrName>style.visibility</p:attrName>
                                        </p:attrNameLst>
                                      </p:cBhvr>
                                      <p:to>
                                        <p:strVal val="visible"/>
                                      </p:to>
                                    </p:set>
                                    <p:animEffect transition="in" filter="dissolve">
                                      <p:cBhvr>
                                        <p:cTn id="19" dur="500"/>
                                        <p:tgtEl>
                                          <p:spTgt spid="3440659"/>
                                        </p:tgtEl>
                                      </p:cBhvr>
                                    </p:animEffect>
                                  </p:childTnLst>
                                </p:cTn>
                              </p:par>
                              <p:par>
                                <p:cTn id="20" presetID="9" presetClass="entr" presetSubtype="0" fill="hold" nodeType="withEffect">
                                  <p:stCondLst>
                                    <p:cond delay="0"/>
                                  </p:stCondLst>
                                  <p:childTnLst>
                                    <p:set>
                                      <p:cBhvr>
                                        <p:cTn id="21" dur="1" fill="hold">
                                          <p:stCondLst>
                                            <p:cond delay="0"/>
                                          </p:stCondLst>
                                        </p:cTn>
                                        <p:tgtEl>
                                          <p:spTgt spid="3440660"/>
                                        </p:tgtEl>
                                        <p:attrNameLst>
                                          <p:attrName>style.visibility</p:attrName>
                                        </p:attrNameLst>
                                      </p:cBhvr>
                                      <p:to>
                                        <p:strVal val="visible"/>
                                      </p:to>
                                    </p:set>
                                    <p:animEffect transition="in" filter="dissolve">
                                      <p:cBhvr>
                                        <p:cTn id="22" dur="500"/>
                                        <p:tgtEl>
                                          <p:spTgt spid="344066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3440646"/>
                                        </p:tgtEl>
                                        <p:attrNameLst>
                                          <p:attrName>style.visibility</p:attrName>
                                        </p:attrNameLst>
                                      </p:cBhvr>
                                      <p:to>
                                        <p:strVal val="visible"/>
                                      </p:to>
                                    </p:set>
                                    <p:animEffect transition="in" filter="wipe(up)">
                                      <p:cBhvr>
                                        <p:cTn id="27" dur="500"/>
                                        <p:tgtEl>
                                          <p:spTgt spid="34406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0658" grpId="0"/>
      <p:bldP spid="344065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3074" name="Rectangle 2"/>
          <p:cNvSpPr>
            <a:spLocks noGrp="1" noChangeArrowheads="1"/>
          </p:cNvSpPr>
          <p:nvPr>
            <p:ph type="title"/>
          </p:nvPr>
        </p:nvSpPr>
        <p:spPr/>
        <p:txBody>
          <a:bodyPr/>
          <a:lstStyle/>
          <a:p>
            <a:pPr>
              <a:defRPr/>
            </a:pPr>
            <a:r>
              <a:rPr lang="en-US" sz="2800" dirty="0" smtClean="0">
                <a:cs typeface="+mj-cs"/>
              </a:rPr>
              <a:t>DSP Builder-  </a:t>
            </a:r>
            <a:r>
              <a:rPr lang="ru-RU" sz="2800" dirty="0" smtClean="0">
                <a:cs typeface="+mj-cs"/>
              </a:rPr>
              <a:t>Стандартный и продвинутый набор блоков (</a:t>
            </a:r>
            <a:r>
              <a:rPr lang="en-US" sz="2800" dirty="0" smtClean="0">
                <a:cs typeface="+mj-cs"/>
              </a:rPr>
              <a:t>Standard &amp; Advanced </a:t>
            </a:r>
            <a:r>
              <a:rPr lang="en-US" sz="2800" dirty="0" err="1" smtClean="0">
                <a:cs typeface="+mj-cs"/>
              </a:rPr>
              <a:t>Blockset</a:t>
            </a:r>
            <a:r>
              <a:rPr lang="ru-RU" sz="2800" dirty="0" smtClean="0">
                <a:cs typeface="+mj-cs"/>
              </a:rPr>
              <a:t>)</a:t>
            </a:r>
            <a:endParaRPr lang="en-US" sz="2800" dirty="0" smtClean="0">
              <a:cs typeface="+mj-cs"/>
            </a:endParaRPr>
          </a:p>
        </p:txBody>
      </p:sp>
      <p:pic>
        <p:nvPicPr>
          <p:cNvPr id="5" name="Picture 1"/>
          <p:cNvPicPr>
            <a:picLocks noChangeAspect="1" noChangeArrowheads="1"/>
          </p:cNvPicPr>
          <p:nvPr/>
        </p:nvPicPr>
        <p:blipFill>
          <a:blip r:embed="rId3" cstate="print"/>
          <a:srcRect/>
          <a:stretch>
            <a:fillRect/>
          </a:stretch>
        </p:blipFill>
        <p:spPr bwMode="auto">
          <a:xfrm>
            <a:off x="457199" y="1524000"/>
            <a:ext cx="3936357" cy="4038600"/>
          </a:xfrm>
          <a:prstGeom prst="rect">
            <a:avLst/>
          </a:prstGeom>
          <a:noFill/>
          <a:ln w="9525">
            <a:noFill/>
            <a:miter lim="800000"/>
            <a:headEnd/>
            <a:tailEnd/>
          </a:ln>
        </p:spPr>
      </p:pic>
      <p:pic>
        <p:nvPicPr>
          <p:cNvPr id="6" name="Picture 2"/>
          <p:cNvPicPr>
            <a:picLocks noChangeAspect="1" noChangeArrowheads="1"/>
          </p:cNvPicPr>
          <p:nvPr/>
        </p:nvPicPr>
        <p:blipFill>
          <a:blip r:embed="rId4" cstate="print"/>
          <a:srcRect/>
          <a:stretch>
            <a:fillRect/>
          </a:stretch>
        </p:blipFill>
        <p:spPr bwMode="auto">
          <a:xfrm>
            <a:off x="4495800" y="1524000"/>
            <a:ext cx="4343400" cy="2454702"/>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2804738" name="Rectangle 2"/>
          <p:cNvSpPr>
            <a:spLocks noGrp="1" noChangeArrowheads="1"/>
          </p:cNvSpPr>
          <p:nvPr>
            <p:ph type="title" idx="4294967295"/>
          </p:nvPr>
        </p:nvSpPr>
        <p:spPr/>
        <p:txBody>
          <a:bodyPr/>
          <a:lstStyle/>
          <a:p>
            <a:pPr>
              <a:defRPr/>
            </a:pPr>
            <a:r>
              <a:rPr lang="ru-RU" dirty="0" smtClean="0">
                <a:cs typeface="+mj-cs"/>
              </a:rPr>
              <a:t>Библиотека интерфейсов</a:t>
            </a:r>
            <a:endParaRPr lang="en-US" dirty="0">
              <a:cs typeface="+mj-cs"/>
            </a:endParaRPr>
          </a:p>
        </p:txBody>
      </p:sp>
      <p:pic>
        <p:nvPicPr>
          <p:cNvPr id="17101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3581400"/>
            <a:ext cx="2971800"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171012"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1447800"/>
            <a:ext cx="3810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171013" name="Rectangle 6"/>
          <p:cNvSpPr>
            <a:spLocks noChangeArrowheads="1"/>
          </p:cNvSpPr>
          <p:nvPr/>
        </p:nvSpPr>
        <p:spPr bwMode="auto">
          <a:xfrm>
            <a:off x="304800" y="1143000"/>
            <a:ext cx="47244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p>
            <a:pPr eaLnBrk="0" hangingPunct="0">
              <a:spcBef>
                <a:spcPct val="20000"/>
              </a:spcBef>
              <a:buClr>
                <a:srgbClr val="003399"/>
              </a:buClr>
              <a:buSzPct val="75000"/>
              <a:buFont typeface="Wingdings" charset="0"/>
              <a:buChar char="n"/>
            </a:pPr>
            <a:r>
              <a:rPr lang="en-US" sz="2400" dirty="0"/>
              <a:t> </a:t>
            </a:r>
            <a:r>
              <a:rPr lang="ru-RU" sz="2400" dirty="0" smtClean="0"/>
              <a:t>Используется для построения пользовательских блоков, которые поддерживают интерфейсы </a:t>
            </a:r>
            <a:r>
              <a:rPr lang="en-US" sz="2400" dirty="0" smtClean="0"/>
              <a:t>Avalon</a:t>
            </a:r>
            <a:r>
              <a:rPr lang="en-US" sz="2400" dirty="0"/>
              <a:t>® Memory-Mapped (Avalon-MM) </a:t>
            </a:r>
            <a:r>
              <a:rPr lang="ru-RU" sz="2400" dirty="0" smtClean="0"/>
              <a:t>и </a:t>
            </a:r>
            <a:r>
              <a:rPr lang="en-US" sz="2400" dirty="0" smtClean="0"/>
              <a:t>Avalon </a:t>
            </a:r>
            <a:r>
              <a:rPr lang="en-US" sz="2400" dirty="0"/>
              <a:t>Streaming (Avalon-ST</a:t>
            </a:r>
            <a:r>
              <a:rPr lang="en-US" sz="2400" dirty="0" smtClean="0"/>
              <a:t>)</a:t>
            </a:r>
            <a:endParaRPr lang="en-US" sz="2400" dirty="0"/>
          </a:p>
        </p:txBody>
      </p:sp>
    </p:spTree>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Number Placeholder 4"/>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2771971" name="Rectangle 3"/>
          <p:cNvSpPr>
            <a:spLocks noGrp="1" noChangeArrowheads="1"/>
          </p:cNvSpPr>
          <p:nvPr>
            <p:ph type="title" idx="4294967295"/>
          </p:nvPr>
        </p:nvSpPr>
        <p:spPr>
          <a:xfrm>
            <a:off x="152400" y="152400"/>
            <a:ext cx="8178800" cy="762000"/>
          </a:xfrm>
        </p:spPr>
        <p:txBody>
          <a:bodyPr/>
          <a:lstStyle/>
          <a:p>
            <a:pPr>
              <a:defRPr/>
            </a:pPr>
            <a:r>
              <a:rPr lang="ru-RU" dirty="0" smtClean="0">
                <a:cs typeface="+mj-cs"/>
              </a:rPr>
              <a:t>Библиотека Плат </a:t>
            </a:r>
            <a:r>
              <a:rPr lang="ru-RU" dirty="0" err="1" smtClean="0">
                <a:cs typeface="+mj-cs"/>
              </a:rPr>
              <a:t>Прототипирования</a:t>
            </a:r>
            <a:r>
              <a:rPr lang="en-US" dirty="0">
                <a:cs typeface="+mj-cs"/>
              </a:rPr>
              <a:t/>
            </a:r>
            <a:br>
              <a:rPr lang="en-US" dirty="0">
                <a:cs typeface="+mj-cs"/>
              </a:rPr>
            </a:br>
            <a:endParaRPr lang="en-US" dirty="0">
              <a:cs typeface="+mj-cs"/>
            </a:endParaRPr>
          </a:p>
        </p:txBody>
      </p:sp>
      <p:pic>
        <p:nvPicPr>
          <p:cNvPr id="17305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876300"/>
            <a:ext cx="173355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pSp>
        <p:nvGrpSpPr>
          <p:cNvPr id="2771980" name="Group 12"/>
          <p:cNvGrpSpPr>
            <a:grpSpLocks/>
          </p:cNvGrpSpPr>
          <p:nvPr/>
        </p:nvGrpSpPr>
        <p:grpSpPr bwMode="auto">
          <a:xfrm>
            <a:off x="4191000" y="1866900"/>
            <a:ext cx="4791075" cy="3924300"/>
            <a:chOff x="2112" y="1392"/>
            <a:chExt cx="3018" cy="2472"/>
          </a:xfrm>
        </p:grpSpPr>
        <p:pic>
          <p:nvPicPr>
            <p:cNvPr id="173062"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4" y="1392"/>
              <a:ext cx="1386" cy="2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173063" name="Freeform 9"/>
            <p:cNvSpPr>
              <a:spLocks/>
            </p:cNvSpPr>
            <p:nvPr/>
          </p:nvSpPr>
          <p:spPr bwMode="auto">
            <a:xfrm>
              <a:off x="2112" y="1736"/>
              <a:ext cx="927" cy="275"/>
            </a:xfrm>
            <a:custGeom>
              <a:avLst/>
              <a:gdLst>
                <a:gd name="T0" fmla="*/ 927 w 927"/>
                <a:gd name="T1" fmla="*/ 0 h 275"/>
                <a:gd name="T2" fmla="*/ 927 w 927"/>
                <a:gd name="T3" fmla="*/ 257 h 275"/>
                <a:gd name="T4" fmla="*/ 0 w 927"/>
                <a:gd name="T5" fmla="*/ 275 h 275"/>
                <a:gd name="T6" fmla="*/ 3 w 927"/>
                <a:gd name="T7" fmla="*/ 0 h 275"/>
                <a:gd name="T8" fmla="*/ 927 w 927"/>
                <a:gd name="T9" fmla="*/ 0 h 275"/>
                <a:gd name="T10" fmla="*/ 0 60000 65536"/>
                <a:gd name="T11" fmla="*/ 0 60000 65536"/>
                <a:gd name="T12" fmla="*/ 0 60000 65536"/>
                <a:gd name="T13" fmla="*/ 0 60000 65536"/>
                <a:gd name="T14" fmla="*/ 0 60000 65536"/>
                <a:gd name="T15" fmla="*/ 0 w 927"/>
                <a:gd name="T16" fmla="*/ 0 h 275"/>
                <a:gd name="T17" fmla="*/ 927 w 927"/>
                <a:gd name="T18" fmla="*/ 275 h 275"/>
              </a:gdLst>
              <a:ahLst/>
              <a:cxnLst>
                <a:cxn ang="T10">
                  <a:pos x="T0" y="T1"/>
                </a:cxn>
                <a:cxn ang="T11">
                  <a:pos x="T2" y="T3"/>
                </a:cxn>
                <a:cxn ang="T12">
                  <a:pos x="T4" y="T5"/>
                </a:cxn>
                <a:cxn ang="T13">
                  <a:pos x="T6" y="T7"/>
                </a:cxn>
                <a:cxn ang="T14">
                  <a:pos x="T8" y="T9"/>
                </a:cxn>
              </a:cxnLst>
              <a:rect l="T15" t="T16" r="T17" b="T18"/>
              <a:pathLst>
                <a:path w="927" h="275">
                  <a:moveTo>
                    <a:pt x="927" y="0"/>
                  </a:moveTo>
                  <a:lnTo>
                    <a:pt x="927" y="257"/>
                  </a:lnTo>
                  <a:lnTo>
                    <a:pt x="0" y="275"/>
                  </a:lnTo>
                  <a:lnTo>
                    <a:pt x="3" y="0"/>
                  </a:lnTo>
                  <a:lnTo>
                    <a:pt x="927" y="0"/>
                  </a:lnTo>
                  <a:close/>
                </a:path>
              </a:pathLst>
            </a:custGeom>
            <a:gradFill rotWithShape="1">
              <a:gsLst>
                <a:gs pos="0">
                  <a:schemeClr val="bg1">
                    <a:alpha val="25000"/>
                  </a:schemeClr>
                </a:gs>
                <a:gs pos="100000">
                  <a:srgbClr val="2D2D89">
                    <a:alpha val="25000"/>
                  </a:srgb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3064" name="Freeform 10"/>
            <p:cNvSpPr>
              <a:spLocks/>
            </p:cNvSpPr>
            <p:nvPr/>
          </p:nvSpPr>
          <p:spPr bwMode="auto">
            <a:xfrm>
              <a:off x="3024" y="1395"/>
              <a:ext cx="811" cy="2402"/>
            </a:xfrm>
            <a:custGeom>
              <a:avLst/>
              <a:gdLst>
                <a:gd name="T0" fmla="*/ 803 w 811"/>
                <a:gd name="T1" fmla="*/ 0 h 2402"/>
                <a:gd name="T2" fmla="*/ 811 w 811"/>
                <a:gd name="T3" fmla="*/ 2402 h 2402"/>
                <a:gd name="T4" fmla="*/ 0 w 811"/>
                <a:gd name="T5" fmla="*/ 598 h 2402"/>
                <a:gd name="T6" fmla="*/ 8 w 811"/>
                <a:gd name="T7" fmla="*/ 348 h 2402"/>
                <a:gd name="T8" fmla="*/ 803 w 811"/>
                <a:gd name="T9" fmla="*/ 0 h 2402"/>
                <a:gd name="T10" fmla="*/ 0 60000 65536"/>
                <a:gd name="T11" fmla="*/ 0 60000 65536"/>
                <a:gd name="T12" fmla="*/ 0 60000 65536"/>
                <a:gd name="T13" fmla="*/ 0 60000 65536"/>
                <a:gd name="T14" fmla="*/ 0 60000 65536"/>
                <a:gd name="T15" fmla="*/ 0 w 811"/>
                <a:gd name="T16" fmla="*/ 0 h 2402"/>
                <a:gd name="T17" fmla="*/ 811 w 811"/>
                <a:gd name="T18" fmla="*/ 2402 h 2402"/>
              </a:gdLst>
              <a:ahLst/>
              <a:cxnLst>
                <a:cxn ang="T10">
                  <a:pos x="T0" y="T1"/>
                </a:cxn>
                <a:cxn ang="T11">
                  <a:pos x="T2" y="T3"/>
                </a:cxn>
                <a:cxn ang="T12">
                  <a:pos x="T4" y="T5"/>
                </a:cxn>
                <a:cxn ang="T13">
                  <a:pos x="T6" y="T7"/>
                </a:cxn>
                <a:cxn ang="T14">
                  <a:pos x="T8" y="T9"/>
                </a:cxn>
              </a:cxnLst>
              <a:rect l="T15" t="T16" r="T17" b="T18"/>
              <a:pathLst>
                <a:path w="811" h="2402">
                  <a:moveTo>
                    <a:pt x="803" y="0"/>
                  </a:moveTo>
                  <a:lnTo>
                    <a:pt x="811" y="2402"/>
                  </a:lnTo>
                  <a:lnTo>
                    <a:pt x="0" y="598"/>
                  </a:lnTo>
                  <a:lnTo>
                    <a:pt x="8" y="348"/>
                  </a:lnTo>
                  <a:lnTo>
                    <a:pt x="803" y="0"/>
                  </a:lnTo>
                  <a:close/>
                </a:path>
              </a:pathLst>
            </a:custGeom>
            <a:gradFill rotWithShape="1">
              <a:gsLst>
                <a:gs pos="0">
                  <a:srgbClr val="000066">
                    <a:alpha val="25000"/>
                  </a:srgbClr>
                </a:gs>
                <a:gs pos="100000">
                  <a:srgbClr val="00002F">
                    <a:alpha val="25000"/>
                  </a:srgb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73061" name="Rectangle 13"/>
          <p:cNvSpPr>
            <a:spLocks noChangeArrowheads="1"/>
          </p:cNvSpPr>
          <p:nvPr/>
        </p:nvSpPr>
        <p:spPr bwMode="auto">
          <a:xfrm>
            <a:off x="304800" y="1143000"/>
            <a:ext cx="3581400" cy="3490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p>
            <a:pPr eaLnBrk="0" hangingPunct="0">
              <a:spcBef>
                <a:spcPct val="20000"/>
              </a:spcBef>
              <a:buClr>
                <a:srgbClr val="003399"/>
              </a:buClr>
              <a:buSzPct val="75000"/>
              <a:buFont typeface="Wingdings" charset="0"/>
              <a:buChar char="n"/>
            </a:pPr>
            <a:r>
              <a:rPr lang="en-US" sz="2400" dirty="0"/>
              <a:t> </a:t>
            </a:r>
            <a:r>
              <a:rPr lang="ru-RU" sz="2400" dirty="0" smtClean="0"/>
              <a:t>Поддержка различных плат </a:t>
            </a:r>
            <a:r>
              <a:rPr lang="ru-RU" sz="2400" dirty="0" err="1" smtClean="0"/>
              <a:t>прототипирования</a:t>
            </a:r>
            <a:r>
              <a:rPr lang="ru-RU" sz="2400" dirty="0" smtClean="0"/>
              <a:t> </a:t>
            </a:r>
            <a:r>
              <a:rPr lang="en-US" sz="2400" dirty="0" smtClean="0"/>
              <a:t>DSP </a:t>
            </a:r>
            <a:r>
              <a:rPr lang="ru-RU" sz="2400" dirty="0" smtClean="0"/>
              <a:t>фирмы </a:t>
            </a:r>
            <a:r>
              <a:rPr lang="en-US" sz="2400" dirty="0" smtClean="0"/>
              <a:t>Altera.</a:t>
            </a:r>
            <a:endParaRPr lang="en-US" sz="2400" dirty="0"/>
          </a:p>
          <a:p>
            <a:pPr eaLnBrk="0" hangingPunct="0">
              <a:spcBef>
                <a:spcPct val="20000"/>
              </a:spcBef>
              <a:buClr>
                <a:srgbClr val="003399"/>
              </a:buClr>
              <a:buSzPct val="75000"/>
              <a:buFont typeface="Wingdings" charset="0"/>
              <a:buChar char="n"/>
            </a:pPr>
            <a:r>
              <a:rPr lang="ru-RU" sz="2400" dirty="0" smtClean="0"/>
              <a:t>Содержит все необходимые назначения </a:t>
            </a:r>
            <a:r>
              <a:rPr lang="ru-RU" sz="2400" dirty="0" err="1" smtClean="0"/>
              <a:t>пинов</a:t>
            </a:r>
            <a:r>
              <a:rPr lang="ru-RU" sz="2400" dirty="0" smtClean="0"/>
              <a:t> для различных компонентов на плате</a:t>
            </a:r>
            <a:endParaRPr lang="en-US" sz="2400"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771980"/>
                                        </p:tgtEl>
                                        <p:attrNameLst>
                                          <p:attrName>style.visibility</p:attrName>
                                        </p:attrNameLst>
                                      </p:cBhvr>
                                      <p:to>
                                        <p:strVal val="visible"/>
                                      </p:to>
                                    </p:set>
                                    <p:animEffect transition="in" filter="blinds(horizontal)">
                                      <p:cBhvr>
                                        <p:cTn id="7" dur="500"/>
                                        <p:tgtEl>
                                          <p:spTgt spid="27719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Slide Number Placeholder 4"/>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2776066" name="Rectangle 2"/>
          <p:cNvSpPr>
            <a:spLocks noGrp="1" noChangeArrowheads="1"/>
          </p:cNvSpPr>
          <p:nvPr>
            <p:ph type="title" idx="4294967295"/>
          </p:nvPr>
        </p:nvSpPr>
        <p:spPr/>
        <p:txBody>
          <a:bodyPr/>
          <a:lstStyle/>
          <a:p>
            <a:pPr>
              <a:defRPr/>
            </a:pPr>
            <a:r>
              <a:rPr lang="ru-RU" dirty="0" smtClean="0">
                <a:cs typeface="+mj-cs"/>
              </a:rPr>
              <a:t>Библиотека </a:t>
            </a:r>
            <a:r>
              <a:rPr lang="en-US" dirty="0" err="1" smtClean="0">
                <a:cs typeface="+mj-cs"/>
              </a:rPr>
              <a:t>MegaCore</a:t>
            </a:r>
            <a:r>
              <a:rPr lang="en-US" dirty="0" smtClean="0">
                <a:cs typeface="+mj-cs"/>
              </a:rPr>
              <a:t> IP </a:t>
            </a:r>
            <a:r>
              <a:rPr lang="ru-RU" dirty="0" smtClean="0">
                <a:cs typeface="+mj-cs"/>
              </a:rPr>
              <a:t>в </a:t>
            </a:r>
            <a:r>
              <a:rPr lang="en-US" dirty="0" smtClean="0">
                <a:cs typeface="+mj-cs"/>
              </a:rPr>
              <a:t>DSP </a:t>
            </a:r>
            <a:r>
              <a:rPr lang="en-US" dirty="0">
                <a:cs typeface="+mj-cs"/>
              </a:rPr>
              <a:t>Builder</a:t>
            </a:r>
          </a:p>
        </p:txBody>
      </p:sp>
      <p:sp>
        <p:nvSpPr>
          <p:cNvPr id="2715651" name="Rectangle 3"/>
          <p:cNvSpPr>
            <a:spLocks noGrp="1" noChangeArrowheads="1"/>
          </p:cNvSpPr>
          <p:nvPr>
            <p:ph type="body" sz="half" idx="4294967295"/>
          </p:nvPr>
        </p:nvSpPr>
        <p:spPr>
          <a:xfrm>
            <a:off x="350838" y="1187450"/>
            <a:ext cx="4089400" cy="4679950"/>
          </a:xfrm>
        </p:spPr>
        <p:txBody>
          <a:bodyPr/>
          <a:lstStyle/>
          <a:p>
            <a:pPr>
              <a:defRPr/>
            </a:pPr>
            <a:r>
              <a:rPr lang="ru-RU" sz="2400" dirty="0" smtClean="0">
                <a:cs typeface="+mn-cs"/>
              </a:rPr>
              <a:t>Библиотека</a:t>
            </a:r>
            <a:r>
              <a:rPr lang="en-US" sz="2400" dirty="0" smtClean="0">
                <a:cs typeface="+mn-cs"/>
              </a:rPr>
              <a:t> </a:t>
            </a:r>
            <a:r>
              <a:rPr lang="en-US" sz="2400" dirty="0" err="1" smtClean="0">
                <a:cs typeface="+mn-cs"/>
              </a:rPr>
              <a:t>MegaCore</a:t>
            </a:r>
            <a:r>
              <a:rPr lang="ru-RU" sz="2400" dirty="0" smtClean="0">
                <a:cs typeface="+mn-cs"/>
              </a:rPr>
              <a:t> содержит следующие функции</a:t>
            </a:r>
            <a:r>
              <a:rPr lang="en-US" sz="2400" dirty="0" smtClean="0">
                <a:cs typeface="+mn-cs"/>
              </a:rPr>
              <a:t> :</a:t>
            </a:r>
          </a:p>
          <a:p>
            <a:pPr lvl="1">
              <a:defRPr/>
            </a:pPr>
            <a:r>
              <a:rPr lang="en-US" sz="1800" dirty="0" smtClean="0"/>
              <a:t>CIC</a:t>
            </a:r>
          </a:p>
          <a:p>
            <a:pPr lvl="1">
              <a:defRPr/>
            </a:pPr>
            <a:r>
              <a:rPr lang="en-US" sz="1800" dirty="0" smtClean="0"/>
              <a:t>FFT</a:t>
            </a:r>
          </a:p>
          <a:p>
            <a:pPr lvl="1">
              <a:defRPr/>
            </a:pPr>
            <a:r>
              <a:rPr lang="en-US" sz="1800" dirty="0" smtClean="0"/>
              <a:t>FIR Compiler</a:t>
            </a:r>
          </a:p>
          <a:p>
            <a:pPr lvl="1">
              <a:defRPr/>
            </a:pPr>
            <a:r>
              <a:rPr lang="en-US" sz="1800" dirty="0" smtClean="0"/>
              <a:t>NCO</a:t>
            </a:r>
          </a:p>
          <a:p>
            <a:pPr lvl="1">
              <a:defRPr/>
            </a:pPr>
            <a:r>
              <a:rPr lang="en-US" sz="1800" dirty="0" smtClean="0"/>
              <a:t>Reed Solomon Compiler</a:t>
            </a:r>
          </a:p>
          <a:p>
            <a:pPr lvl="1">
              <a:defRPr/>
            </a:pPr>
            <a:r>
              <a:rPr lang="en-US" sz="1800" dirty="0" smtClean="0"/>
              <a:t>Viterbi Compiler</a:t>
            </a:r>
          </a:p>
          <a:p>
            <a:pPr>
              <a:defRPr/>
            </a:pPr>
            <a:endParaRPr lang="en-US" sz="2400" dirty="0" smtClean="0">
              <a:cs typeface="+mn-cs"/>
            </a:endParaRPr>
          </a:p>
        </p:txBody>
      </p:sp>
    </p:spTree>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Rectangle 2"/>
          <p:cNvSpPr>
            <a:spLocks noGrp="1" noChangeArrowheads="1"/>
          </p:cNvSpPr>
          <p:nvPr>
            <p:ph type="subTitle" idx="1"/>
          </p:nvPr>
        </p:nvSpPr>
        <p:spPr>
          <a:xfrm>
            <a:off x="381000" y="2895600"/>
            <a:ext cx="8382000" cy="838200"/>
          </a:xfrm>
        </p:spPr>
        <p:txBody>
          <a:bodyPr/>
          <a:lstStyle/>
          <a:p>
            <a:pPr>
              <a:buFont typeface="Wingdings" charset="0"/>
              <a:buNone/>
            </a:pPr>
            <a:r>
              <a:rPr lang="ru-RU" dirty="0" smtClean="0">
                <a:ea typeface="ＭＳ Ｐゴシック" charset="0"/>
              </a:rPr>
              <a:t>Проектирование и моделирование</a:t>
            </a:r>
            <a:endParaRPr lang="en-US" dirty="0">
              <a:ea typeface="ＭＳ Ｐゴシック" charset="0"/>
            </a:endParaRPr>
          </a:p>
        </p:txBody>
      </p:sp>
      <p:sp>
        <p:nvSpPr>
          <p:cNvPr id="2194435" name="Rectangle 3"/>
          <p:cNvSpPr>
            <a:spLocks noGrp="1" noChangeArrowheads="1"/>
          </p:cNvSpPr>
          <p:nvPr>
            <p:ph type="ctrTitle"/>
          </p:nvPr>
        </p:nvSpPr>
        <p:spPr>
          <a:xfrm>
            <a:off x="304800" y="2209800"/>
            <a:ext cx="8610600" cy="762000"/>
          </a:xfrm>
          <a:effectLst>
            <a:outerShdw blurRad="63500" dist="17961" dir="2700000" algn="ctr" rotWithShape="0">
              <a:srgbClr val="DDDDDD"/>
            </a:outerShdw>
          </a:effectLst>
        </p:spPr>
        <p:txBody>
          <a:bodyPr/>
          <a:lstStyle/>
          <a:p>
            <a:pPr>
              <a:defRPr/>
            </a:pPr>
            <a:r>
              <a:rPr lang="en-US">
                <a:cs typeface="+mj-cs"/>
              </a:rPr>
              <a:t>Designing with DSP Builder</a:t>
            </a:r>
          </a:p>
        </p:txBody>
      </p:sp>
    </p:spTree>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2195458" name="Rectangle 2"/>
          <p:cNvSpPr>
            <a:spLocks noGrp="1" noChangeArrowheads="1"/>
          </p:cNvSpPr>
          <p:nvPr>
            <p:ph type="title" idx="4294967295"/>
          </p:nvPr>
        </p:nvSpPr>
        <p:spPr/>
        <p:txBody>
          <a:bodyPr/>
          <a:lstStyle/>
          <a:p>
            <a:pPr>
              <a:defRPr/>
            </a:pPr>
            <a:r>
              <a:rPr lang="ru-RU" dirty="0" smtClean="0">
                <a:cs typeface="+mj-cs"/>
              </a:rPr>
              <a:t>Правила именования в </a:t>
            </a:r>
            <a:r>
              <a:rPr lang="en-US" dirty="0" smtClean="0">
                <a:cs typeface="+mj-cs"/>
              </a:rPr>
              <a:t>DSP Builder</a:t>
            </a:r>
          </a:p>
        </p:txBody>
      </p:sp>
      <p:sp>
        <p:nvSpPr>
          <p:cNvPr id="2719747" name="Rectangle 3"/>
          <p:cNvSpPr>
            <a:spLocks noGrp="1" noChangeArrowheads="1"/>
          </p:cNvSpPr>
          <p:nvPr>
            <p:ph type="body" idx="4294967295"/>
          </p:nvPr>
        </p:nvSpPr>
        <p:spPr>
          <a:xfrm>
            <a:off x="350838" y="1187450"/>
            <a:ext cx="8331200" cy="4984750"/>
          </a:xfrm>
        </p:spPr>
        <p:txBody>
          <a:bodyPr/>
          <a:lstStyle/>
          <a:p>
            <a:pPr>
              <a:defRPr/>
            </a:pPr>
            <a:r>
              <a:rPr lang="en-US" sz="2400" dirty="0" smtClean="0">
                <a:cs typeface="+mn-cs"/>
              </a:rPr>
              <a:t>DSP Builder </a:t>
            </a:r>
            <a:r>
              <a:rPr lang="ru-RU" sz="2400" dirty="0" smtClean="0">
                <a:cs typeface="+mn-cs"/>
              </a:rPr>
              <a:t>генерирует</a:t>
            </a:r>
            <a:r>
              <a:rPr lang="en-US" sz="2400" dirty="0" smtClean="0">
                <a:cs typeface="+mn-cs"/>
              </a:rPr>
              <a:t> VHDL </a:t>
            </a:r>
            <a:r>
              <a:rPr lang="ru-RU" sz="2400" dirty="0" smtClean="0">
                <a:cs typeface="+mn-cs"/>
              </a:rPr>
              <a:t>файлы для симуляции и синтеза</a:t>
            </a:r>
            <a:endParaRPr lang="en-US" sz="2400" dirty="0" smtClean="0">
              <a:cs typeface="+mn-cs"/>
            </a:endParaRPr>
          </a:p>
          <a:p>
            <a:pPr>
              <a:defRPr/>
            </a:pPr>
            <a:r>
              <a:rPr lang="en-US" sz="2400" dirty="0" smtClean="0">
                <a:cs typeface="+mn-cs"/>
              </a:rPr>
              <a:t>VHDL </a:t>
            </a:r>
            <a:r>
              <a:rPr lang="ru-RU" sz="2400" dirty="0" smtClean="0">
                <a:cs typeface="+mn-cs"/>
              </a:rPr>
              <a:t>не чувствителен к регистру букв</a:t>
            </a:r>
            <a:endParaRPr lang="en-US" sz="2400" dirty="0" smtClean="0">
              <a:cs typeface="+mn-cs"/>
            </a:endParaRPr>
          </a:p>
          <a:p>
            <a:pPr>
              <a:defRPr/>
            </a:pPr>
            <a:r>
              <a:rPr lang="ru-RU" sz="2400" dirty="0" smtClean="0">
                <a:cs typeface="+mn-cs"/>
              </a:rPr>
              <a:t>Избегайте зарезервированных имен</a:t>
            </a:r>
            <a:r>
              <a:rPr lang="en-US" sz="2400" dirty="0" smtClean="0">
                <a:cs typeface="+mn-cs"/>
              </a:rPr>
              <a:t> VHDL </a:t>
            </a:r>
            <a:r>
              <a:rPr lang="ru-RU" sz="2400" dirty="0" smtClean="0">
                <a:cs typeface="+mn-cs"/>
              </a:rPr>
              <a:t>при именовании портов в </a:t>
            </a:r>
            <a:r>
              <a:rPr lang="en-US" sz="2400" dirty="0" smtClean="0">
                <a:cs typeface="+mn-cs"/>
              </a:rPr>
              <a:t>DSP Builder</a:t>
            </a:r>
          </a:p>
          <a:p>
            <a:pPr>
              <a:defRPr/>
            </a:pPr>
            <a:r>
              <a:rPr lang="ru-RU" sz="2400" dirty="0" smtClean="0">
                <a:cs typeface="+mn-cs"/>
              </a:rPr>
              <a:t>Не пользуйтесь запрещенными символами</a:t>
            </a:r>
            <a:r>
              <a:rPr lang="en-US" sz="2400" dirty="0" smtClean="0">
                <a:cs typeface="+mn-cs"/>
              </a:rPr>
              <a:t>.</a:t>
            </a:r>
            <a:r>
              <a:rPr lang="ru-RU" sz="2400" dirty="0" smtClean="0">
                <a:cs typeface="+mn-cs"/>
              </a:rPr>
              <a:t> Для</a:t>
            </a:r>
            <a:r>
              <a:rPr lang="en-US" sz="2400" dirty="0" smtClean="0">
                <a:cs typeface="+mn-cs"/>
              </a:rPr>
              <a:t> VHDL </a:t>
            </a:r>
            <a:r>
              <a:rPr lang="ru-RU" sz="2400" dirty="0" smtClean="0">
                <a:cs typeface="+mn-cs"/>
              </a:rPr>
              <a:t>имена должны содержать только</a:t>
            </a:r>
            <a:r>
              <a:rPr lang="en-US" sz="2400" dirty="0" smtClean="0">
                <a:cs typeface="+mn-cs"/>
              </a:rPr>
              <a:t> a - z, 0 - 9, </a:t>
            </a:r>
            <a:r>
              <a:rPr lang="ru-RU" sz="2400" dirty="0" smtClean="0">
                <a:cs typeface="+mn-cs"/>
              </a:rPr>
              <a:t>и</a:t>
            </a:r>
            <a:r>
              <a:rPr lang="en-US" sz="2400" dirty="0" smtClean="0">
                <a:cs typeface="+mn-cs"/>
              </a:rPr>
              <a:t> </a:t>
            </a:r>
            <a:r>
              <a:rPr lang="ru-RU" sz="2400" dirty="0" smtClean="0">
                <a:cs typeface="+mn-cs"/>
              </a:rPr>
              <a:t>подчеркивание</a:t>
            </a:r>
            <a:r>
              <a:rPr lang="en-US" sz="2400" dirty="0" smtClean="0">
                <a:cs typeface="+mn-cs"/>
              </a:rPr>
              <a:t> (_)</a:t>
            </a:r>
          </a:p>
          <a:p>
            <a:pPr>
              <a:defRPr/>
            </a:pPr>
            <a:r>
              <a:rPr lang="ru-RU" sz="2400" dirty="0" smtClean="0">
                <a:cs typeface="+mn-cs"/>
              </a:rPr>
              <a:t>Имена портов должны начинаться с буквы</a:t>
            </a:r>
            <a:r>
              <a:rPr lang="en-US" sz="2400" dirty="0" smtClean="0">
                <a:cs typeface="+mn-cs"/>
              </a:rPr>
              <a:t> (a - z).</a:t>
            </a:r>
            <a:r>
              <a:rPr lang="ru-RU" sz="2400" dirty="0" smtClean="0">
                <a:cs typeface="+mn-cs"/>
              </a:rPr>
              <a:t> И не должны заканчиваться подчеркиванием</a:t>
            </a:r>
            <a:endParaRPr lang="en-US" sz="2400" dirty="0" smtClean="0">
              <a:cs typeface="+mn-cs"/>
            </a:endParaRPr>
          </a:p>
          <a:p>
            <a:pPr>
              <a:defRPr/>
            </a:pPr>
            <a:r>
              <a:rPr lang="ru-RU" sz="2400" dirty="0" smtClean="0">
                <a:cs typeface="+mn-cs"/>
              </a:rPr>
              <a:t>Н</a:t>
            </a:r>
            <a:r>
              <a:rPr lang="en-US" sz="2400" dirty="0" err="1" smtClean="0">
                <a:cs typeface="+mn-cs"/>
              </a:rPr>
              <a:t>е</a:t>
            </a:r>
            <a:r>
              <a:rPr lang="ru-RU" sz="2400" dirty="0" err="1" smtClean="0">
                <a:cs typeface="+mn-cs"/>
              </a:rPr>
              <a:t>льзя</a:t>
            </a:r>
            <a:r>
              <a:rPr lang="ru-RU" sz="2400" dirty="0" smtClean="0">
                <a:cs typeface="+mn-cs"/>
              </a:rPr>
              <a:t> использовать двойное подчеркивание</a:t>
            </a:r>
            <a:r>
              <a:rPr lang="en-US" sz="2400" dirty="0" smtClean="0">
                <a:cs typeface="+mn-cs"/>
              </a:rPr>
              <a:t> (__) </a:t>
            </a:r>
            <a:r>
              <a:rPr lang="ru-RU" sz="2400" dirty="0" smtClean="0">
                <a:cs typeface="+mn-cs"/>
              </a:rPr>
              <a:t>в именах портов в </a:t>
            </a:r>
            <a:r>
              <a:rPr lang="en-US" sz="2400" dirty="0" smtClean="0">
                <a:cs typeface="+mn-cs"/>
              </a:rPr>
              <a:t>VHDL</a:t>
            </a:r>
          </a:p>
        </p:txBody>
      </p:sp>
    </p:spTree>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1314" name="Rectangle 2"/>
          <p:cNvSpPr>
            <a:spLocks noGrp="1" noChangeArrowheads="1"/>
          </p:cNvSpPr>
          <p:nvPr>
            <p:ph type="title"/>
          </p:nvPr>
        </p:nvSpPr>
        <p:spPr/>
        <p:txBody>
          <a:bodyPr/>
          <a:lstStyle/>
          <a:p>
            <a:pPr>
              <a:defRPr/>
            </a:pPr>
            <a:r>
              <a:rPr lang="ru-RU" dirty="0" smtClean="0">
                <a:cs typeface="+mj-cs"/>
              </a:rPr>
              <a:t>Использование переменных</a:t>
            </a:r>
            <a:r>
              <a:rPr lang="en-US" dirty="0" smtClean="0">
                <a:cs typeface="+mj-cs"/>
              </a:rPr>
              <a:t> MATLAB</a:t>
            </a:r>
          </a:p>
        </p:txBody>
      </p:sp>
      <p:sp>
        <p:nvSpPr>
          <p:cNvPr id="3341315" name="Rectangle 3"/>
          <p:cNvSpPr>
            <a:spLocks noGrp="1" noChangeArrowheads="1"/>
          </p:cNvSpPr>
          <p:nvPr>
            <p:ph type="body" idx="1"/>
          </p:nvPr>
        </p:nvSpPr>
        <p:spPr/>
        <p:txBody>
          <a:bodyPr/>
          <a:lstStyle/>
          <a:p>
            <a:pPr>
              <a:defRPr/>
            </a:pPr>
            <a:r>
              <a:rPr lang="ru-RU" dirty="0" smtClean="0">
                <a:cs typeface="+mn-cs"/>
              </a:rPr>
              <a:t>Возможно задание множества параметров блоков при помощи переменных </a:t>
            </a:r>
            <a:r>
              <a:rPr lang="en-US" dirty="0" smtClean="0">
                <a:cs typeface="+mn-cs"/>
              </a:rPr>
              <a:t> (</a:t>
            </a:r>
            <a:r>
              <a:rPr lang="ru-RU" dirty="0" smtClean="0">
                <a:cs typeface="+mn-cs"/>
              </a:rPr>
              <a:t>разрядность, глубина конвейера и др.</a:t>
            </a:r>
            <a:r>
              <a:rPr lang="en-US" dirty="0" smtClean="0">
                <a:cs typeface="+mn-cs"/>
              </a:rPr>
              <a:t>) MATLAB </a:t>
            </a:r>
          </a:p>
          <a:p>
            <a:pPr>
              <a:defRPr/>
            </a:pPr>
            <a:r>
              <a:rPr lang="ru-RU" dirty="0" smtClean="0">
                <a:cs typeface="+mn-cs"/>
              </a:rPr>
              <a:t>Переменные могут быть определены</a:t>
            </a:r>
            <a:r>
              <a:rPr lang="en-US" dirty="0" smtClean="0">
                <a:cs typeface="+mn-cs"/>
              </a:rPr>
              <a:t>:</a:t>
            </a:r>
          </a:p>
          <a:p>
            <a:pPr lvl="1">
              <a:defRPr/>
            </a:pPr>
            <a:r>
              <a:rPr lang="ru-RU" dirty="0" smtClean="0"/>
              <a:t>Из файла сценария</a:t>
            </a:r>
            <a:r>
              <a:rPr lang="en-US" dirty="0" smtClean="0"/>
              <a:t> MATLAB (.m)</a:t>
            </a:r>
          </a:p>
          <a:p>
            <a:pPr lvl="1">
              <a:defRPr/>
            </a:pPr>
            <a:r>
              <a:rPr lang="ru-RU" dirty="0" smtClean="0"/>
              <a:t>Из командной строки </a:t>
            </a:r>
            <a:r>
              <a:rPr lang="en-US" dirty="0" smtClean="0"/>
              <a:t>MATLAB</a:t>
            </a:r>
          </a:p>
          <a:p>
            <a:pPr lvl="1">
              <a:defRPr/>
            </a:pPr>
            <a:r>
              <a:rPr lang="en-US" dirty="0" err="1" smtClean="0"/>
              <a:t>И</a:t>
            </a:r>
            <a:r>
              <a:rPr lang="ru-RU" dirty="0" smtClean="0"/>
              <a:t>з свойств </a:t>
            </a:r>
            <a:r>
              <a:rPr lang="en-US" dirty="0" smtClean="0"/>
              <a:t>Simulink </a:t>
            </a:r>
            <a:r>
              <a:rPr lang="ru-RU" dirty="0" smtClean="0"/>
              <a:t>модели</a:t>
            </a:r>
            <a:endParaRPr lang="en-US" dirty="0" smtClean="0"/>
          </a:p>
          <a:p>
            <a:pPr>
              <a:defRPr/>
            </a:pPr>
            <a:r>
              <a:rPr lang="ru-RU" dirty="0" smtClean="0">
                <a:cs typeface="+mn-cs"/>
              </a:rPr>
              <a:t>Переменные ограничены разрядностью в</a:t>
            </a:r>
            <a:r>
              <a:rPr lang="en-US" dirty="0" smtClean="0">
                <a:cs typeface="+mn-cs"/>
              </a:rPr>
              <a:t> 51 </a:t>
            </a:r>
            <a:r>
              <a:rPr lang="ru-RU" smtClean="0">
                <a:cs typeface="+mn-cs"/>
              </a:rPr>
              <a:t>бит</a:t>
            </a:r>
            <a:endParaRPr lang="en-US" dirty="0" smtClean="0">
              <a:cs typeface="+mn-cs"/>
            </a:endParaRPr>
          </a:p>
        </p:txBody>
      </p:sp>
    </p:spTree>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3362" name="Rectangle 2"/>
          <p:cNvSpPr>
            <a:spLocks noGrp="1" noChangeArrowheads="1"/>
          </p:cNvSpPr>
          <p:nvPr>
            <p:ph type="title"/>
          </p:nvPr>
        </p:nvSpPr>
        <p:spPr>
          <a:xfrm>
            <a:off x="76200" y="273050"/>
            <a:ext cx="9067800" cy="914400"/>
          </a:xfrm>
        </p:spPr>
        <p:txBody>
          <a:bodyPr/>
          <a:lstStyle/>
          <a:p>
            <a:pPr>
              <a:defRPr/>
            </a:pPr>
            <a:r>
              <a:rPr lang="ru-RU" dirty="0" smtClean="0">
                <a:cs typeface="+mj-cs"/>
              </a:rPr>
              <a:t>Запись фиксированной точки в </a:t>
            </a:r>
            <a:r>
              <a:rPr lang="en-US" dirty="0" smtClean="0">
                <a:cs typeface="+mj-cs"/>
              </a:rPr>
              <a:t>DSP Builder</a:t>
            </a:r>
          </a:p>
        </p:txBody>
      </p:sp>
      <p:graphicFrame>
        <p:nvGraphicFramePr>
          <p:cNvPr id="3343421" name="Group 61"/>
          <p:cNvGraphicFramePr>
            <a:graphicFrameLocks noGrp="1"/>
          </p:cNvGraphicFramePr>
          <p:nvPr>
            <p:ph idx="1"/>
            <p:extLst>
              <p:ext uri="{D42A27DB-BD31-4B8C-83A1-F6EECF244321}">
                <p14:modId xmlns:p14="http://schemas.microsoft.com/office/powerpoint/2010/main" val="3787352907"/>
              </p:ext>
            </p:extLst>
          </p:nvPr>
        </p:nvGraphicFramePr>
        <p:xfrm>
          <a:off x="228600" y="1219200"/>
          <a:ext cx="8716963" cy="4818062"/>
        </p:xfrm>
        <a:graphic>
          <a:graphicData uri="http://schemas.openxmlformats.org/drawingml/2006/table">
            <a:tbl>
              <a:tblPr/>
              <a:tblGrid>
                <a:gridCol w="1752600"/>
                <a:gridCol w="6964363"/>
              </a:tblGrid>
              <a:tr h="936674">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ru-RU" sz="1600" b="0" i="0" u="none" strike="noStrike" cap="none" normalizeH="0" baseline="0" dirty="0" smtClean="0">
                          <a:ln>
                            <a:noFill/>
                          </a:ln>
                          <a:solidFill>
                            <a:schemeClr val="bg1"/>
                          </a:solidFill>
                          <a:effectLst/>
                          <a:latin typeface="Arial" charset="0"/>
                          <a:ea typeface="ＭＳ Ｐゴシック" charset="0"/>
                        </a:rPr>
                        <a:t>Описание</a:t>
                      </a:r>
                      <a:endParaRPr kumimoji="0" lang="en-US" sz="1600" b="0" i="0" u="none" strike="noStrike" cap="none" normalizeH="0" baseline="0" dirty="0">
                        <a:ln>
                          <a:noFill/>
                        </a:ln>
                        <a:solidFill>
                          <a:schemeClr val="bg1"/>
                        </a:solidFill>
                        <a:effectLst/>
                        <a:latin typeface="Arial" charset="0"/>
                        <a:ea typeface="ＭＳ Ｐゴシック" charset="0"/>
                      </a:endParaRPr>
                    </a:p>
                  </a:txBody>
                  <a:tcPr marT="45722" marB="457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ru-RU" sz="1600" b="0" i="0" u="none" strike="noStrike" cap="none" normalizeH="0" baseline="0" dirty="0" smtClean="0">
                          <a:ln>
                            <a:noFill/>
                          </a:ln>
                          <a:solidFill>
                            <a:schemeClr val="bg1"/>
                          </a:solidFill>
                          <a:effectLst/>
                          <a:latin typeface="Arial" charset="0"/>
                          <a:ea typeface="ＭＳ Ｐゴシック" charset="0"/>
                        </a:rPr>
                        <a:t>Запись и трансляция в </a:t>
                      </a:r>
                      <a:r>
                        <a:rPr kumimoji="0" lang="en-US" sz="1600" b="0" i="0" u="none" strike="noStrike" cap="none" normalizeH="0" baseline="0" dirty="0" smtClean="0">
                          <a:ln>
                            <a:noFill/>
                          </a:ln>
                          <a:solidFill>
                            <a:schemeClr val="bg1"/>
                          </a:solidFill>
                          <a:effectLst/>
                          <a:latin typeface="Arial" charset="0"/>
                          <a:ea typeface="ＭＳ Ｐゴシック" charset="0"/>
                        </a:rPr>
                        <a:t>Simulink </a:t>
                      </a:r>
                      <a:r>
                        <a:rPr kumimoji="0" lang="ru-RU" sz="1600" b="0" i="0" u="none" strike="noStrike" cap="none" normalizeH="0" baseline="0" dirty="0" smtClean="0">
                          <a:ln>
                            <a:noFill/>
                          </a:ln>
                          <a:solidFill>
                            <a:schemeClr val="bg1"/>
                          </a:solidFill>
                          <a:effectLst/>
                          <a:latin typeface="Arial" charset="0"/>
                          <a:ea typeface="ＭＳ Ｐゴシック" charset="0"/>
                        </a:rPr>
                        <a:t>и</a:t>
                      </a:r>
                      <a:r>
                        <a:rPr kumimoji="0" lang="en-US" sz="1600" b="0" i="0" u="none" strike="noStrike" cap="none" normalizeH="0" baseline="0" dirty="0" smtClean="0">
                          <a:ln>
                            <a:noFill/>
                          </a:ln>
                          <a:solidFill>
                            <a:schemeClr val="bg1"/>
                          </a:solidFill>
                          <a:effectLst/>
                          <a:latin typeface="Arial" charset="0"/>
                          <a:ea typeface="ＭＳ Ｐゴシック" charset="0"/>
                        </a:rPr>
                        <a:t> HDL</a:t>
                      </a:r>
                      <a:endParaRPr kumimoji="0" lang="en-US" sz="1600" b="0" i="0" u="none" strike="noStrike" cap="none" normalizeH="0" baseline="0" dirty="0">
                        <a:ln>
                          <a:noFill/>
                        </a:ln>
                        <a:solidFill>
                          <a:schemeClr val="bg1"/>
                        </a:solidFill>
                        <a:effectLst/>
                        <a:latin typeface="Arial" charset="0"/>
                        <a:ea typeface="ＭＳ Ｐゴシック" charset="0"/>
                      </a:endParaRPr>
                    </a:p>
                  </a:txBody>
                  <a:tcPr marT="45722" marB="457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r>
              <a:tr h="1072953">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ru-RU" sz="1400" b="0" i="0" u="none" strike="noStrike" cap="none" normalizeH="0" baseline="0" dirty="0" smtClean="0">
                          <a:ln>
                            <a:noFill/>
                          </a:ln>
                          <a:solidFill>
                            <a:schemeClr val="tx1"/>
                          </a:solidFill>
                          <a:effectLst/>
                          <a:latin typeface="Arial" charset="0"/>
                          <a:ea typeface="ＭＳ Ｐゴシック" charset="0"/>
                        </a:rPr>
                        <a:t>Знаковое двоичное дробное</a:t>
                      </a:r>
                      <a:r>
                        <a:rPr kumimoji="0" lang="en-US" sz="1400" b="0" i="0" u="none" strike="noStrike" cap="none" normalizeH="0" baseline="0" dirty="0" smtClean="0">
                          <a:ln>
                            <a:noFill/>
                          </a:ln>
                          <a:solidFill>
                            <a:schemeClr val="tx1"/>
                          </a:solidFill>
                          <a:effectLst/>
                          <a:latin typeface="Arial" charset="0"/>
                          <a:ea typeface="ＭＳ Ｐゴシック" charset="0"/>
                        </a:rPr>
                        <a:t> </a:t>
                      </a:r>
                      <a:r>
                        <a:rPr kumimoji="0" lang="en-US" sz="1400" b="0" i="0" u="none" strike="noStrike" cap="none" normalizeH="0" baseline="0" dirty="0">
                          <a:ln>
                            <a:noFill/>
                          </a:ln>
                          <a:solidFill>
                            <a:schemeClr val="tx1"/>
                          </a:solidFill>
                          <a:effectLst/>
                          <a:latin typeface="Arial" charset="0"/>
                          <a:ea typeface="ＭＳ Ｐゴシック" charset="0"/>
                        </a:rPr>
                        <a:t>(</a:t>
                      </a:r>
                      <a:r>
                        <a:rPr kumimoji="0" lang="en-US" sz="1400" b="0" i="0" u="none" strike="noStrike" cap="none" normalizeH="0" baseline="0" dirty="0" err="1">
                          <a:ln>
                            <a:noFill/>
                          </a:ln>
                          <a:solidFill>
                            <a:schemeClr val="tx1"/>
                          </a:solidFill>
                          <a:effectLst/>
                          <a:latin typeface="Arial" charset="0"/>
                          <a:ea typeface="ＭＳ Ｐゴシック" charset="0"/>
                        </a:rPr>
                        <a:t>sbf</a:t>
                      </a:r>
                      <a:r>
                        <a:rPr kumimoji="0" lang="en-US" sz="1400" b="0" i="0" u="none" strike="noStrike" cap="none" normalizeH="0" baseline="0" dirty="0">
                          <a:ln>
                            <a:noFill/>
                          </a:ln>
                          <a:solidFill>
                            <a:schemeClr val="tx1"/>
                          </a:solidFill>
                          <a:effectLst/>
                          <a:latin typeface="Arial" charset="0"/>
                          <a:ea typeface="ＭＳ Ｐゴシック" charset="0"/>
                        </a:rPr>
                        <a:t>)</a:t>
                      </a:r>
                    </a:p>
                  </a:txBody>
                  <a:tcPr marT="45722" marB="457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dirty="0">
                          <a:ln>
                            <a:noFill/>
                          </a:ln>
                          <a:solidFill>
                            <a:schemeClr val="tx1"/>
                          </a:solidFill>
                          <a:effectLst/>
                          <a:latin typeface="Arial" charset="0"/>
                          <a:ea typeface="ＭＳ Ｐゴシック" charset="0"/>
                        </a:rPr>
                        <a:t>[L].[R] </a:t>
                      </a:r>
                      <a:r>
                        <a:rPr kumimoji="0" lang="en-US" sz="1400" b="0" i="0" u="none" strike="noStrike" cap="none" normalizeH="0" baseline="0" dirty="0" smtClean="0">
                          <a:ln>
                            <a:noFill/>
                          </a:ln>
                          <a:solidFill>
                            <a:schemeClr val="tx1"/>
                          </a:solidFill>
                          <a:effectLst/>
                          <a:latin typeface="Arial" charset="0"/>
                          <a:ea typeface="ＭＳ Ｐゴシック" charset="0"/>
                        </a:rPr>
                        <a:t>:</a:t>
                      </a:r>
                      <a:endParaRPr kumimoji="0" lang="en-US" sz="1400" b="0" i="0" u="none" strike="noStrike" cap="none" normalizeH="0" baseline="0" dirty="0">
                        <a:ln>
                          <a:noFill/>
                        </a:ln>
                        <a:solidFill>
                          <a:schemeClr val="tx1"/>
                        </a:solidFill>
                        <a:effectLst/>
                        <a:latin typeface="Arial" charset="0"/>
                        <a:ea typeface="ＭＳ Ｐゴシック" charset="0"/>
                      </a:endParaRP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Char char="n"/>
                        <a:tabLst/>
                      </a:pPr>
                      <a:r>
                        <a:rPr kumimoji="0" lang="en-US" sz="1400" b="0" i="0" u="none" strike="noStrike" cap="none" normalizeH="0" baseline="0" dirty="0">
                          <a:ln>
                            <a:noFill/>
                          </a:ln>
                          <a:solidFill>
                            <a:schemeClr val="tx1"/>
                          </a:solidFill>
                          <a:effectLst/>
                          <a:latin typeface="Arial" charset="0"/>
                          <a:ea typeface="ＭＳ Ｐゴシック" charset="0"/>
                        </a:rPr>
                        <a:t> [L] </a:t>
                      </a:r>
                      <a:r>
                        <a:rPr kumimoji="0" lang="ru-RU" sz="1400" b="0" i="0" u="none" strike="noStrike" cap="none" normalizeH="0" baseline="0" dirty="0" smtClean="0">
                          <a:ln>
                            <a:noFill/>
                          </a:ln>
                          <a:solidFill>
                            <a:schemeClr val="tx1"/>
                          </a:solidFill>
                          <a:effectLst/>
                          <a:latin typeface="Arial" charset="0"/>
                          <a:ea typeface="ＭＳ Ｐゴシック" charset="0"/>
                        </a:rPr>
                        <a:t>количество бит слева от десятичной точки</a:t>
                      </a:r>
                      <a:r>
                        <a:rPr kumimoji="0" lang="en-US" sz="1400" b="0" i="0" u="none" strike="noStrike" cap="none" normalizeH="0" baseline="0" dirty="0" smtClean="0">
                          <a:ln>
                            <a:noFill/>
                          </a:ln>
                          <a:solidFill>
                            <a:schemeClr val="tx1"/>
                          </a:solidFill>
                          <a:effectLst/>
                          <a:latin typeface="Arial" charset="0"/>
                          <a:ea typeface="ＭＳ Ｐゴシック" charset="0"/>
                        </a:rPr>
                        <a:t> (</a:t>
                      </a:r>
                      <a:r>
                        <a:rPr kumimoji="0" lang="en-US" sz="1400" b="0" i="0" u="none" strike="noStrike" cap="none" normalizeH="0" baseline="0" dirty="0" err="1">
                          <a:ln>
                            <a:noFill/>
                          </a:ln>
                          <a:solidFill>
                            <a:schemeClr val="tx1"/>
                          </a:solidFill>
                          <a:effectLst/>
                          <a:latin typeface="Arial" charset="0"/>
                          <a:ea typeface="ＭＳ Ｐゴシック" charset="0"/>
                        </a:rPr>
                        <a:t>msb</a:t>
                      </a:r>
                      <a:r>
                        <a:rPr kumimoji="0" lang="en-US" sz="1400" b="0" i="0" u="none" strike="noStrike" cap="none" normalizeH="0" baseline="0" dirty="0">
                          <a:ln>
                            <a:noFill/>
                          </a:ln>
                          <a:solidFill>
                            <a:schemeClr val="tx1"/>
                          </a:solidFill>
                          <a:effectLst/>
                          <a:latin typeface="Arial" charset="0"/>
                          <a:ea typeface="ＭＳ Ｐゴシック" charset="0"/>
                        </a:rPr>
                        <a:t> </a:t>
                      </a:r>
                      <a:r>
                        <a:rPr kumimoji="0" lang="ru-RU" sz="1400" b="0" i="0" u="none" strike="noStrike" cap="none" normalizeH="0" baseline="0" dirty="0" smtClean="0">
                          <a:ln>
                            <a:noFill/>
                          </a:ln>
                          <a:solidFill>
                            <a:schemeClr val="tx1"/>
                          </a:solidFill>
                          <a:effectLst/>
                          <a:latin typeface="Arial" charset="0"/>
                          <a:ea typeface="ＭＳ Ｐゴシック" charset="0"/>
                        </a:rPr>
                        <a:t>- знаковый бит</a:t>
                      </a:r>
                      <a:r>
                        <a:rPr kumimoji="0" lang="en-US" sz="1400" b="0" i="0" u="none" strike="noStrike" cap="none" normalizeH="0" baseline="0" dirty="0" smtClean="0">
                          <a:ln>
                            <a:noFill/>
                          </a:ln>
                          <a:solidFill>
                            <a:schemeClr val="tx1"/>
                          </a:solidFill>
                          <a:effectLst/>
                          <a:latin typeface="Arial" charset="0"/>
                          <a:ea typeface="ＭＳ Ｐゴシック" charset="0"/>
                        </a:rPr>
                        <a:t>)</a:t>
                      </a:r>
                      <a:endParaRPr kumimoji="0" lang="en-US" sz="1400" b="0" i="0" u="none" strike="noStrike" cap="none" normalizeH="0" baseline="0" dirty="0">
                        <a:ln>
                          <a:noFill/>
                        </a:ln>
                        <a:solidFill>
                          <a:schemeClr val="tx1"/>
                        </a:solidFill>
                        <a:effectLst/>
                        <a:latin typeface="Arial" charset="0"/>
                        <a:ea typeface="ＭＳ Ｐゴシック" charset="0"/>
                      </a:endParaRP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Char char="n"/>
                        <a:tabLst/>
                      </a:pPr>
                      <a:r>
                        <a:rPr kumimoji="0" lang="en-US" sz="1400" b="0" i="0" u="none" strike="noStrike" cap="none" normalizeH="0" baseline="0" dirty="0">
                          <a:ln>
                            <a:noFill/>
                          </a:ln>
                          <a:solidFill>
                            <a:schemeClr val="tx1"/>
                          </a:solidFill>
                          <a:effectLst/>
                          <a:latin typeface="Arial" charset="0"/>
                          <a:ea typeface="ＭＳ Ｐゴシック" charset="0"/>
                        </a:rPr>
                        <a:t> [R] </a:t>
                      </a:r>
                      <a:r>
                        <a:rPr kumimoji="0" lang="ru-RU" sz="1400" b="0" i="0" u="none" strike="noStrike" cap="none" normalizeH="0" baseline="0" dirty="0" smtClean="0">
                          <a:ln>
                            <a:noFill/>
                          </a:ln>
                          <a:solidFill>
                            <a:schemeClr val="tx1"/>
                          </a:solidFill>
                          <a:effectLst/>
                          <a:latin typeface="Arial" charset="0"/>
                          <a:ea typeface="ＭＳ Ｐゴシック" charset="0"/>
                        </a:rPr>
                        <a:t>количество бит справа от десятичной точки</a:t>
                      </a:r>
                      <a:endParaRPr kumimoji="0" lang="en-US" sz="1400" b="0" i="0" u="none" strike="noStrike" cap="none" normalizeH="0" baseline="0" dirty="0">
                        <a:ln>
                          <a:noFill/>
                        </a:ln>
                        <a:solidFill>
                          <a:schemeClr val="tx1"/>
                        </a:solidFill>
                        <a:effectLst/>
                        <a:latin typeface="Arial" charset="0"/>
                        <a:ea typeface="ＭＳ Ｐゴシック" charset="0"/>
                      </a:endParaRP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1" i="0" u="none" strike="noStrike" cap="none" normalizeH="0" baseline="0" dirty="0">
                          <a:ln>
                            <a:noFill/>
                          </a:ln>
                          <a:solidFill>
                            <a:schemeClr val="tx1"/>
                          </a:solidFill>
                          <a:effectLst/>
                          <a:latin typeface="Arial" charset="0"/>
                          <a:ea typeface="ＭＳ Ｐゴシック" charset="0"/>
                        </a:rPr>
                        <a:t>[L].[R]</a:t>
                      </a:r>
                      <a:r>
                        <a:rPr kumimoji="0" lang="en-US" sz="1400" b="0" i="0" u="none" strike="noStrike" cap="none" normalizeH="0" baseline="0" dirty="0">
                          <a:ln>
                            <a:noFill/>
                          </a:ln>
                          <a:solidFill>
                            <a:schemeClr val="tx1"/>
                          </a:solidFill>
                          <a:effectLst/>
                          <a:latin typeface="Arial" charset="0"/>
                          <a:ea typeface="ＭＳ Ｐゴシック" charset="0"/>
                        </a:rPr>
                        <a:t>  </a:t>
                      </a:r>
                      <a:r>
                        <a:rPr kumimoji="0" lang="ru-RU" sz="1400" b="0" i="0" u="none" strike="noStrike" cap="none" normalizeH="0" baseline="0" dirty="0" smtClean="0">
                          <a:ln>
                            <a:noFill/>
                          </a:ln>
                          <a:solidFill>
                            <a:schemeClr val="tx1"/>
                          </a:solidFill>
                          <a:effectLst/>
                          <a:latin typeface="Arial" charset="0"/>
                          <a:ea typeface="ＭＳ Ｐゴシック" charset="0"/>
                        </a:rPr>
                        <a:t>будет преобразовано в </a:t>
                      </a:r>
                      <a:r>
                        <a:rPr kumimoji="0" lang="en-US" sz="1400" b="0" i="0" u="none" strike="noStrike" cap="none" normalizeH="0" baseline="0" dirty="0" smtClean="0">
                          <a:ln>
                            <a:noFill/>
                          </a:ln>
                          <a:solidFill>
                            <a:schemeClr val="tx1"/>
                          </a:solidFill>
                          <a:effectLst/>
                          <a:latin typeface="Arial" charset="0"/>
                          <a:ea typeface="ＭＳ Ｐゴシック" charset="0"/>
                        </a:rPr>
                        <a:t>VHDL </a:t>
                      </a:r>
                      <a:r>
                        <a:rPr kumimoji="0" lang="en-US" sz="1400" b="1" i="0" u="none" strike="noStrike" cap="none" normalizeH="0" baseline="0" dirty="0" smtClean="0">
                          <a:ln>
                            <a:noFill/>
                          </a:ln>
                          <a:solidFill>
                            <a:schemeClr val="tx1"/>
                          </a:solidFill>
                          <a:effectLst/>
                          <a:latin typeface="Arial" charset="0"/>
                          <a:ea typeface="ＭＳ Ｐゴシック" charset="0"/>
                        </a:rPr>
                        <a:t>STD_LOGIC_VECTOR</a:t>
                      </a:r>
                      <a:r>
                        <a:rPr kumimoji="0" lang="en-US" sz="1400" b="1" i="0" u="none" strike="noStrike" cap="none" normalizeH="0" baseline="0" dirty="0">
                          <a:ln>
                            <a:noFill/>
                          </a:ln>
                          <a:solidFill>
                            <a:schemeClr val="tx1"/>
                          </a:solidFill>
                          <a:effectLst/>
                          <a:latin typeface="Arial" charset="0"/>
                          <a:ea typeface="ＭＳ Ｐゴシック" charset="0"/>
                        </a:rPr>
                        <a:t>({L+R-1} DOWNTO 0)</a:t>
                      </a:r>
                    </a:p>
                  </a:txBody>
                  <a:tcPr marT="45722" marB="457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936674">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ru-RU" sz="1400" b="0" i="0" u="none" strike="noStrike" cap="none" normalizeH="0" baseline="0" dirty="0" smtClean="0">
                          <a:ln>
                            <a:noFill/>
                          </a:ln>
                          <a:solidFill>
                            <a:schemeClr val="tx1"/>
                          </a:solidFill>
                          <a:effectLst/>
                          <a:latin typeface="Arial" charset="0"/>
                          <a:ea typeface="ＭＳ Ｐゴシック" charset="0"/>
                        </a:rPr>
                        <a:t>Знаковое целое </a:t>
                      </a:r>
                      <a:r>
                        <a:rPr kumimoji="0" lang="en-US" sz="1400" b="0" i="0" u="none" strike="noStrike" cap="none" normalizeH="0" baseline="0" dirty="0" smtClean="0">
                          <a:ln>
                            <a:noFill/>
                          </a:ln>
                          <a:solidFill>
                            <a:schemeClr val="tx1"/>
                          </a:solidFill>
                          <a:effectLst/>
                          <a:latin typeface="Arial" charset="0"/>
                          <a:ea typeface="ＭＳ Ｐゴシック" charset="0"/>
                        </a:rPr>
                        <a:t>(</a:t>
                      </a:r>
                      <a:r>
                        <a:rPr kumimoji="0" lang="en-US" sz="1400" b="0" i="0" u="none" strike="noStrike" cap="none" normalizeH="0" baseline="0" dirty="0">
                          <a:ln>
                            <a:noFill/>
                          </a:ln>
                          <a:solidFill>
                            <a:schemeClr val="tx1"/>
                          </a:solidFill>
                          <a:effectLst/>
                          <a:latin typeface="Arial" charset="0"/>
                          <a:ea typeface="ＭＳ Ｐゴシック" charset="0"/>
                        </a:rPr>
                        <a:t>INT)</a:t>
                      </a:r>
                    </a:p>
                  </a:txBody>
                  <a:tcPr marT="45722" marB="457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dirty="0">
                          <a:ln>
                            <a:noFill/>
                          </a:ln>
                          <a:solidFill>
                            <a:schemeClr val="tx1"/>
                          </a:solidFill>
                          <a:effectLst/>
                          <a:latin typeface="Arial" charset="0"/>
                          <a:ea typeface="ＭＳ Ｐゴシック" charset="0"/>
                        </a:rPr>
                        <a:t>[L] </a:t>
                      </a:r>
                      <a:r>
                        <a:rPr kumimoji="0" lang="en-US" sz="1400" b="0" i="0" u="none" strike="noStrike" cap="none" normalizeH="0" baseline="0" dirty="0" smtClean="0">
                          <a:ln>
                            <a:noFill/>
                          </a:ln>
                          <a:solidFill>
                            <a:schemeClr val="tx1"/>
                          </a:solidFill>
                          <a:effectLst/>
                          <a:latin typeface="Arial" charset="0"/>
                          <a:ea typeface="ＭＳ Ｐゴシック" charset="0"/>
                        </a:rPr>
                        <a:t>: </a:t>
                      </a:r>
                      <a:endParaRPr kumimoji="0" lang="en-US" sz="1400" b="0" i="0" u="none" strike="noStrike" cap="none" normalizeH="0" baseline="0" dirty="0">
                        <a:ln>
                          <a:noFill/>
                        </a:ln>
                        <a:solidFill>
                          <a:schemeClr val="tx1"/>
                        </a:solidFill>
                        <a:effectLst/>
                        <a:latin typeface="Arial" charset="0"/>
                        <a:ea typeface="ＭＳ Ｐゴシック" charset="0"/>
                      </a:endParaRP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Char char="n"/>
                        <a:tabLst/>
                      </a:pPr>
                      <a:r>
                        <a:rPr kumimoji="0" lang="en-US" sz="1400" b="0" i="0" u="none" strike="noStrike" cap="none" normalizeH="0" baseline="0" dirty="0">
                          <a:ln>
                            <a:noFill/>
                          </a:ln>
                          <a:solidFill>
                            <a:schemeClr val="tx1"/>
                          </a:solidFill>
                          <a:effectLst/>
                          <a:latin typeface="Arial" charset="0"/>
                          <a:ea typeface="ＭＳ Ｐゴシック" charset="0"/>
                        </a:rPr>
                        <a:t> [L] </a:t>
                      </a:r>
                      <a:r>
                        <a:rPr kumimoji="0" lang="ru-RU" sz="1400" b="0" i="0" u="none" strike="noStrike" cap="none" normalizeH="0" baseline="0" dirty="0" smtClean="0">
                          <a:ln>
                            <a:noFill/>
                          </a:ln>
                          <a:solidFill>
                            <a:schemeClr val="tx1"/>
                          </a:solidFill>
                          <a:effectLst/>
                          <a:latin typeface="Arial" charset="0"/>
                          <a:ea typeface="ＭＳ Ｐゴシック" charset="0"/>
                        </a:rPr>
                        <a:t>количество бит в шине</a:t>
                      </a:r>
                      <a:r>
                        <a:rPr kumimoji="0" lang="en-US" sz="1400" b="0" i="0" u="none" strike="noStrike" cap="none" normalizeH="0" baseline="0" dirty="0" smtClean="0">
                          <a:ln>
                            <a:noFill/>
                          </a:ln>
                          <a:solidFill>
                            <a:schemeClr val="tx1"/>
                          </a:solidFill>
                          <a:effectLst/>
                          <a:latin typeface="Arial" charset="0"/>
                          <a:ea typeface="ＭＳ Ｐゴシック" charset="0"/>
                        </a:rPr>
                        <a:t> </a:t>
                      </a:r>
                      <a:r>
                        <a:rPr kumimoji="0" lang="en-US" sz="1400" b="0" i="0" u="none" strike="noStrike" cap="none" normalizeH="0" baseline="0" dirty="0">
                          <a:ln>
                            <a:noFill/>
                          </a:ln>
                          <a:solidFill>
                            <a:schemeClr val="tx1"/>
                          </a:solidFill>
                          <a:effectLst/>
                          <a:latin typeface="Arial" charset="0"/>
                          <a:ea typeface="ＭＳ Ｐゴシック" charset="0"/>
                        </a:rPr>
                        <a:t>(</a:t>
                      </a:r>
                      <a:r>
                        <a:rPr kumimoji="0" lang="en-US" sz="1400" b="0" i="0" u="none" strike="noStrike" cap="none" normalizeH="0" baseline="0" dirty="0" err="1">
                          <a:ln>
                            <a:noFill/>
                          </a:ln>
                          <a:solidFill>
                            <a:schemeClr val="tx1"/>
                          </a:solidFill>
                          <a:effectLst/>
                          <a:latin typeface="Arial" charset="0"/>
                          <a:ea typeface="ＭＳ Ｐゴシック" charset="0"/>
                        </a:rPr>
                        <a:t>msb</a:t>
                      </a:r>
                      <a:r>
                        <a:rPr kumimoji="0" lang="en-US" sz="1400" b="0" i="0" u="none" strike="noStrike" cap="none" normalizeH="0" baseline="0" dirty="0">
                          <a:ln>
                            <a:noFill/>
                          </a:ln>
                          <a:solidFill>
                            <a:schemeClr val="tx1"/>
                          </a:solidFill>
                          <a:effectLst/>
                          <a:latin typeface="Arial" charset="0"/>
                          <a:ea typeface="ＭＳ Ｐゴシック" charset="0"/>
                        </a:rPr>
                        <a:t> </a:t>
                      </a:r>
                      <a:r>
                        <a:rPr kumimoji="0" lang="en-US" sz="1400" b="0" i="0" u="none" strike="noStrike" cap="none" normalizeH="0" baseline="0" dirty="0" smtClean="0">
                          <a:ln>
                            <a:noFill/>
                          </a:ln>
                          <a:solidFill>
                            <a:schemeClr val="tx1"/>
                          </a:solidFill>
                          <a:effectLst/>
                          <a:latin typeface="Arial" charset="0"/>
                          <a:ea typeface="ＭＳ Ｐゴシック" charset="0"/>
                        </a:rPr>
                        <a:t>–</a:t>
                      </a:r>
                      <a:r>
                        <a:rPr kumimoji="0" lang="ru-RU" sz="1400" b="0" i="0" u="none" strike="noStrike" cap="none" normalizeH="0" baseline="0" dirty="0" smtClean="0">
                          <a:ln>
                            <a:noFill/>
                          </a:ln>
                          <a:solidFill>
                            <a:schemeClr val="tx1"/>
                          </a:solidFill>
                          <a:effectLst/>
                          <a:latin typeface="Arial" charset="0"/>
                          <a:ea typeface="ＭＳ Ｐゴシック" charset="0"/>
                        </a:rPr>
                        <a:t> знаковый бит</a:t>
                      </a:r>
                      <a:r>
                        <a:rPr kumimoji="0" lang="en-US" sz="1400" b="0" i="0" u="none" strike="noStrike" cap="none" normalizeH="0" baseline="0" dirty="0" smtClean="0">
                          <a:ln>
                            <a:noFill/>
                          </a:ln>
                          <a:solidFill>
                            <a:schemeClr val="tx1"/>
                          </a:solidFill>
                          <a:effectLst/>
                          <a:latin typeface="Arial" charset="0"/>
                          <a:ea typeface="ＭＳ Ｐゴシック" charset="0"/>
                        </a:rPr>
                        <a:t>)</a:t>
                      </a:r>
                      <a:endParaRPr kumimoji="0" lang="en-US" sz="1400" b="0" i="0" u="none" strike="noStrike" cap="none" normalizeH="0" baseline="0" dirty="0">
                        <a:ln>
                          <a:noFill/>
                        </a:ln>
                        <a:solidFill>
                          <a:schemeClr val="tx1"/>
                        </a:solidFill>
                        <a:effectLst/>
                        <a:latin typeface="Arial" charset="0"/>
                        <a:ea typeface="ＭＳ Ｐゴシック" charset="0"/>
                      </a:endParaRP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1" i="0" u="none" strike="noStrike" cap="none" normalizeH="0" baseline="0" dirty="0">
                          <a:ln>
                            <a:noFill/>
                          </a:ln>
                          <a:solidFill>
                            <a:schemeClr val="tx1"/>
                          </a:solidFill>
                          <a:effectLst/>
                          <a:latin typeface="Arial" charset="0"/>
                          <a:ea typeface="ＭＳ Ｐゴシック" charset="0"/>
                        </a:rPr>
                        <a:t>[L]</a:t>
                      </a:r>
                      <a:r>
                        <a:rPr kumimoji="0" lang="en-US" sz="1400" b="0" i="0" u="none" strike="noStrike" cap="none" normalizeH="0" baseline="0" dirty="0">
                          <a:ln>
                            <a:noFill/>
                          </a:ln>
                          <a:solidFill>
                            <a:schemeClr val="tx1"/>
                          </a:solidFill>
                          <a:effectLst/>
                          <a:latin typeface="Arial" charset="0"/>
                          <a:ea typeface="ＭＳ Ｐゴシック" charset="0"/>
                        </a:rPr>
                        <a:t> </a:t>
                      </a:r>
                      <a:r>
                        <a:rPr kumimoji="0" lang="ru-RU" sz="1400" b="0" i="0" u="none" strike="noStrike" cap="none" normalizeH="0" baseline="0" dirty="0" smtClean="0">
                          <a:ln>
                            <a:noFill/>
                          </a:ln>
                          <a:solidFill>
                            <a:schemeClr val="tx1"/>
                          </a:solidFill>
                          <a:effectLst/>
                          <a:latin typeface="Arial" charset="0"/>
                          <a:ea typeface="ＭＳ Ｐゴシック" charset="0"/>
                        </a:rPr>
                        <a:t>будет преобразовано в </a:t>
                      </a:r>
                      <a:r>
                        <a:rPr kumimoji="0" lang="en-US" sz="1400" b="0" i="0" u="none" strike="noStrike" cap="none" normalizeH="0" baseline="0" dirty="0" smtClean="0">
                          <a:ln>
                            <a:noFill/>
                          </a:ln>
                          <a:solidFill>
                            <a:schemeClr val="tx1"/>
                          </a:solidFill>
                          <a:effectLst/>
                          <a:latin typeface="Arial" charset="0"/>
                          <a:ea typeface="ＭＳ Ｐゴシック" charset="0"/>
                        </a:rPr>
                        <a:t>VHDL </a:t>
                      </a:r>
                      <a:r>
                        <a:rPr kumimoji="0" lang="en-US" sz="1400" b="1" i="0" u="none" strike="noStrike" cap="none" normalizeH="0" baseline="0" dirty="0" smtClean="0">
                          <a:ln>
                            <a:noFill/>
                          </a:ln>
                          <a:solidFill>
                            <a:schemeClr val="tx1"/>
                          </a:solidFill>
                          <a:effectLst/>
                          <a:latin typeface="Arial" charset="0"/>
                          <a:ea typeface="ＭＳ Ｐゴシック" charset="0"/>
                        </a:rPr>
                        <a:t>STD_LOGIC_VECTOR</a:t>
                      </a:r>
                      <a:r>
                        <a:rPr kumimoji="0" lang="en-US" sz="1400" b="1" i="0" u="none" strike="noStrike" cap="none" normalizeH="0" baseline="0" dirty="0">
                          <a:ln>
                            <a:noFill/>
                          </a:ln>
                          <a:solidFill>
                            <a:schemeClr val="tx1"/>
                          </a:solidFill>
                          <a:effectLst/>
                          <a:latin typeface="Arial" charset="0"/>
                          <a:ea typeface="ＭＳ Ｐゴシック" charset="0"/>
                        </a:rPr>
                        <a:t>({L-1} DOWNTO 0)</a:t>
                      </a:r>
                    </a:p>
                  </a:txBody>
                  <a:tcPr marT="45722" marB="457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935087">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ru-RU" sz="1400" b="0" i="0" u="none" strike="noStrike" cap="none" normalizeH="0" baseline="0" dirty="0" err="1" smtClean="0">
                          <a:ln>
                            <a:noFill/>
                          </a:ln>
                          <a:solidFill>
                            <a:schemeClr val="tx1"/>
                          </a:solidFill>
                          <a:effectLst/>
                          <a:latin typeface="Arial" charset="0"/>
                          <a:ea typeface="ＭＳ Ｐゴシック" charset="0"/>
                        </a:rPr>
                        <a:t>Беззнаковое</a:t>
                      </a:r>
                      <a:r>
                        <a:rPr kumimoji="0" lang="ru-RU" sz="1400" b="0" i="0" u="none" strike="noStrike" cap="none" normalizeH="0" baseline="0" dirty="0" smtClean="0">
                          <a:ln>
                            <a:noFill/>
                          </a:ln>
                          <a:solidFill>
                            <a:schemeClr val="tx1"/>
                          </a:solidFill>
                          <a:effectLst/>
                          <a:latin typeface="Arial" charset="0"/>
                          <a:ea typeface="ＭＳ Ｐゴシック" charset="0"/>
                        </a:rPr>
                        <a:t> целое </a:t>
                      </a:r>
                      <a:r>
                        <a:rPr kumimoji="0" lang="en-US" sz="1400" b="0" i="0" u="none" strike="noStrike" cap="none" normalizeH="0" baseline="0" dirty="0" smtClean="0">
                          <a:ln>
                            <a:noFill/>
                          </a:ln>
                          <a:solidFill>
                            <a:schemeClr val="tx1"/>
                          </a:solidFill>
                          <a:effectLst/>
                          <a:latin typeface="Arial" charset="0"/>
                          <a:ea typeface="ＭＳ Ｐゴシック" charset="0"/>
                        </a:rPr>
                        <a:t>(</a:t>
                      </a:r>
                      <a:r>
                        <a:rPr kumimoji="0" lang="en-US" sz="1400" b="0" i="0" u="none" strike="noStrike" cap="none" normalizeH="0" baseline="0" dirty="0">
                          <a:ln>
                            <a:noFill/>
                          </a:ln>
                          <a:solidFill>
                            <a:schemeClr val="tx1"/>
                          </a:solidFill>
                          <a:effectLst/>
                          <a:latin typeface="Arial" charset="0"/>
                          <a:ea typeface="ＭＳ Ｐゴシック" charset="0"/>
                        </a:rPr>
                        <a:t>UINT)</a:t>
                      </a:r>
                    </a:p>
                  </a:txBody>
                  <a:tcPr marT="45722" marB="457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dirty="0">
                          <a:ln>
                            <a:noFill/>
                          </a:ln>
                          <a:solidFill>
                            <a:schemeClr val="tx1"/>
                          </a:solidFill>
                          <a:effectLst/>
                          <a:latin typeface="Arial" charset="0"/>
                          <a:ea typeface="ＭＳ Ｐゴシック" charset="0"/>
                        </a:rPr>
                        <a:t>[L] </a:t>
                      </a:r>
                      <a:r>
                        <a:rPr kumimoji="0" lang="en-US" sz="1400" b="0" i="0" u="none" strike="noStrike" cap="none" normalizeH="0" baseline="0" dirty="0" smtClean="0">
                          <a:ln>
                            <a:noFill/>
                          </a:ln>
                          <a:solidFill>
                            <a:schemeClr val="tx1"/>
                          </a:solidFill>
                          <a:effectLst/>
                          <a:latin typeface="Arial" charset="0"/>
                          <a:ea typeface="ＭＳ Ｐゴシック" charset="0"/>
                        </a:rPr>
                        <a:t>:</a:t>
                      </a:r>
                      <a:endParaRPr kumimoji="0" lang="en-US" sz="1400" b="0" i="0" u="none" strike="noStrike" cap="none" normalizeH="0" baseline="0" dirty="0">
                        <a:ln>
                          <a:noFill/>
                        </a:ln>
                        <a:solidFill>
                          <a:schemeClr val="tx1"/>
                        </a:solidFill>
                        <a:effectLst/>
                        <a:latin typeface="Arial" charset="0"/>
                        <a:ea typeface="ＭＳ Ｐゴシック" charset="0"/>
                      </a:endParaRP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Char char="n"/>
                        <a:tabLst/>
                      </a:pPr>
                      <a:r>
                        <a:rPr kumimoji="0" lang="en-US" sz="1400" b="0" i="0" u="none" strike="noStrike" cap="none" normalizeH="0" baseline="0" dirty="0">
                          <a:ln>
                            <a:noFill/>
                          </a:ln>
                          <a:solidFill>
                            <a:schemeClr val="tx1"/>
                          </a:solidFill>
                          <a:effectLst/>
                          <a:latin typeface="Arial" charset="0"/>
                          <a:ea typeface="ＭＳ Ｐゴシック" charset="0"/>
                        </a:rPr>
                        <a:t> [L] </a:t>
                      </a:r>
                      <a:r>
                        <a:rPr kumimoji="0" lang="ru-RU" sz="1400" b="0" i="0" u="none" strike="noStrike" cap="none" normalizeH="0" baseline="0" dirty="0" smtClean="0">
                          <a:ln>
                            <a:noFill/>
                          </a:ln>
                          <a:solidFill>
                            <a:schemeClr val="tx1"/>
                          </a:solidFill>
                          <a:effectLst/>
                          <a:latin typeface="Arial" charset="0"/>
                          <a:ea typeface="ＭＳ Ｐゴシック" charset="0"/>
                        </a:rPr>
                        <a:t>количество бит в шине</a:t>
                      </a:r>
                      <a:endParaRPr kumimoji="0" lang="en-US" sz="1400" b="0" i="0" u="none" strike="noStrike" cap="none" normalizeH="0" baseline="0" dirty="0">
                        <a:ln>
                          <a:noFill/>
                        </a:ln>
                        <a:solidFill>
                          <a:schemeClr val="tx1"/>
                        </a:solidFill>
                        <a:effectLst/>
                        <a:latin typeface="Arial" charset="0"/>
                        <a:ea typeface="ＭＳ Ｐゴシック" charset="0"/>
                      </a:endParaRP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1" i="0" u="none" strike="noStrike" cap="none" normalizeH="0" baseline="0" dirty="0">
                          <a:ln>
                            <a:noFill/>
                          </a:ln>
                          <a:solidFill>
                            <a:schemeClr val="tx1"/>
                          </a:solidFill>
                          <a:effectLst/>
                          <a:latin typeface="Arial" charset="0"/>
                          <a:ea typeface="ＭＳ Ｐゴシック" charset="0"/>
                        </a:rPr>
                        <a:t>[L]</a:t>
                      </a:r>
                      <a:r>
                        <a:rPr kumimoji="0" lang="en-US" sz="1400" b="0" i="0" u="none" strike="noStrike" cap="none" normalizeH="0" baseline="0" dirty="0">
                          <a:ln>
                            <a:noFill/>
                          </a:ln>
                          <a:solidFill>
                            <a:schemeClr val="tx1"/>
                          </a:solidFill>
                          <a:effectLst/>
                          <a:latin typeface="Arial" charset="0"/>
                          <a:ea typeface="ＭＳ Ｐゴシック" charset="0"/>
                        </a:rPr>
                        <a:t> </a:t>
                      </a:r>
                      <a:r>
                        <a:rPr kumimoji="0" lang="ru-RU" sz="1400" b="0" i="0" u="none" strike="noStrike" cap="none" normalizeH="0" baseline="0" dirty="0" smtClean="0">
                          <a:ln>
                            <a:noFill/>
                          </a:ln>
                          <a:solidFill>
                            <a:schemeClr val="tx1"/>
                          </a:solidFill>
                          <a:effectLst/>
                          <a:latin typeface="Arial" charset="0"/>
                          <a:ea typeface="ＭＳ Ｐゴシック" charset="0"/>
                        </a:rPr>
                        <a:t>будет преобразовано в</a:t>
                      </a:r>
                      <a:r>
                        <a:rPr kumimoji="0" lang="en-US" sz="1400" b="0" i="0" u="none" strike="noStrike" cap="none" normalizeH="0" baseline="0" dirty="0" smtClean="0">
                          <a:ln>
                            <a:noFill/>
                          </a:ln>
                          <a:solidFill>
                            <a:schemeClr val="tx1"/>
                          </a:solidFill>
                          <a:effectLst/>
                          <a:latin typeface="Arial" charset="0"/>
                          <a:ea typeface="ＭＳ Ｐゴシック" charset="0"/>
                        </a:rPr>
                        <a:t> </a:t>
                      </a:r>
                      <a:r>
                        <a:rPr kumimoji="0" lang="en-US" sz="1400" b="0" i="0" u="none" strike="noStrike" cap="none" normalizeH="0" baseline="0" dirty="0">
                          <a:ln>
                            <a:noFill/>
                          </a:ln>
                          <a:solidFill>
                            <a:schemeClr val="tx1"/>
                          </a:solidFill>
                          <a:effectLst/>
                          <a:latin typeface="Arial" charset="0"/>
                          <a:ea typeface="ＭＳ Ｐゴシック" charset="0"/>
                        </a:rPr>
                        <a:t>VHDL </a:t>
                      </a:r>
                      <a:r>
                        <a:rPr kumimoji="0" lang="en-US" sz="1400" b="0" i="0" u="none" strike="noStrike" cap="none" normalizeH="0" baseline="0" dirty="0" smtClean="0">
                          <a:ln>
                            <a:noFill/>
                          </a:ln>
                          <a:solidFill>
                            <a:schemeClr val="tx1"/>
                          </a:solidFill>
                          <a:effectLst/>
                          <a:latin typeface="Arial" charset="0"/>
                          <a:ea typeface="ＭＳ Ｐゴシック" charset="0"/>
                        </a:rPr>
                        <a:t> </a:t>
                      </a:r>
                      <a:r>
                        <a:rPr kumimoji="0" lang="en-US" sz="1400" b="1" i="0" u="none" strike="noStrike" cap="none" normalizeH="0" baseline="0" dirty="0">
                          <a:ln>
                            <a:noFill/>
                          </a:ln>
                          <a:solidFill>
                            <a:schemeClr val="tx1"/>
                          </a:solidFill>
                          <a:effectLst/>
                          <a:latin typeface="Arial" charset="0"/>
                          <a:ea typeface="ＭＳ Ｐゴシック" charset="0"/>
                        </a:rPr>
                        <a:t>STD_LOGIC_VECTOR({L-1} DOWNTO 0)</a:t>
                      </a:r>
                    </a:p>
                  </a:txBody>
                  <a:tcPr marT="45722" marB="457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936674">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ru-RU" sz="1400" b="0" i="0" u="none" strike="noStrike" cap="none" normalizeH="0" baseline="0" dirty="0" smtClean="0">
                          <a:ln>
                            <a:noFill/>
                          </a:ln>
                          <a:solidFill>
                            <a:schemeClr val="tx1"/>
                          </a:solidFill>
                          <a:effectLst/>
                          <a:latin typeface="Arial" charset="0"/>
                          <a:ea typeface="ＭＳ Ｐゴシック" charset="0"/>
                        </a:rPr>
                        <a:t>Однобитное целое </a:t>
                      </a:r>
                      <a:r>
                        <a:rPr kumimoji="0" lang="en-US" sz="1400" b="0" i="0" u="none" strike="noStrike" cap="none" normalizeH="0" baseline="0" dirty="0" smtClean="0">
                          <a:ln>
                            <a:noFill/>
                          </a:ln>
                          <a:solidFill>
                            <a:schemeClr val="tx1"/>
                          </a:solidFill>
                          <a:effectLst/>
                          <a:latin typeface="Arial" charset="0"/>
                          <a:ea typeface="ＭＳ Ｐゴシック" charset="0"/>
                        </a:rPr>
                        <a:t>BIT</a:t>
                      </a:r>
                      <a:endParaRPr kumimoji="0" lang="en-US" sz="1400" b="0" i="0" u="none" strike="noStrike" cap="none" normalizeH="0" baseline="0" dirty="0">
                        <a:ln>
                          <a:noFill/>
                        </a:ln>
                        <a:solidFill>
                          <a:schemeClr val="tx1"/>
                        </a:solidFill>
                        <a:effectLst/>
                        <a:latin typeface="Arial" charset="0"/>
                        <a:ea typeface="ＭＳ Ｐゴシック" charset="0"/>
                      </a:endParaRPr>
                    </a:p>
                  </a:txBody>
                  <a:tcPr marT="45722" marB="457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en-US" sz="1400" b="0" i="0" u="none" strike="noStrike" cap="none" normalizeH="0" baseline="0" dirty="0">
                          <a:ln>
                            <a:noFill/>
                          </a:ln>
                          <a:solidFill>
                            <a:schemeClr val="tx1"/>
                          </a:solidFill>
                          <a:effectLst/>
                          <a:latin typeface="Arial" charset="0"/>
                          <a:ea typeface="ＭＳ Ｐゴシック" charset="0"/>
                        </a:rPr>
                        <a:t>[1] </a:t>
                      </a:r>
                      <a:r>
                        <a:rPr kumimoji="0" lang="en-US" sz="1400" b="0" i="0" u="none" strike="noStrike" cap="none" normalizeH="0" baseline="0" dirty="0" smtClean="0">
                          <a:ln>
                            <a:noFill/>
                          </a:ln>
                          <a:solidFill>
                            <a:schemeClr val="tx1"/>
                          </a:solidFill>
                          <a:effectLst/>
                          <a:latin typeface="Arial" charset="0"/>
                          <a:ea typeface="ＭＳ Ｐゴシック" charset="0"/>
                        </a:rPr>
                        <a:t>:</a:t>
                      </a:r>
                      <a:endParaRPr kumimoji="0" lang="en-US" sz="1400" b="0" i="0" u="none" strike="noStrike" cap="none" normalizeH="0" baseline="0" dirty="0">
                        <a:ln>
                          <a:noFill/>
                        </a:ln>
                        <a:solidFill>
                          <a:schemeClr val="tx1"/>
                        </a:solidFill>
                        <a:effectLst/>
                        <a:latin typeface="Arial" charset="0"/>
                        <a:ea typeface="ＭＳ Ｐゴシック" charset="0"/>
                      </a:endParaRP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Char char="n"/>
                        <a:tabLst/>
                      </a:pPr>
                      <a:r>
                        <a:rPr kumimoji="0" lang="en-US" sz="1400" b="0" i="0" u="none" strike="noStrike" cap="none" normalizeH="0" baseline="0" dirty="0">
                          <a:ln>
                            <a:noFill/>
                          </a:ln>
                          <a:solidFill>
                            <a:schemeClr val="tx1"/>
                          </a:solidFill>
                          <a:effectLst/>
                          <a:latin typeface="Arial" charset="0"/>
                          <a:ea typeface="ＭＳ Ｐゴシック" charset="0"/>
                        </a:rPr>
                        <a:t> </a:t>
                      </a:r>
                      <a:r>
                        <a:rPr kumimoji="0" lang="ru-RU" sz="1400" b="0" i="0" u="none" strike="noStrike" cap="none" normalizeH="0" baseline="0" dirty="0" smtClean="0">
                          <a:ln>
                            <a:noFill/>
                          </a:ln>
                          <a:solidFill>
                            <a:schemeClr val="tx1"/>
                          </a:solidFill>
                          <a:effectLst/>
                          <a:latin typeface="Arial" charset="0"/>
                          <a:ea typeface="ＭＳ Ｐゴシック" charset="0"/>
                        </a:rPr>
                        <a:t>один бит со значениями </a:t>
                      </a:r>
                      <a:r>
                        <a:rPr kumimoji="0" lang="en-US" sz="1400" b="0" i="0" u="none" strike="noStrike" cap="none" normalizeH="0" baseline="0" dirty="0" smtClean="0">
                          <a:ln>
                            <a:noFill/>
                          </a:ln>
                          <a:solidFill>
                            <a:schemeClr val="tx1"/>
                          </a:solidFill>
                          <a:effectLst/>
                          <a:latin typeface="Arial" charset="0"/>
                          <a:ea typeface="ＭＳ Ｐゴシック" charset="0"/>
                        </a:rPr>
                        <a:t>1 </a:t>
                      </a:r>
                      <a:r>
                        <a:rPr kumimoji="0" lang="ru-RU" sz="1400" b="0" i="0" u="none" strike="noStrike" cap="none" normalizeH="0" baseline="0" dirty="0" smtClean="0">
                          <a:ln>
                            <a:noFill/>
                          </a:ln>
                          <a:solidFill>
                            <a:schemeClr val="tx1"/>
                          </a:solidFill>
                          <a:effectLst/>
                          <a:latin typeface="Arial" charset="0"/>
                          <a:ea typeface="ＭＳ Ｐゴシック" charset="0"/>
                        </a:rPr>
                        <a:t>или</a:t>
                      </a:r>
                      <a:r>
                        <a:rPr kumimoji="0" lang="en-US" sz="1400" b="0" i="0" u="none" strike="noStrike" cap="none" normalizeH="0" baseline="0" dirty="0" smtClean="0">
                          <a:ln>
                            <a:noFill/>
                          </a:ln>
                          <a:solidFill>
                            <a:schemeClr val="tx1"/>
                          </a:solidFill>
                          <a:effectLst/>
                          <a:latin typeface="Arial" charset="0"/>
                          <a:ea typeface="ＭＳ Ｐゴシック" charset="0"/>
                        </a:rPr>
                        <a:t> </a:t>
                      </a:r>
                      <a:r>
                        <a:rPr kumimoji="0" lang="en-US" sz="1400" b="0" i="0" u="none" strike="noStrike" cap="none" normalizeH="0" baseline="0" dirty="0">
                          <a:ln>
                            <a:noFill/>
                          </a:ln>
                          <a:solidFill>
                            <a:schemeClr val="tx1"/>
                          </a:solidFill>
                          <a:effectLst/>
                          <a:latin typeface="Arial" charset="0"/>
                          <a:ea typeface="ＭＳ Ｐゴシック" charset="0"/>
                        </a:rPr>
                        <a:t>0</a:t>
                      </a:r>
                    </a:p>
                    <a:p>
                      <a:pPr marL="0" marR="0" lvl="0" indent="0" algn="l" defTabSz="914400" rtl="0" eaLnBrk="0" fontAlgn="base" latinLnBrk="0" hangingPunct="0">
                        <a:lnSpc>
                          <a:spcPct val="100000"/>
                        </a:lnSpc>
                        <a:spcBef>
                          <a:spcPct val="20000"/>
                        </a:spcBef>
                        <a:spcAft>
                          <a:spcPct val="0"/>
                        </a:spcAft>
                        <a:buClr>
                          <a:srgbClr val="003399"/>
                        </a:buClr>
                        <a:buSzPct val="75000"/>
                        <a:buFont typeface="Wingdings" charset="0"/>
                        <a:buNone/>
                        <a:tabLst/>
                      </a:pPr>
                      <a:r>
                        <a:rPr kumimoji="0" lang="ru-RU" sz="1400" b="0" i="0" u="none" strike="noStrike" cap="none" normalizeH="0" baseline="0" dirty="0" smtClean="0">
                          <a:ln>
                            <a:noFill/>
                          </a:ln>
                          <a:solidFill>
                            <a:schemeClr val="tx1"/>
                          </a:solidFill>
                          <a:effectLst/>
                          <a:latin typeface="Arial" charset="0"/>
                          <a:ea typeface="ＭＳ Ｐゴシック" charset="0"/>
                        </a:rPr>
                        <a:t>Будет преобразовано в </a:t>
                      </a:r>
                      <a:r>
                        <a:rPr kumimoji="0" lang="en-US" sz="1400" b="0" i="0" u="none" strike="noStrike" cap="none" normalizeH="0" baseline="0" dirty="0" smtClean="0">
                          <a:ln>
                            <a:noFill/>
                          </a:ln>
                          <a:solidFill>
                            <a:schemeClr val="tx1"/>
                          </a:solidFill>
                          <a:effectLst/>
                          <a:latin typeface="Arial" charset="0"/>
                          <a:ea typeface="ＭＳ Ｐゴシック" charset="0"/>
                        </a:rPr>
                        <a:t>VHDL </a:t>
                      </a:r>
                      <a:r>
                        <a:rPr kumimoji="0" lang="en-US" sz="1400" b="1" i="0" u="none" strike="noStrike" cap="none" normalizeH="0" baseline="0" dirty="0" smtClean="0">
                          <a:ln>
                            <a:noFill/>
                          </a:ln>
                          <a:solidFill>
                            <a:schemeClr val="tx1"/>
                          </a:solidFill>
                          <a:effectLst/>
                          <a:latin typeface="Arial" charset="0"/>
                          <a:ea typeface="ＭＳ Ｐゴシック" charset="0"/>
                        </a:rPr>
                        <a:t>STD_LOGIC</a:t>
                      </a:r>
                      <a:endParaRPr kumimoji="0" lang="en-US" sz="1400" b="1" i="0" u="none" strike="noStrike" cap="none" normalizeH="0" baseline="0" dirty="0">
                        <a:ln>
                          <a:noFill/>
                        </a:ln>
                        <a:solidFill>
                          <a:schemeClr val="tx1"/>
                        </a:solidFill>
                        <a:effectLst/>
                        <a:latin typeface="Arial" charset="0"/>
                        <a:ea typeface="ＭＳ Ｐゴシック" charset="0"/>
                      </a:endParaRPr>
                    </a:p>
                  </a:txBody>
                  <a:tcPr marT="45722" marB="457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2196482" name="Rectangle 2"/>
          <p:cNvSpPr>
            <a:spLocks noGrp="1" noChangeArrowheads="1"/>
          </p:cNvSpPr>
          <p:nvPr>
            <p:ph type="title" idx="4294967295"/>
          </p:nvPr>
        </p:nvSpPr>
        <p:spPr>
          <a:xfrm>
            <a:off x="350838" y="76200"/>
            <a:ext cx="8793162" cy="914400"/>
          </a:xfrm>
        </p:spPr>
        <p:txBody>
          <a:bodyPr/>
          <a:lstStyle/>
          <a:p>
            <a:pPr>
              <a:defRPr/>
            </a:pPr>
            <a:r>
              <a:rPr lang="ru-RU" dirty="0" smtClean="0">
                <a:cs typeface="+mj-cs"/>
              </a:rPr>
              <a:t>Правила распространения разрядности</a:t>
            </a:r>
            <a:endParaRPr lang="en-US" dirty="0">
              <a:cs typeface="+mj-cs"/>
            </a:endParaRPr>
          </a:p>
        </p:txBody>
      </p:sp>
      <p:sp>
        <p:nvSpPr>
          <p:cNvPr id="2196499" name="Rectangle 3"/>
          <p:cNvSpPr>
            <a:spLocks noGrp="1" noChangeArrowheads="1"/>
          </p:cNvSpPr>
          <p:nvPr>
            <p:ph type="body" idx="4294967295"/>
          </p:nvPr>
        </p:nvSpPr>
        <p:spPr>
          <a:xfrm>
            <a:off x="304800" y="762000"/>
            <a:ext cx="8458200" cy="1600200"/>
          </a:xfrm>
        </p:spPr>
        <p:txBody>
          <a:bodyPr/>
          <a:lstStyle/>
          <a:p>
            <a:pPr>
              <a:defRPr/>
            </a:pPr>
            <a:r>
              <a:rPr lang="ru-RU" sz="2400" dirty="0" smtClean="0">
                <a:cs typeface="+mn-cs"/>
              </a:rPr>
              <a:t>Необходимо указать разрядность в начале пути распространения данных</a:t>
            </a:r>
            <a:r>
              <a:rPr lang="en-US" sz="2400" dirty="0" smtClean="0">
                <a:cs typeface="+mn-cs"/>
              </a:rPr>
              <a:t>. </a:t>
            </a:r>
          </a:p>
          <a:p>
            <a:pPr>
              <a:defRPr/>
            </a:pPr>
            <a:r>
              <a:rPr lang="en-US" sz="2400" dirty="0" smtClean="0">
                <a:cs typeface="+mn-cs"/>
              </a:rPr>
              <a:t>DSP Builder </a:t>
            </a:r>
            <a:r>
              <a:rPr lang="ru-RU" sz="2400" dirty="0" smtClean="0">
                <a:cs typeface="+mn-cs"/>
              </a:rPr>
              <a:t>автоматически распространит разрядность на все последующие блоки</a:t>
            </a:r>
            <a:endParaRPr lang="en-US" sz="2400" dirty="0" smtClean="0">
              <a:cs typeface="+mn-cs"/>
            </a:endParaRPr>
          </a:p>
          <a:p>
            <a:pPr>
              <a:defRPr/>
            </a:pPr>
            <a:endParaRPr lang="en-US" dirty="0" smtClean="0">
              <a:cs typeface="+mn-cs"/>
            </a:endParaRPr>
          </a:p>
        </p:txBody>
      </p:sp>
      <p:sp>
        <p:nvSpPr>
          <p:cNvPr id="187396" name="AutoShape 6"/>
          <p:cNvSpPr>
            <a:spLocks noChangeArrowheads="1"/>
          </p:cNvSpPr>
          <p:nvPr/>
        </p:nvSpPr>
        <p:spPr bwMode="auto">
          <a:xfrm>
            <a:off x="3581400" y="4191000"/>
            <a:ext cx="1600200" cy="609600"/>
          </a:xfrm>
          <a:prstGeom prst="downArrowCallout">
            <a:avLst>
              <a:gd name="adj1" fmla="val 65625"/>
              <a:gd name="adj2" fmla="val 65625"/>
              <a:gd name="adj3" fmla="val 16667"/>
              <a:gd name="adj4" fmla="val 66667"/>
            </a:avLst>
          </a:prstGeom>
          <a:solidFill>
            <a:schemeClr val="tx2"/>
          </a:solidFill>
          <a:ln>
            <a:noFill/>
          </a:ln>
          <a:extLst>
            <a:ext uri="{91240B29-F687-4f45-9708-019B960494DF}">
              <a14:hiddenLine xmlns:a14="http://schemas.microsoft.com/office/drawing/2010/main" w="19050">
                <a:solidFill>
                  <a:srgbClr val="000000"/>
                </a:solidFill>
                <a:miter lim="800000"/>
                <a:headEnd type="none" w="sm" len="sm"/>
                <a:tailEnd type="none" w="sm" len="sm"/>
              </a14:hiddenLine>
            </a:ext>
          </a:extLst>
        </p:spPr>
        <p:txBody>
          <a:bodyPr wrap="none"/>
          <a:lstStyle/>
          <a:p>
            <a:pPr algn="ctr" eaLnBrk="0" hangingPunct="0"/>
            <a:r>
              <a:rPr lang="en-US" sz="1600" b="1" dirty="0" err="1">
                <a:solidFill>
                  <a:schemeClr val="bg1"/>
                </a:solidFill>
                <a:cs typeface="Arial" charset="0"/>
              </a:rPr>
              <a:t>SignalCompiler</a:t>
            </a:r>
            <a:endParaRPr lang="en-US" sz="1600" b="1" dirty="0">
              <a:solidFill>
                <a:schemeClr val="bg1"/>
              </a:solidFill>
              <a:cs typeface="Arial" charset="0"/>
            </a:endParaRPr>
          </a:p>
        </p:txBody>
      </p:sp>
      <p:pic>
        <p:nvPicPr>
          <p:cNvPr id="18739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4794250"/>
            <a:ext cx="5410200" cy="153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398" name="Line 8"/>
          <p:cNvSpPr>
            <a:spLocks noChangeShapeType="1"/>
          </p:cNvSpPr>
          <p:nvPr/>
        </p:nvSpPr>
        <p:spPr bwMode="auto">
          <a:xfrm>
            <a:off x="2438400" y="5715000"/>
            <a:ext cx="533400" cy="0"/>
          </a:xfrm>
          <a:prstGeom prst="line">
            <a:avLst/>
          </a:prstGeom>
          <a:noFill/>
          <a:ln w="38100">
            <a:solidFill>
              <a:schemeClr val="folHlink"/>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87399" name="Line 9"/>
          <p:cNvSpPr>
            <a:spLocks noChangeShapeType="1"/>
          </p:cNvSpPr>
          <p:nvPr/>
        </p:nvSpPr>
        <p:spPr bwMode="auto">
          <a:xfrm>
            <a:off x="3962400" y="5562600"/>
            <a:ext cx="533400" cy="0"/>
          </a:xfrm>
          <a:prstGeom prst="line">
            <a:avLst/>
          </a:prstGeom>
          <a:noFill/>
          <a:ln w="38100">
            <a:solidFill>
              <a:schemeClr val="folHlink"/>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87400" name="Line 10"/>
          <p:cNvSpPr>
            <a:spLocks noChangeShapeType="1"/>
          </p:cNvSpPr>
          <p:nvPr/>
        </p:nvSpPr>
        <p:spPr bwMode="auto">
          <a:xfrm>
            <a:off x="5410200" y="5410200"/>
            <a:ext cx="533400" cy="0"/>
          </a:xfrm>
          <a:prstGeom prst="line">
            <a:avLst/>
          </a:prstGeom>
          <a:noFill/>
          <a:ln w="38100">
            <a:solidFill>
              <a:schemeClr val="folHlink"/>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87401" name="Line 11"/>
          <p:cNvSpPr>
            <a:spLocks noChangeShapeType="1"/>
          </p:cNvSpPr>
          <p:nvPr/>
        </p:nvSpPr>
        <p:spPr bwMode="auto">
          <a:xfrm flipV="1">
            <a:off x="2971800" y="5562600"/>
            <a:ext cx="990600" cy="152400"/>
          </a:xfrm>
          <a:prstGeom prst="line">
            <a:avLst/>
          </a:prstGeom>
          <a:noFill/>
          <a:ln w="38100">
            <a:solidFill>
              <a:schemeClr val="folHlink"/>
            </a:solidFill>
            <a:prstDash val="sysDot"/>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87402" name="Line 12"/>
          <p:cNvSpPr>
            <a:spLocks noChangeShapeType="1"/>
          </p:cNvSpPr>
          <p:nvPr/>
        </p:nvSpPr>
        <p:spPr bwMode="auto">
          <a:xfrm flipV="1">
            <a:off x="4495800" y="5410200"/>
            <a:ext cx="990600" cy="152400"/>
          </a:xfrm>
          <a:prstGeom prst="line">
            <a:avLst/>
          </a:prstGeom>
          <a:noFill/>
          <a:ln w="38100">
            <a:solidFill>
              <a:schemeClr val="folHlink"/>
            </a:solidFill>
            <a:prstDash val="sysDot"/>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87403" name="Line 13"/>
          <p:cNvSpPr>
            <a:spLocks noChangeShapeType="1"/>
          </p:cNvSpPr>
          <p:nvPr/>
        </p:nvSpPr>
        <p:spPr bwMode="auto">
          <a:xfrm flipV="1">
            <a:off x="5943600" y="5257800"/>
            <a:ext cx="990600" cy="152400"/>
          </a:xfrm>
          <a:prstGeom prst="line">
            <a:avLst/>
          </a:prstGeom>
          <a:noFill/>
          <a:ln w="38100">
            <a:solidFill>
              <a:schemeClr val="folHlink"/>
            </a:solidFill>
            <a:prstDash val="sysDot"/>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87404" name="Line 14"/>
          <p:cNvSpPr>
            <a:spLocks noChangeShapeType="1"/>
          </p:cNvSpPr>
          <p:nvPr/>
        </p:nvSpPr>
        <p:spPr bwMode="auto">
          <a:xfrm>
            <a:off x="6934200" y="5257800"/>
            <a:ext cx="533400" cy="0"/>
          </a:xfrm>
          <a:prstGeom prst="line">
            <a:avLst/>
          </a:prstGeom>
          <a:noFill/>
          <a:ln w="38100">
            <a:solidFill>
              <a:schemeClr val="folHlink"/>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grpSp>
        <p:nvGrpSpPr>
          <p:cNvPr id="187405" name="Group 15"/>
          <p:cNvGrpSpPr>
            <a:grpSpLocks/>
          </p:cNvGrpSpPr>
          <p:nvPr/>
        </p:nvGrpSpPr>
        <p:grpSpPr bwMode="auto">
          <a:xfrm>
            <a:off x="1828800" y="2667000"/>
            <a:ext cx="5181600" cy="1524000"/>
            <a:chOff x="1248" y="1440"/>
            <a:chExt cx="3264" cy="960"/>
          </a:xfrm>
        </p:grpSpPr>
        <p:graphicFrame>
          <p:nvGraphicFramePr>
            <p:cNvPr id="187406" name="Object 16"/>
            <p:cNvGraphicFramePr>
              <a:graphicFrameLocks noChangeAspect="1"/>
            </p:cNvGraphicFramePr>
            <p:nvPr/>
          </p:nvGraphicFramePr>
          <p:xfrm>
            <a:off x="1248" y="1440"/>
            <a:ext cx="3264" cy="960"/>
          </p:xfrm>
          <a:graphic>
            <a:graphicData uri="http://schemas.openxmlformats.org/presentationml/2006/ole">
              <mc:AlternateContent xmlns:mc="http://schemas.openxmlformats.org/markup-compatibility/2006">
                <mc:Choice xmlns:v="urn:schemas-microsoft-com:vml" Requires="v">
                  <p:oleObj spid="_x0000_s187642" name="Bitmap Image" r:id="rId5" imgW="7268590" imgH="2542857" progId="PBrush">
                    <p:embed/>
                  </p:oleObj>
                </mc:Choice>
                <mc:Fallback>
                  <p:oleObj name="Bitmap Image" r:id="rId5" imgW="7268590" imgH="2542857" progId="PBrush">
                    <p:embed/>
                    <p:pic>
                      <p:nvPicPr>
                        <p:cNvPr id="0"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8" y="1440"/>
                          <a:ext cx="3264" cy="96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87407" name="AutoShape 17"/>
            <p:cNvSpPr>
              <a:spLocks noChangeArrowheads="1"/>
            </p:cNvSpPr>
            <p:nvPr/>
          </p:nvSpPr>
          <p:spPr bwMode="auto">
            <a:xfrm>
              <a:off x="2064" y="1488"/>
              <a:ext cx="192" cy="4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0303"/>
            </a:solidFill>
            <a:ln w="12700">
              <a:solidFill>
                <a:schemeClr val="tx1"/>
              </a:solidFill>
              <a:miter lim="800000"/>
              <a:headEnd type="none" w="sm" len="sm"/>
              <a:tailEnd type="none" w="sm" len="sm"/>
            </a:ln>
          </p:spPr>
          <p:txBody>
            <a:bodyPr wrap="none" anchor="ctr"/>
            <a:lstStyle/>
            <a:p>
              <a:endParaRPr lang="en-US"/>
            </a:p>
          </p:txBody>
        </p:sp>
        <p:sp>
          <p:nvSpPr>
            <p:cNvPr id="187408" name="AutoShape 18"/>
            <p:cNvSpPr>
              <a:spLocks noChangeArrowheads="1"/>
            </p:cNvSpPr>
            <p:nvPr/>
          </p:nvSpPr>
          <p:spPr bwMode="auto">
            <a:xfrm flipH="1">
              <a:off x="2160" y="1680"/>
              <a:ext cx="288" cy="4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0303"/>
            </a:solidFill>
            <a:ln w="12700">
              <a:solidFill>
                <a:schemeClr val="tx1"/>
              </a:solidFill>
              <a:miter lim="800000"/>
              <a:headEnd type="none" w="sm" len="sm"/>
              <a:tailEnd type="none" w="sm" len="sm"/>
            </a:ln>
          </p:spPr>
          <p:txBody>
            <a:bodyPr wrap="none" anchor="ctr"/>
            <a:lstStyle/>
            <a:p>
              <a:endParaRPr lang="en-US"/>
            </a:p>
          </p:txBody>
        </p:sp>
        <p:sp>
          <p:nvSpPr>
            <p:cNvPr id="187409" name="AutoShape 19"/>
            <p:cNvSpPr>
              <a:spLocks noChangeArrowheads="1"/>
            </p:cNvSpPr>
            <p:nvPr/>
          </p:nvSpPr>
          <p:spPr bwMode="auto">
            <a:xfrm rot="16200000" flipH="1">
              <a:off x="2064" y="1776"/>
              <a:ext cx="144" cy="4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00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0303"/>
            </a:solidFill>
            <a:ln w="12700">
              <a:solidFill>
                <a:schemeClr val="tx1"/>
              </a:solidFill>
              <a:miter lim="800000"/>
              <a:headEnd type="none" w="sm" len="sm"/>
              <a:tailEnd type="none" w="sm" len="sm"/>
            </a:ln>
          </p:spPr>
          <p:txBody>
            <a:bodyPr wrap="none" anchor="ctr"/>
            <a:lstStyle/>
            <a:p>
              <a:endParaRPr lang="en-US"/>
            </a:p>
          </p:txBody>
        </p:sp>
        <p:sp>
          <p:nvSpPr>
            <p:cNvPr id="187410" name="AutoShape 20"/>
            <p:cNvSpPr>
              <a:spLocks noChangeArrowheads="1"/>
            </p:cNvSpPr>
            <p:nvPr/>
          </p:nvSpPr>
          <p:spPr bwMode="auto">
            <a:xfrm flipH="1">
              <a:off x="2160" y="2016"/>
              <a:ext cx="288" cy="4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0303"/>
            </a:solidFill>
            <a:ln w="12700">
              <a:solidFill>
                <a:schemeClr val="tx1"/>
              </a:solidFill>
              <a:miter lim="800000"/>
              <a:headEnd type="none" w="sm" len="sm"/>
              <a:tailEnd type="none" w="sm" len="sm"/>
            </a:ln>
          </p:spPr>
          <p:txBody>
            <a:bodyPr wrap="none" anchor="ctr"/>
            <a:lstStyle/>
            <a:p>
              <a:endParaRPr lang="en-US"/>
            </a:p>
          </p:txBody>
        </p:sp>
        <p:sp>
          <p:nvSpPr>
            <p:cNvPr id="187411" name="AutoShape 21"/>
            <p:cNvSpPr>
              <a:spLocks noChangeArrowheads="1"/>
            </p:cNvSpPr>
            <p:nvPr/>
          </p:nvSpPr>
          <p:spPr bwMode="auto">
            <a:xfrm rot="16200000" flipH="1">
              <a:off x="2064" y="2112"/>
              <a:ext cx="144" cy="4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00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0303"/>
            </a:solidFill>
            <a:ln w="12700">
              <a:solidFill>
                <a:schemeClr val="tx1"/>
              </a:solidFill>
              <a:miter lim="800000"/>
              <a:headEnd type="none" w="sm" len="sm"/>
              <a:tailEnd type="none" w="sm" len="sm"/>
            </a:ln>
          </p:spPr>
          <p:txBody>
            <a:bodyPr wrap="none" anchor="ctr"/>
            <a:lstStyle/>
            <a:p>
              <a:endParaRPr lang="en-US"/>
            </a:p>
          </p:txBody>
        </p:sp>
        <p:sp>
          <p:nvSpPr>
            <p:cNvPr id="187412" name="AutoShape 22"/>
            <p:cNvSpPr>
              <a:spLocks noChangeArrowheads="1"/>
            </p:cNvSpPr>
            <p:nvPr/>
          </p:nvSpPr>
          <p:spPr bwMode="auto">
            <a:xfrm rot="16200000" flipH="1">
              <a:off x="2448" y="1632"/>
              <a:ext cx="144" cy="4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00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0303"/>
            </a:solidFill>
            <a:ln w="12700">
              <a:solidFill>
                <a:schemeClr val="tx1"/>
              </a:solidFill>
              <a:miter lim="800000"/>
              <a:headEnd type="none" w="sm" len="sm"/>
              <a:tailEnd type="none" w="sm" len="sm"/>
            </a:ln>
          </p:spPr>
          <p:txBody>
            <a:bodyPr wrap="none" anchor="ctr"/>
            <a:lstStyle/>
            <a:p>
              <a:endParaRPr lang="en-US"/>
            </a:p>
          </p:txBody>
        </p:sp>
        <p:sp>
          <p:nvSpPr>
            <p:cNvPr id="187413" name="AutoShape 23"/>
            <p:cNvSpPr>
              <a:spLocks noChangeArrowheads="1"/>
            </p:cNvSpPr>
            <p:nvPr/>
          </p:nvSpPr>
          <p:spPr bwMode="auto">
            <a:xfrm rot="16200000" flipH="1">
              <a:off x="2448" y="1968"/>
              <a:ext cx="144" cy="4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00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0303"/>
            </a:solidFill>
            <a:ln w="12700">
              <a:solidFill>
                <a:schemeClr val="tx1"/>
              </a:solidFill>
              <a:miter lim="800000"/>
              <a:headEnd type="none" w="sm" len="sm"/>
              <a:tailEnd type="none" w="sm" len="sm"/>
            </a:ln>
          </p:spPr>
          <p:txBody>
            <a:bodyPr wrap="none" anchor="ctr"/>
            <a:lstStyle/>
            <a:p>
              <a:endParaRPr lang="en-US"/>
            </a:p>
          </p:txBody>
        </p:sp>
        <p:sp>
          <p:nvSpPr>
            <p:cNvPr id="187414" name="AutoShape 24"/>
            <p:cNvSpPr>
              <a:spLocks noChangeArrowheads="1"/>
            </p:cNvSpPr>
            <p:nvPr/>
          </p:nvSpPr>
          <p:spPr bwMode="auto">
            <a:xfrm>
              <a:off x="2208" y="1824"/>
              <a:ext cx="96" cy="4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0303"/>
            </a:solidFill>
            <a:ln w="12700">
              <a:solidFill>
                <a:schemeClr val="tx1"/>
              </a:solidFill>
              <a:miter lim="800000"/>
              <a:headEnd type="none" w="sm" len="sm"/>
              <a:tailEnd type="none" w="sm" len="sm"/>
            </a:ln>
          </p:spPr>
          <p:txBody>
            <a:bodyPr wrap="none" anchor="ctr"/>
            <a:lstStyle/>
            <a:p>
              <a:endParaRPr lang="en-US"/>
            </a:p>
          </p:txBody>
        </p:sp>
        <p:sp>
          <p:nvSpPr>
            <p:cNvPr id="187415" name="AutoShape 25"/>
            <p:cNvSpPr>
              <a:spLocks noChangeArrowheads="1"/>
            </p:cNvSpPr>
            <p:nvPr/>
          </p:nvSpPr>
          <p:spPr bwMode="auto">
            <a:xfrm>
              <a:off x="2448" y="1824"/>
              <a:ext cx="96" cy="4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0303"/>
            </a:solidFill>
            <a:ln w="12700">
              <a:solidFill>
                <a:schemeClr val="tx1"/>
              </a:solidFill>
              <a:miter lim="800000"/>
              <a:headEnd type="none" w="sm" len="sm"/>
              <a:tailEnd type="none" w="sm" len="sm"/>
            </a:ln>
          </p:spPr>
          <p:txBody>
            <a:bodyPr wrap="none" anchor="ctr"/>
            <a:lstStyle/>
            <a:p>
              <a:endParaRPr lang="en-US"/>
            </a:p>
          </p:txBody>
        </p:sp>
        <p:sp>
          <p:nvSpPr>
            <p:cNvPr id="187416" name="AutoShape 26"/>
            <p:cNvSpPr>
              <a:spLocks noChangeArrowheads="1"/>
            </p:cNvSpPr>
            <p:nvPr/>
          </p:nvSpPr>
          <p:spPr bwMode="auto">
            <a:xfrm>
              <a:off x="2208" y="2160"/>
              <a:ext cx="96" cy="4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0303"/>
            </a:solidFill>
            <a:ln w="12700">
              <a:solidFill>
                <a:schemeClr val="tx1"/>
              </a:solidFill>
              <a:miter lim="800000"/>
              <a:headEnd type="none" w="sm" len="sm"/>
              <a:tailEnd type="none" w="sm" len="sm"/>
            </a:ln>
          </p:spPr>
          <p:txBody>
            <a:bodyPr wrap="none" anchor="ctr"/>
            <a:lstStyle/>
            <a:p>
              <a:endParaRPr lang="en-US"/>
            </a:p>
          </p:txBody>
        </p:sp>
        <p:sp>
          <p:nvSpPr>
            <p:cNvPr id="187417" name="AutoShape 27"/>
            <p:cNvSpPr>
              <a:spLocks noChangeArrowheads="1"/>
            </p:cNvSpPr>
            <p:nvPr/>
          </p:nvSpPr>
          <p:spPr bwMode="auto">
            <a:xfrm>
              <a:off x="2448" y="1488"/>
              <a:ext cx="96" cy="4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0303"/>
            </a:solidFill>
            <a:ln w="12700">
              <a:solidFill>
                <a:schemeClr val="tx1"/>
              </a:solidFill>
              <a:miter lim="800000"/>
              <a:headEnd type="none" w="sm" len="sm"/>
              <a:tailEnd type="none" w="sm" len="sm"/>
            </a:ln>
          </p:spPr>
          <p:txBody>
            <a:bodyPr wrap="none" anchor="ctr"/>
            <a:lstStyle/>
            <a:p>
              <a:endParaRPr lang="en-US"/>
            </a:p>
          </p:txBody>
        </p:sp>
      </p:grpSp>
    </p:spTree>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2198530" name="Rectangle 2"/>
          <p:cNvSpPr>
            <a:spLocks noGrp="1" noChangeArrowheads="1"/>
          </p:cNvSpPr>
          <p:nvPr>
            <p:ph type="title" idx="4294967295"/>
          </p:nvPr>
        </p:nvSpPr>
        <p:spPr>
          <a:xfrm>
            <a:off x="381000" y="152400"/>
            <a:ext cx="8331200" cy="914400"/>
          </a:xfrm>
        </p:spPr>
        <p:txBody>
          <a:bodyPr/>
          <a:lstStyle/>
          <a:p>
            <a:pPr>
              <a:defRPr/>
            </a:pPr>
            <a:r>
              <a:rPr lang="ru-RU" dirty="0" smtClean="0">
                <a:cs typeface="+mj-cs"/>
              </a:rPr>
              <a:t>Распространение разрядности данных</a:t>
            </a:r>
            <a:endParaRPr lang="en-US" sz="2400" dirty="0">
              <a:cs typeface="+mj-cs"/>
            </a:endParaRPr>
          </a:p>
        </p:txBody>
      </p:sp>
      <p:sp>
        <p:nvSpPr>
          <p:cNvPr id="2723843" name="Rectangle 3"/>
          <p:cNvSpPr>
            <a:spLocks noGrp="1" noChangeArrowheads="1"/>
          </p:cNvSpPr>
          <p:nvPr>
            <p:ph type="body" idx="4294967295"/>
          </p:nvPr>
        </p:nvSpPr>
        <p:spPr>
          <a:xfrm>
            <a:off x="381000" y="914400"/>
            <a:ext cx="8331200" cy="946150"/>
          </a:xfrm>
        </p:spPr>
        <p:txBody>
          <a:bodyPr/>
          <a:lstStyle/>
          <a:p>
            <a:pPr>
              <a:defRPr/>
            </a:pPr>
            <a:r>
              <a:rPr lang="ru-RU" dirty="0" smtClean="0">
                <a:cs typeface="+mn-cs"/>
              </a:rPr>
              <a:t>Решение вопросов увеличения разрядности</a:t>
            </a:r>
            <a:endParaRPr lang="en-US" dirty="0" smtClean="0">
              <a:cs typeface="+mn-cs"/>
            </a:endParaRPr>
          </a:p>
          <a:p>
            <a:pPr>
              <a:defRPr/>
            </a:pPr>
            <a:r>
              <a:rPr lang="ru-RU" dirty="0" smtClean="0">
                <a:cs typeface="+mn-cs"/>
              </a:rPr>
              <a:t>Избежание потери важных данных</a:t>
            </a:r>
            <a:endParaRPr lang="en-US" dirty="0" smtClean="0">
              <a:cs typeface="+mn-cs"/>
            </a:endParaRPr>
          </a:p>
        </p:txBody>
      </p:sp>
      <p:pic>
        <p:nvPicPr>
          <p:cNvPr id="189444" name="Picture 4" descr="ana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286000"/>
            <a:ext cx="6705600" cy="35528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89445" name="Text Box 5"/>
          <p:cNvSpPr txBox="1">
            <a:spLocks noChangeArrowheads="1"/>
          </p:cNvSpPr>
          <p:nvPr/>
        </p:nvSpPr>
        <p:spPr bwMode="auto">
          <a:xfrm>
            <a:off x="3146425" y="5476875"/>
            <a:ext cx="2632075" cy="646331"/>
          </a:xfrm>
          <a:prstGeom prst="rect">
            <a:avLst/>
          </a:prstGeom>
          <a:solidFill>
            <a:schemeClr val="bg1"/>
          </a:solidFill>
          <a:ln w="12700">
            <a:solidFill>
              <a:schemeClr val="tx2"/>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ru-RU" sz="1200" dirty="0" smtClean="0">
                <a:solidFill>
                  <a:schemeClr val="tx2"/>
                </a:solidFill>
                <a:cs typeface="Arial" charset="0"/>
              </a:rPr>
              <a:t>Автоматическое создание функции необходимой разрядности</a:t>
            </a:r>
            <a:endParaRPr lang="en-US" sz="1200" dirty="0">
              <a:solidFill>
                <a:schemeClr val="tx2"/>
              </a:solidFill>
              <a:cs typeface="Arial" charset="0"/>
            </a:endParaRPr>
          </a:p>
        </p:txBody>
      </p:sp>
      <p:sp>
        <p:nvSpPr>
          <p:cNvPr id="189446" name="Line 6"/>
          <p:cNvSpPr>
            <a:spLocks noChangeShapeType="1"/>
          </p:cNvSpPr>
          <p:nvPr/>
        </p:nvSpPr>
        <p:spPr bwMode="auto">
          <a:xfrm flipH="1" flipV="1">
            <a:off x="3695700" y="4729163"/>
            <a:ext cx="393700" cy="73660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89447" name="Text Box 7"/>
          <p:cNvSpPr txBox="1">
            <a:spLocks noChangeArrowheads="1"/>
          </p:cNvSpPr>
          <p:nvPr/>
        </p:nvSpPr>
        <p:spPr bwMode="auto">
          <a:xfrm>
            <a:off x="6075362" y="2101850"/>
            <a:ext cx="3068637" cy="646331"/>
          </a:xfrm>
          <a:prstGeom prst="rect">
            <a:avLst/>
          </a:prstGeom>
          <a:solidFill>
            <a:schemeClr val="bg1"/>
          </a:solidFill>
          <a:ln w="12700">
            <a:solidFill>
              <a:schemeClr val="tx2"/>
            </a:solidFill>
            <a:miter lim="800000"/>
            <a:headEnd/>
            <a:tailEnd/>
          </a:ln>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ru-RU" sz="1200" dirty="0">
                <a:solidFill>
                  <a:schemeClr val="tx2"/>
                </a:solidFill>
                <a:cs typeface="Arial" charset="0"/>
              </a:rPr>
              <a:t>А</a:t>
            </a:r>
            <a:r>
              <a:rPr lang="ru-RU" sz="1200" dirty="0" smtClean="0">
                <a:solidFill>
                  <a:schemeClr val="tx2"/>
                </a:solidFill>
                <a:cs typeface="Arial" charset="0"/>
              </a:rPr>
              <a:t>втоматическое распространение бита знака в дальнейшую цепь обработки данных</a:t>
            </a:r>
            <a:endParaRPr lang="en-US" sz="1200" dirty="0">
              <a:solidFill>
                <a:schemeClr val="tx2"/>
              </a:solidFill>
              <a:cs typeface="Arial" charset="0"/>
            </a:endParaRPr>
          </a:p>
        </p:txBody>
      </p:sp>
      <p:sp>
        <p:nvSpPr>
          <p:cNvPr id="189448" name="Line 8"/>
          <p:cNvSpPr>
            <a:spLocks noChangeShapeType="1"/>
          </p:cNvSpPr>
          <p:nvPr/>
        </p:nvSpPr>
        <p:spPr bwMode="auto">
          <a:xfrm flipH="1">
            <a:off x="6604000" y="2760663"/>
            <a:ext cx="533400" cy="73660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2200578" name="Rectangle 2"/>
          <p:cNvSpPr>
            <a:spLocks noGrp="1" noChangeArrowheads="1"/>
          </p:cNvSpPr>
          <p:nvPr>
            <p:ph type="title" idx="4294967295"/>
          </p:nvPr>
        </p:nvSpPr>
        <p:spPr>
          <a:xfrm>
            <a:off x="350838" y="152400"/>
            <a:ext cx="8331200" cy="914400"/>
          </a:xfrm>
        </p:spPr>
        <p:txBody>
          <a:bodyPr/>
          <a:lstStyle/>
          <a:p>
            <a:pPr>
              <a:defRPr/>
            </a:pPr>
            <a:r>
              <a:rPr lang="ru-RU" dirty="0" smtClean="0">
                <a:cs typeface="+mj-cs"/>
              </a:rPr>
              <a:t>Правила автоматического добавления знакового бита</a:t>
            </a:r>
            <a:endParaRPr lang="en-US" dirty="0">
              <a:cs typeface="+mj-cs"/>
            </a:endParaRPr>
          </a:p>
        </p:txBody>
      </p:sp>
      <p:sp>
        <p:nvSpPr>
          <p:cNvPr id="2725891" name="Rectangle 3"/>
          <p:cNvSpPr>
            <a:spLocks noGrp="1" noChangeArrowheads="1"/>
          </p:cNvSpPr>
          <p:nvPr>
            <p:ph type="body" idx="4294967295"/>
          </p:nvPr>
        </p:nvSpPr>
        <p:spPr>
          <a:xfrm>
            <a:off x="350838" y="1416050"/>
            <a:ext cx="8331200" cy="4679950"/>
          </a:xfrm>
        </p:spPr>
        <p:txBody>
          <a:bodyPr/>
          <a:lstStyle/>
          <a:p>
            <a:pPr>
              <a:defRPr/>
            </a:pPr>
            <a:r>
              <a:rPr lang="ru-RU" sz="2400" dirty="0" smtClean="0">
                <a:cs typeface="+mn-cs"/>
              </a:rPr>
              <a:t>Автоматическое добавление бита знака</a:t>
            </a:r>
            <a:endParaRPr lang="en-US" sz="2400" dirty="0" smtClean="0">
              <a:cs typeface="+mn-cs"/>
            </a:endParaRPr>
          </a:p>
          <a:p>
            <a:pPr lvl="1">
              <a:defRPr/>
            </a:pPr>
            <a:r>
              <a:rPr lang="ru-RU" sz="1800" dirty="0" smtClean="0"/>
              <a:t>Арифметические операции</a:t>
            </a:r>
            <a:endParaRPr lang="en-US" sz="1800" dirty="0" smtClean="0"/>
          </a:p>
          <a:p>
            <a:pPr lvl="2">
              <a:defRPr/>
            </a:pPr>
            <a:r>
              <a:rPr lang="en-US" sz="1200" dirty="0" smtClean="0"/>
              <a:t>Adder, multiplier</a:t>
            </a:r>
          </a:p>
          <a:p>
            <a:pPr lvl="1">
              <a:defRPr/>
            </a:pPr>
            <a:r>
              <a:rPr lang="ru-RU" sz="1800" dirty="0" smtClean="0"/>
              <a:t>Логические операции</a:t>
            </a:r>
            <a:endParaRPr lang="en-US" sz="1800" dirty="0" smtClean="0"/>
          </a:p>
          <a:p>
            <a:pPr lvl="2">
              <a:defRPr/>
            </a:pPr>
            <a:r>
              <a:rPr lang="en-US" sz="1200" dirty="0" smtClean="0"/>
              <a:t>Mux</a:t>
            </a:r>
          </a:p>
          <a:p>
            <a:pPr>
              <a:defRPr/>
            </a:pPr>
            <a:r>
              <a:rPr lang="ru-RU" sz="2400" dirty="0" smtClean="0">
                <a:cs typeface="+mn-cs"/>
              </a:rPr>
              <a:t>Работает для типов</a:t>
            </a:r>
            <a:endParaRPr lang="en-US" sz="2400" dirty="0" smtClean="0">
              <a:cs typeface="+mn-cs"/>
            </a:endParaRPr>
          </a:p>
          <a:p>
            <a:pPr lvl="1">
              <a:defRPr/>
            </a:pPr>
            <a:r>
              <a:rPr lang="ru-RU" sz="1800" dirty="0" smtClean="0"/>
              <a:t>Знаковое целое</a:t>
            </a:r>
            <a:endParaRPr lang="en-US" sz="1800" dirty="0" smtClean="0"/>
          </a:p>
          <a:p>
            <a:pPr lvl="1">
              <a:defRPr/>
            </a:pPr>
            <a:r>
              <a:rPr lang="ru-RU" sz="1800" dirty="0" smtClean="0"/>
              <a:t>Знаковое дробное целое</a:t>
            </a:r>
            <a:endParaRPr lang="en-US" sz="1800" dirty="0" smtClean="0"/>
          </a:p>
          <a:p>
            <a:pPr lvl="1">
              <a:defRPr/>
            </a:pPr>
            <a:r>
              <a:rPr lang="ru-RU" sz="1800" dirty="0" err="1" smtClean="0"/>
              <a:t>Беззнаковое</a:t>
            </a:r>
            <a:r>
              <a:rPr lang="ru-RU" sz="1800" dirty="0" smtClean="0"/>
              <a:t> целое</a:t>
            </a:r>
            <a:endParaRPr lang="en-US" sz="1800" dirty="0" smtClean="0"/>
          </a:p>
          <a:p>
            <a:pPr>
              <a:defRPr/>
            </a:pPr>
            <a:r>
              <a:rPr lang="en-US" sz="2400" dirty="0" smtClean="0">
                <a:cs typeface="+mn-cs"/>
              </a:rPr>
              <a:t>Signal compiler </a:t>
            </a:r>
            <a:r>
              <a:rPr lang="ru-RU" sz="2400" dirty="0" smtClean="0">
                <a:cs typeface="+mn-cs"/>
              </a:rPr>
              <a:t>выдает файл, содержащий полный список разрядностей шин</a:t>
            </a:r>
            <a:endParaRPr lang="en-US" sz="2400" dirty="0" smtClean="0">
              <a:cs typeface="+mn-cs"/>
            </a:endParaRPr>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2598929" name="Rectangle 17"/>
          <p:cNvSpPr>
            <a:spLocks noGrp="1" noChangeArrowheads="1"/>
          </p:cNvSpPr>
          <p:nvPr>
            <p:ph type="title" idx="4294967295"/>
          </p:nvPr>
        </p:nvSpPr>
        <p:spPr/>
        <p:txBody>
          <a:bodyPr/>
          <a:lstStyle/>
          <a:p>
            <a:pPr>
              <a:defRPr/>
            </a:pPr>
            <a:r>
              <a:rPr lang="ru-RU" dirty="0" smtClean="0">
                <a:cs typeface="+mj-cs"/>
              </a:rPr>
              <a:t>Базовые блоки </a:t>
            </a:r>
            <a:r>
              <a:rPr lang="en-US" dirty="0" smtClean="0">
                <a:cs typeface="+mj-cs"/>
              </a:rPr>
              <a:t>DSP </a:t>
            </a:r>
            <a:r>
              <a:rPr lang="en-US" dirty="0">
                <a:cs typeface="+mj-cs"/>
              </a:rPr>
              <a:t>Builder </a:t>
            </a:r>
          </a:p>
        </p:txBody>
      </p:sp>
      <p:sp>
        <p:nvSpPr>
          <p:cNvPr id="69644" name="Rectangle 18"/>
          <p:cNvSpPr>
            <a:spLocks noGrp="1" noChangeArrowheads="1"/>
          </p:cNvSpPr>
          <p:nvPr>
            <p:ph type="body" idx="4294967295"/>
          </p:nvPr>
        </p:nvSpPr>
        <p:spPr>
          <a:xfrm>
            <a:off x="350838" y="990600"/>
            <a:ext cx="4983162" cy="5257800"/>
          </a:xfrm>
        </p:spPr>
        <p:txBody>
          <a:bodyPr lIns="92075" tIns="46038" rIns="92075" bIns="46038"/>
          <a:lstStyle/>
          <a:p>
            <a:pPr marL="228600" indent="-228600" defTabSz="457200">
              <a:spcBef>
                <a:spcPct val="0"/>
              </a:spcBef>
              <a:spcAft>
                <a:spcPct val="5000"/>
              </a:spcAft>
              <a:buSzPct val="83000"/>
              <a:tabLst>
                <a:tab pos="5483225" algn="l"/>
                <a:tab pos="6397625" algn="l"/>
                <a:tab pos="7312025" algn="l"/>
                <a:tab pos="8226425" algn="l"/>
                <a:tab pos="9140825" algn="l"/>
                <a:tab pos="10055225" algn="l"/>
              </a:tabLst>
              <a:defRPr/>
            </a:pPr>
            <a:r>
              <a:rPr lang="en-GB" sz="2400" dirty="0" smtClean="0">
                <a:cs typeface="+mn-cs"/>
              </a:rPr>
              <a:t>DSP Builder: </a:t>
            </a:r>
            <a:r>
              <a:rPr lang="ru-RU" sz="2400" dirty="0" smtClean="0">
                <a:cs typeface="+mn-cs"/>
              </a:rPr>
              <a:t>добавка к библиотекам</a:t>
            </a:r>
            <a:r>
              <a:rPr lang="en-GB" sz="2400" dirty="0" smtClean="0">
                <a:cs typeface="+mn-cs"/>
              </a:rPr>
              <a:t> Simulink</a:t>
            </a:r>
          </a:p>
          <a:p>
            <a:pPr marL="514350" lvl="1" indent="-171450" defTabSz="457200">
              <a:spcBef>
                <a:spcPct val="0"/>
              </a:spcBef>
              <a:spcAft>
                <a:spcPct val="20000"/>
              </a:spcAft>
              <a:buSzPct val="83000"/>
              <a:tabLst>
                <a:tab pos="5483225" algn="l"/>
                <a:tab pos="6397625" algn="l"/>
                <a:tab pos="7312025" algn="l"/>
                <a:tab pos="8226425" algn="l"/>
                <a:tab pos="9140825" algn="l"/>
                <a:tab pos="10055225" algn="l"/>
              </a:tabLst>
              <a:defRPr/>
            </a:pPr>
            <a:r>
              <a:rPr lang="ru-RU" dirty="0" smtClean="0"/>
              <a:t>Общие функции</a:t>
            </a:r>
            <a:r>
              <a:rPr lang="en-GB" dirty="0" smtClean="0"/>
              <a:t> DSP </a:t>
            </a:r>
            <a:r>
              <a:rPr lang="ru-RU" dirty="0" smtClean="0"/>
              <a:t>и «продвинутое» </a:t>
            </a:r>
            <a:r>
              <a:rPr lang="en-GB" dirty="0" smtClean="0"/>
              <a:t>IP </a:t>
            </a:r>
            <a:r>
              <a:rPr lang="ru-RU" dirty="0" smtClean="0"/>
              <a:t>для</a:t>
            </a:r>
            <a:r>
              <a:rPr lang="en-GB" dirty="0" smtClean="0"/>
              <a:t> FPGA</a:t>
            </a:r>
          </a:p>
          <a:p>
            <a:pPr marL="514350" lvl="1" indent="-171450" defTabSz="457200">
              <a:spcBef>
                <a:spcPct val="0"/>
              </a:spcBef>
              <a:spcAft>
                <a:spcPct val="25000"/>
              </a:spcAft>
              <a:buSzPct val="83000"/>
              <a:tabLst>
                <a:tab pos="5483225" algn="l"/>
                <a:tab pos="6397625" algn="l"/>
                <a:tab pos="7312025" algn="l"/>
                <a:tab pos="8226425" algn="l"/>
                <a:tab pos="9140825" algn="l"/>
                <a:tab pos="10055225" algn="l"/>
              </a:tabLst>
              <a:defRPr/>
            </a:pPr>
            <a:r>
              <a:rPr lang="ru-RU" dirty="0" smtClean="0"/>
              <a:t>Утилиты по генерации </a:t>
            </a:r>
            <a:r>
              <a:rPr lang="en-GB" dirty="0" smtClean="0"/>
              <a:t>RTL</a:t>
            </a:r>
            <a:r>
              <a:rPr lang="ru-RU" dirty="0" smtClean="0"/>
              <a:t> кода</a:t>
            </a:r>
            <a:r>
              <a:rPr lang="en-GB" dirty="0" smtClean="0"/>
              <a:t> </a:t>
            </a:r>
            <a:r>
              <a:rPr lang="ru-RU" dirty="0" smtClean="0"/>
              <a:t>и компиляции в </a:t>
            </a:r>
            <a:r>
              <a:rPr lang="en-GB" dirty="0" smtClean="0"/>
              <a:t>FPGA</a:t>
            </a:r>
          </a:p>
          <a:p>
            <a:pPr marL="514350" lvl="1" indent="-171450" defTabSz="457200">
              <a:spcBef>
                <a:spcPct val="0"/>
              </a:spcBef>
              <a:spcAft>
                <a:spcPct val="55000"/>
              </a:spcAft>
              <a:buSzPct val="83000"/>
              <a:tabLst>
                <a:tab pos="5483225" algn="l"/>
                <a:tab pos="6397625" algn="l"/>
                <a:tab pos="7312025" algn="l"/>
                <a:tab pos="8226425" algn="l"/>
                <a:tab pos="9140825" algn="l"/>
                <a:tab pos="10055225" algn="l"/>
              </a:tabLst>
              <a:defRPr/>
            </a:pPr>
            <a:r>
              <a:rPr lang="ru-RU" dirty="0" smtClean="0"/>
              <a:t>Средства отладки </a:t>
            </a:r>
            <a:r>
              <a:rPr lang="en-GB" dirty="0" smtClean="0"/>
              <a:t>FPGA</a:t>
            </a:r>
          </a:p>
          <a:p>
            <a:pPr marL="228600" indent="-228600" defTabSz="457200">
              <a:spcBef>
                <a:spcPct val="0"/>
              </a:spcBef>
              <a:spcAft>
                <a:spcPct val="15000"/>
              </a:spcAft>
              <a:buSzPct val="83000"/>
              <a:tabLst>
                <a:tab pos="5483225" algn="l"/>
                <a:tab pos="6397625" algn="l"/>
                <a:tab pos="7312025" algn="l"/>
                <a:tab pos="8226425" algn="l"/>
                <a:tab pos="9140825" algn="l"/>
                <a:tab pos="10055225" algn="l"/>
              </a:tabLst>
              <a:defRPr/>
            </a:pPr>
            <a:r>
              <a:rPr lang="en-GB" sz="2400" dirty="0" smtClean="0">
                <a:cs typeface="+mn-cs"/>
              </a:rPr>
              <a:t>FPGA</a:t>
            </a:r>
            <a:r>
              <a:rPr lang="ru-RU" sz="2400" dirty="0" smtClean="0">
                <a:cs typeface="+mn-cs"/>
              </a:rPr>
              <a:t> </a:t>
            </a:r>
            <a:r>
              <a:rPr lang="en-GB" sz="2400" dirty="0" smtClean="0">
                <a:cs typeface="+mn-cs"/>
              </a:rPr>
              <a:t>Altera </a:t>
            </a:r>
            <a:r>
              <a:rPr lang="ru-RU" sz="2400" dirty="0" smtClean="0">
                <a:cs typeface="+mn-cs"/>
              </a:rPr>
              <a:t>оптимизированные для </a:t>
            </a:r>
            <a:r>
              <a:rPr lang="en-GB" sz="2400" dirty="0" smtClean="0">
                <a:cs typeface="+mn-cs"/>
              </a:rPr>
              <a:t>DSP</a:t>
            </a:r>
          </a:p>
          <a:p>
            <a:pPr marL="514350" lvl="1" indent="-171450" defTabSz="457200">
              <a:spcBef>
                <a:spcPct val="0"/>
              </a:spcBef>
              <a:spcAft>
                <a:spcPct val="20000"/>
              </a:spcAft>
              <a:buSzPct val="83000"/>
              <a:tabLst>
                <a:tab pos="5483225" algn="l"/>
                <a:tab pos="6397625" algn="l"/>
                <a:tab pos="7312025" algn="l"/>
                <a:tab pos="8226425" algn="l"/>
                <a:tab pos="9140825" algn="l"/>
                <a:tab pos="10055225" algn="l"/>
              </a:tabLst>
              <a:defRPr/>
            </a:pPr>
            <a:r>
              <a:rPr lang="en-GB" dirty="0" err="1" smtClean="0"/>
              <a:t>Stratix</a:t>
            </a:r>
            <a:r>
              <a:rPr lang="en-GB" dirty="0" smtClean="0"/>
              <a:t> III</a:t>
            </a:r>
            <a:r>
              <a:rPr lang="ru-RU" dirty="0" smtClean="0"/>
              <a:t> и выше</a:t>
            </a:r>
            <a:endParaRPr lang="en-GB" dirty="0" smtClean="0"/>
          </a:p>
          <a:p>
            <a:pPr marL="514350" lvl="1" indent="-171450" defTabSz="457200">
              <a:spcBef>
                <a:spcPct val="0"/>
              </a:spcBef>
              <a:spcAft>
                <a:spcPct val="5000"/>
              </a:spcAft>
              <a:buSzPct val="83000"/>
              <a:tabLst>
                <a:tab pos="5483225" algn="l"/>
                <a:tab pos="6397625" algn="l"/>
                <a:tab pos="7312025" algn="l"/>
                <a:tab pos="8226425" algn="l"/>
                <a:tab pos="9140825" algn="l"/>
                <a:tab pos="10055225" algn="l"/>
              </a:tabLst>
              <a:defRPr/>
            </a:pPr>
            <a:r>
              <a:rPr lang="en-GB" dirty="0" smtClean="0"/>
              <a:t>Cyclone III</a:t>
            </a:r>
            <a:r>
              <a:rPr lang="ru-RU" dirty="0" smtClean="0"/>
              <a:t> и выше</a:t>
            </a:r>
            <a:endParaRPr lang="en-GB" dirty="0" smtClean="0"/>
          </a:p>
        </p:txBody>
      </p:sp>
      <p:grpSp>
        <p:nvGrpSpPr>
          <p:cNvPr id="25" name="Group 2"/>
          <p:cNvGrpSpPr>
            <a:grpSpLocks/>
          </p:cNvGrpSpPr>
          <p:nvPr/>
        </p:nvGrpSpPr>
        <p:grpSpPr bwMode="auto">
          <a:xfrm>
            <a:off x="5822950" y="4775200"/>
            <a:ext cx="1074738" cy="1093788"/>
            <a:chOff x="2448" y="672"/>
            <a:chExt cx="864" cy="864"/>
          </a:xfrm>
        </p:grpSpPr>
        <p:sp>
          <p:nvSpPr>
            <p:cNvPr id="26" name="AutoShape 3"/>
            <p:cNvSpPr>
              <a:spLocks noChangeArrowheads="1"/>
            </p:cNvSpPr>
            <p:nvPr/>
          </p:nvSpPr>
          <p:spPr bwMode="auto">
            <a:xfrm>
              <a:off x="2448" y="672"/>
              <a:ext cx="864" cy="864"/>
            </a:xfrm>
            <a:prstGeom prst="bevel">
              <a:avLst>
                <a:gd name="adj" fmla="val 3009"/>
              </a:avLst>
            </a:prstGeom>
            <a:gradFill rotWithShape="1">
              <a:gsLst>
                <a:gs pos="0">
                  <a:schemeClr val="bg2"/>
                </a:gs>
                <a:gs pos="50000">
                  <a:srgbClr val="DDDDDD"/>
                </a:gs>
                <a:gs pos="100000">
                  <a:schemeClr val="bg2"/>
                </a:gs>
              </a:gsLst>
              <a:lin ang="18900000" scaled="1"/>
            </a:gradFill>
            <a:ln w="9525">
              <a:noFill/>
              <a:miter lim="800000"/>
              <a:headEnd/>
              <a:tailEnd/>
            </a:ln>
            <a:effectLst/>
          </p:spPr>
          <p:txBody>
            <a:bodyPr wrap="none" anchor="ctr"/>
            <a:lstStyle/>
            <a:p>
              <a:pPr eaLnBrk="0" hangingPunct="0">
                <a:defRPr/>
              </a:pPr>
              <a:endParaRPr lang="en-US">
                <a:latin typeface="Arial" charset="0"/>
              </a:endParaRPr>
            </a:p>
          </p:txBody>
        </p:sp>
        <p:pic>
          <p:nvPicPr>
            <p:cNvPr id="27" name="Picture 4" descr="Logo4Rblk"/>
            <p:cNvPicPr>
              <a:picLocks noChangeAspect="1" noChangeArrowheads="1"/>
            </p:cNvPicPr>
            <p:nvPr/>
          </p:nvPicPr>
          <p:blipFill>
            <a:blip r:embed="rId3">
              <a:clrChange>
                <a:clrFrom>
                  <a:srgbClr val="FEFEFE"/>
                </a:clrFrom>
                <a:clrTo>
                  <a:srgbClr val="FEFEFE">
                    <a:alpha val="0"/>
                  </a:srgbClr>
                </a:clrTo>
              </a:clrChange>
            </a:blip>
            <a:srcRect/>
            <a:stretch>
              <a:fillRect/>
            </a:stretch>
          </p:blipFill>
          <p:spPr bwMode="auto">
            <a:xfrm>
              <a:off x="2568" y="816"/>
              <a:ext cx="624" cy="134"/>
            </a:xfrm>
            <a:prstGeom prst="rect">
              <a:avLst/>
            </a:prstGeom>
            <a:noFill/>
            <a:ln w="9525">
              <a:noFill/>
              <a:miter lim="800000"/>
              <a:headEnd/>
              <a:tailEnd/>
            </a:ln>
          </p:spPr>
        </p:pic>
      </p:grpSp>
      <p:pic>
        <p:nvPicPr>
          <p:cNvPr id="28" name="Picture 5" descr="StratixIII_black"/>
          <p:cNvPicPr>
            <a:picLocks noChangeAspect="1" noChangeArrowheads="1"/>
          </p:cNvPicPr>
          <p:nvPr/>
        </p:nvPicPr>
        <p:blipFill>
          <a:blip r:embed="rId4">
            <a:clrChange>
              <a:clrFrom>
                <a:srgbClr val="FFFFFF"/>
              </a:clrFrom>
              <a:clrTo>
                <a:srgbClr val="FFFFFF">
                  <a:alpha val="0"/>
                </a:srgbClr>
              </a:clrTo>
            </a:clrChange>
          </a:blip>
          <a:srcRect l="4347" r="8696" b="25581"/>
          <a:stretch>
            <a:fillRect/>
          </a:stretch>
        </p:blipFill>
        <p:spPr bwMode="auto">
          <a:xfrm>
            <a:off x="5891213" y="5221288"/>
            <a:ext cx="873125" cy="265112"/>
          </a:xfrm>
          <a:prstGeom prst="rect">
            <a:avLst/>
          </a:prstGeom>
          <a:noFill/>
          <a:ln w="9525">
            <a:noFill/>
            <a:miter lim="800000"/>
            <a:headEnd/>
            <a:tailEnd/>
          </a:ln>
        </p:spPr>
      </p:pic>
      <p:grpSp>
        <p:nvGrpSpPr>
          <p:cNvPr id="29" name="Group 6"/>
          <p:cNvGrpSpPr>
            <a:grpSpLocks/>
          </p:cNvGrpSpPr>
          <p:nvPr/>
        </p:nvGrpSpPr>
        <p:grpSpPr bwMode="auto">
          <a:xfrm>
            <a:off x="6538913" y="1457325"/>
            <a:ext cx="1754187" cy="338138"/>
            <a:chOff x="2331" y="2488"/>
            <a:chExt cx="1667" cy="333"/>
          </a:xfrm>
        </p:grpSpPr>
        <p:sp>
          <p:nvSpPr>
            <p:cNvPr id="30" name="Rectangle 7"/>
            <p:cNvSpPr>
              <a:spLocks noChangeArrowheads="1"/>
            </p:cNvSpPr>
            <p:nvPr/>
          </p:nvSpPr>
          <p:spPr bwMode="auto">
            <a:xfrm>
              <a:off x="2331" y="2488"/>
              <a:ext cx="1667" cy="333"/>
            </a:xfrm>
            <a:prstGeom prst="rect">
              <a:avLst/>
            </a:prstGeom>
            <a:solidFill>
              <a:srgbClr val="DDDDDD"/>
            </a:solidFill>
            <a:ln w="25400">
              <a:noFill/>
              <a:miter lim="800000"/>
              <a:headEnd/>
              <a:tailEnd/>
            </a:ln>
          </p:spPr>
          <p:txBody>
            <a:bodyPr wrap="none" lIns="92075" tIns="46038" rIns="92075" bIns="46038" anchor="ctr"/>
            <a:lstStyle/>
            <a:p>
              <a:pPr eaLnBrk="0" hangingPunct="0"/>
              <a:endParaRPr lang="en-US"/>
            </a:p>
          </p:txBody>
        </p:sp>
        <p:pic>
          <p:nvPicPr>
            <p:cNvPr id="31" name="Picture 8"/>
            <p:cNvPicPr>
              <a:picLocks noChangeAspect="1" noChangeArrowheads="1"/>
            </p:cNvPicPr>
            <p:nvPr/>
          </p:nvPicPr>
          <p:blipFill>
            <a:blip r:embed="rId5"/>
            <a:srcRect/>
            <a:stretch>
              <a:fillRect/>
            </a:stretch>
          </p:blipFill>
          <p:spPr bwMode="auto">
            <a:xfrm>
              <a:off x="2638" y="2542"/>
              <a:ext cx="1090" cy="193"/>
            </a:xfrm>
            <a:prstGeom prst="rect">
              <a:avLst/>
            </a:prstGeom>
            <a:noFill/>
            <a:ln w="9525">
              <a:noFill/>
              <a:miter lim="800000"/>
              <a:headEnd/>
              <a:tailEnd/>
            </a:ln>
          </p:spPr>
        </p:pic>
      </p:grpSp>
      <p:sp>
        <p:nvSpPr>
          <p:cNvPr id="32" name="Text Box 9"/>
          <p:cNvSpPr txBox="1">
            <a:spLocks noChangeArrowheads="1"/>
          </p:cNvSpPr>
          <p:nvPr/>
        </p:nvSpPr>
        <p:spPr bwMode="auto">
          <a:xfrm>
            <a:off x="5637213" y="1820863"/>
            <a:ext cx="823912" cy="244475"/>
          </a:xfrm>
          <a:prstGeom prst="rect">
            <a:avLst/>
          </a:prstGeom>
          <a:noFill/>
          <a:ln w="25400">
            <a:noFill/>
            <a:miter lim="800000"/>
            <a:headEnd/>
            <a:tailEnd/>
          </a:ln>
        </p:spPr>
        <p:txBody>
          <a:bodyPr lIns="92075" tIns="46038" rIns="92075" bIns="46038">
            <a:spAutoFit/>
          </a:bodyPr>
          <a:lstStyle/>
          <a:p>
            <a:pPr eaLnBrk="0" hangingPunct="0"/>
            <a:r>
              <a:rPr lang="en-US" sz="1000" b="1"/>
              <a:t>Toolboxes</a:t>
            </a:r>
          </a:p>
        </p:txBody>
      </p:sp>
      <p:sp>
        <p:nvSpPr>
          <p:cNvPr id="33" name="Rectangle 10"/>
          <p:cNvSpPr>
            <a:spLocks noChangeArrowheads="1"/>
          </p:cNvSpPr>
          <p:nvPr/>
        </p:nvSpPr>
        <p:spPr bwMode="auto">
          <a:xfrm>
            <a:off x="5619750" y="1425575"/>
            <a:ext cx="250825" cy="384175"/>
          </a:xfrm>
          <a:prstGeom prst="rect">
            <a:avLst/>
          </a:prstGeom>
          <a:solidFill>
            <a:srgbClr val="215083"/>
          </a:solidFill>
          <a:ln w="25400">
            <a:noFill/>
            <a:miter lim="800000"/>
            <a:headEnd/>
            <a:tailEnd/>
          </a:ln>
        </p:spPr>
        <p:txBody>
          <a:bodyPr wrap="none" lIns="92075" tIns="46038" rIns="92075" bIns="46038" anchor="ctr"/>
          <a:lstStyle/>
          <a:p>
            <a:pPr eaLnBrk="0" hangingPunct="0"/>
            <a:endParaRPr lang="en-US"/>
          </a:p>
        </p:txBody>
      </p:sp>
      <p:sp>
        <p:nvSpPr>
          <p:cNvPr id="34" name="Rectangle 11"/>
          <p:cNvSpPr>
            <a:spLocks noChangeArrowheads="1"/>
          </p:cNvSpPr>
          <p:nvPr/>
        </p:nvSpPr>
        <p:spPr bwMode="auto">
          <a:xfrm>
            <a:off x="5915025" y="1425575"/>
            <a:ext cx="249238" cy="384175"/>
          </a:xfrm>
          <a:prstGeom prst="rect">
            <a:avLst/>
          </a:prstGeom>
          <a:solidFill>
            <a:srgbClr val="215083"/>
          </a:solidFill>
          <a:ln w="25400">
            <a:noFill/>
            <a:miter lim="800000"/>
            <a:headEnd/>
            <a:tailEnd/>
          </a:ln>
        </p:spPr>
        <p:txBody>
          <a:bodyPr wrap="none" lIns="92075" tIns="46038" rIns="92075" bIns="46038" anchor="ctr"/>
          <a:lstStyle/>
          <a:p>
            <a:pPr eaLnBrk="0" hangingPunct="0"/>
            <a:endParaRPr lang="en-US"/>
          </a:p>
        </p:txBody>
      </p:sp>
      <p:sp>
        <p:nvSpPr>
          <p:cNvPr id="35" name="Rectangle 12"/>
          <p:cNvSpPr>
            <a:spLocks noChangeArrowheads="1"/>
          </p:cNvSpPr>
          <p:nvPr/>
        </p:nvSpPr>
        <p:spPr bwMode="auto">
          <a:xfrm>
            <a:off x="6208713" y="1425575"/>
            <a:ext cx="249237" cy="384175"/>
          </a:xfrm>
          <a:prstGeom prst="rect">
            <a:avLst/>
          </a:prstGeom>
          <a:solidFill>
            <a:srgbClr val="215083"/>
          </a:solidFill>
          <a:ln w="25400">
            <a:solidFill>
              <a:schemeClr val="accent2"/>
            </a:solidFill>
            <a:miter lim="800000"/>
            <a:headEnd/>
            <a:tailEnd/>
          </a:ln>
        </p:spPr>
        <p:txBody>
          <a:bodyPr wrap="none" lIns="92075" tIns="46038" rIns="92075" bIns="46038" anchor="ctr"/>
          <a:lstStyle/>
          <a:p>
            <a:pPr eaLnBrk="0" hangingPunct="0"/>
            <a:endParaRPr lang="en-US"/>
          </a:p>
        </p:txBody>
      </p:sp>
      <p:grpSp>
        <p:nvGrpSpPr>
          <p:cNvPr id="36" name="Group 13"/>
          <p:cNvGrpSpPr>
            <a:grpSpLocks/>
          </p:cNvGrpSpPr>
          <p:nvPr/>
        </p:nvGrpSpPr>
        <p:grpSpPr bwMode="auto">
          <a:xfrm>
            <a:off x="5607050" y="987425"/>
            <a:ext cx="2684463" cy="395288"/>
            <a:chOff x="1460" y="2942"/>
            <a:chExt cx="2551" cy="388"/>
          </a:xfrm>
        </p:grpSpPr>
        <p:sp>
          <p:nvSpPr>
            <p:cNvPr id="37" name="Rectangle 14"/>
            <p:cNvSpPr>
              <a:spLocks noChangeArrowheads="1"/>
            </p:cNvSpPr>
            <p:nvPr/>
          </p:nvSpPr>
          <p:spPr bwMode="auto">
            <a:xfrm>
              <a:off x="1460" y="2942"/>
              <a:ext cx="2551" cy="388"/>
            </a:xfrm>
            <a:prstGeom prst="rect">
              <a:avLst/>
            </a:prstGeom>
            <a:solidFill>
              <a:srgbClr val="DDDDDD"/>
            </a:solidFill>
            <a:ln w="9525">
              <a:noFill/>
              <a:miter lim="800000"/>
              <a:headEnd/>
              <a:tailEnd/>
            </a:ln>
          </p:spPr>
          <p:txBody>
            <a:bodyPr wrap="none" anchor="ctr"/>
            <a:lstStyle/>
            <a:p>
              <a:pPr eaLnBrk="0" hangingPunct="0"/>
              <a:endParaRPr lang="en-US"/>
            </a:p>
          </p:txBody>
        </p:sp>
        <p:pic>
          <p:nvPicPr>
            <p:cNvPr id="38" name="Picture 15"/>
            <p:cNvPicPr>
              <a:picLocks noChangeAspect="1" noChangeArrowheads="1"/>
            </p:cNvPicPr>
            <p:nvPr/>
          </p:nvPicPr>
          <p:blipFill>
            <a:blip r:embed="rId6"/>
            <a:srcRect/>
            <a:stretch>
              <a:fillRect/>
            </a:stretch>
          </p:blipFill>
          <p:spPr bwMode="auto">
            <a:xfrm>
              <a:off x="2154" y="3021"/>
              <a:ext cx="1138" cy="229"/>
            </a:xfrm>
            <a:prstGeom prst="rect">
              <a:avLst/>
            </a:prstGeom>
            <a:noFill/>
            <a:ln w="9525">
              <a:noFill/>
              <a:miter lim="800000"/>
              <a:headEnd/>
              <a:tailEnd/>
            </a:ln>
          </p:spPr>
        </p:pic>
      </p:grpSp>
      <p:pic>
        <p:nvPicPr>
          <p:cNvPr id="39" name="Picture 16" descr="mathwork_logo"/>
          <p:cNvPicPr>
            <a:picLocks noChangeAspect="1" noChangeArrowheads="1"/>
          </p:cNvPicPr>
          <p:nvPr/>
        </p:nvPicPr>
        <p:blipFill>
          <a:blip r:embed="rId7"/>
          <a:srcRect/>
          <a:stretch>
            <a:fillRect/>
          </a:stretch>
        </p:blipFill>
        <p:spPr bwMode="auto">
          <a:xfrm>
            <a:off x="6075363" y="695325"/>
            <a:ext cx="1660525" cy="314325"/>
          </a:xfrm>
          <a:prstGeom prst="rect">
            <a:avLst/>
          </a:prstGeom>
          <a:noFill/>
          <a:ln w="9525">
            <a:noFill/>
            <a:miter lim="800000"/>
            <a:headEnd/>
            <a:tailEnd/>
          </a:ln>
        </p:spPr>
      </p:pic>
      <p:grpSp>
        <p:nvGrpSpPr>
          <p:cNvPr id="40" name="Group 19"/>
          <p:cNvGrpSpPr>
            <a:grpSpLocks/>
          </p:cNvGrpSpPr>
          <p:nvPr/>
        </p:nvGrpSpPr>
        <p:grpSpPr bwMode="auto">
          <a:xfrm>
            <a:off x="6994525" y="4775200"/>
            <a:ext cx="1074738" cy="1093788"/>
            <a:chOff x="2448" y="672"/>
            <a:chExt cx="864" cy="864"/>
          </a:xfrm>
        </p:grpSpPr>
        <p:sp>
          <p:nvSpPr>
            <p:cNvPr id="41" name="AutoShape 20"/>
            <p:cNvSpPr>
              <a:spLocks noChangeArrowheads="1"/>
            </p:cNvSpPr>
            <p:nvPr/>
          </p:nvSpPr>
          <p:spPr bwMode="auto">
            <a:xfrm>
              <a:off x="2448" y="672"/>
              <a:ext cx="864" cy="864"/>
            </a:xfrm>
            <a:prstGeom prst="bevel">
              <a:avLst>
                <a:gd name="adj" fmla="val 3009"/>
              </a:avLst>
            </a:prstGeom>
            <a:gradFill rotWithShape="1">
              <a:gsLst>
                <a:gs pos="0">
                  <a:schemeClr val="bg2"/>
                </a:gs>
                <a:gs pos="50000">
                  <a:srgbClr val="DDDDDD"/>
                </a:gs>
                <a:gs pos="100000">
                  <a:schemeClr val="bg2"/>
                </a:gs>
              </a:gsLst>
              <a:lin ang="18900000" scaled="1"/>
            </a:gradFill>
            <a:ln w="9525">
              <a:noFill/>
              <a:miter lim="800000"/>
              <a:headEnd/>
              <a:tailEnd/>
            </a:ln>
            <a:effectLst/>
          </p:spPr>
          <p:txBody>
            <a:bodyPr wrap="none" anchor="ctr"/>
            <a:lstStyle/>
            <a:p>
              <a:pPr eaLnBrk="0" hangingPunct="0">
                <a:defRPr/>
              </a:pPr>
              <a:endParaRPr lang="en-US">
                <a:latin typeface="Arial" charset="0"/>
              </a:endParaRPr>
            </a:p>
          </p:txBody>
        </p:sp>
        <p:pic>
          <p:nvPicPr>
            <p:cNvPr id="42" name="Picture 21" descr="Logo4Rblk"/>
            <p:cNvPicPr>
              <a:picLocks noChangeAspect="1" noChangeArrowheads="1"/>
            </p:cNvPicPr>
            <p:nvPr/>
          </p:nvPicPr>
          <p:blipFill>
            <a:blip r:embed="rId3">
              <a:clrChange>
                <a:clrFrom>
                  <a:srgbClr val="FEFEFE"/>
                </a:clrFrom>
                <a:clrTo>
                  <a:srgbClr val="FEFEFE">
                    <a:alpha val="0"/>
                  </a:srgbClr>
                </a:clrTo>
              </a:clrChange>
            </a:blip>
            <a:srcRect/>
            <a:stretch>
              <a:fillRect/>
            </a:stretch>
          </p:blipFill>
          <p:spPr bwMode="auto">
            <a:xfrm>
              <a:off x="2568" y="816"/>
              <a:ext cx="624" cy="134"/>
            </a:xfrm>
            <a:prstGeom prst="rect">
              <a:avLst/>
            </a:prstGeom>
            <a:noFill/>
            <a:ln w="9525">
              <a:noFill/>
              <a:miter lim="800000"/>
              <a:headEnd/>
              <a:tailEnd/>
            </a:ln>
          </p:spPr>
        </p:pic>
      </p:grpSp>
      <p:pic>
        <p:nvPicPr>
          <p:cNvPr id="43" name="Picture 22" descr="CycloneIII_black"/>
          <p:cNvPicPr>
            <a:picLocks noChangeAspect="1" noChangeArrowheads="1"/>
          </p:cNvPicPr>
          <p:nvPr/>
        </p:nvPicPr>
        <p:blipFill>
          <a:blip r:embed="rId8">
            <a:clrChange>
              <a:clrFrom>
                <a:srgbClr val="FFFFFF"/>
              </a:clrFrom>
              <a:clrTo>
                <a:srgbClr val="FFFFFF">
                  <a:alpha val="0"/>
                </a:srgbClr>
              </a:clrTo>
            </a:clrChange>
          </a:blip>
          <a:srcRect l="4347" t="12834" r="4349" b="10161"/>
          <a:stretch>
            <a:fillRect/>
          </a:stretch>
        </p:blipFill>
        <p:spPr bwMode="auto">
          <a:xfrm>
            <a:off x="7032625" y="5259388"/>
            <a:ext cx="974725" cy="279400"/>
          </a:xfrm>
          <a:prstGeom prst="rect">
            <a:avLst/>
          </a:prstGeom>
          <a:noFill/>
          <a:ln w="9525">
            <a:noFill/>
            <a:miter lim="800000"/>
            <a:headEnd/>
            <a:tailEnd/>
          </a:ln>
        </p:spPr>
      </p:pic>
      <p:pic>
        <p:nvPicPr>
          <p:cNvPr id="44" name="Picture 23"/>
          <p:cNvPicPr>
            <a:picLocks noChangeAspect="1" noChangeArrowheads="1"/>
          </p:cNvPicPr>
          <p:nvPr/>
        </p:nvPicPr>
        <p:blipFill>
          <a:blip r:embed="rId9"/>
          <a:srcRect/>
          <a:stretch>
            <a:fillRect/>
          </a:stretch>
        </p:blipFill>
        <p:spPr bwMode="auto">
          <a:xfrm>
            <a:off x="5627688" y="2132013"/>
            <a:ext cx="2619375" cy="2376487"/>
          </a:xfrm>
          <a:prstGeom prst="rect">
            <a:avLst/>
          </a:prstGeom>
          <a:noFill/>
          <a:ln w="9525">
            <a:noFill/>
            <a:miter lim="800000"/>
            <a:headEnd/>
            <a:tailEnd/>
          </a:ln>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9506" name="Rectangle 2"/>
          <p:cNvSpPr>
            <a:spLocks noGrp="1" noChangeArrowheads="1"/>
          </p:cNvSpPr>
          <p:nvPr>
            <p:ph type="title"/>
          </p:nvPr>
        </p:nvSpPr>
        <p:spPr/>
        <p:txBody>
          <a:bodyPr/>
          <a:lstStyle/>
          <a:p>
            <a:pPr>
              <a:defRPr/>
            </a:pPr>
            <a:r>
              <a:rPr lang="ru-RU" dirty="0" smtClean="0">
                <a:cs typeface="+mj-cs"/>
              </a:rPr>
              <a:t>Иерархическое проектирование</a:t>
            </a:r>
            <a:endParaRPr lang="en-US" dirty="0" smtClean="0">
              <a:cs typeface="+mj-cs"/>
            </a:endParaRPr>
          </a:p>
        </p:txBody>
      </p:sp>
      <p:sp>
        <p:nvSpPr>
          <p:cNvPr id="3349507" name="Rectangle 3"/>
          <p:cNvSpPr>
            <a:spLocks noGrp="1" noChangeArrowheads="1"/>
          </p:cNvSpPr>
          <p:nvPr>
            <p:ph type="body" idx="1"/>
          </p:nvPr>
        </p:nvSpPr>
        <p:spPr>
          <a:xfrm>
            <a:off x="350838" y="1187450"/>
            <a:ext cx="8331200" cy="2012950"/>
          </a:xfrm>
        </p:spPr>
        <p:txBody>
          <a:bodyPr/>
          <a:lstStyle/>
          <a:p>
            <a:pPr>
              <a:defRPr/>
            </a:pPr>
            <a:r>
              <a:rPr lang="ru-RU" sz="2400" dirty="0" smtClean="0">
                <a:cs typeface="+mn-cs"/>
              </a:rPr>
              <a:t>Поддерживается иерархическое проектирование при помощи блока </a:t>
            </a:r>
            <a:r>
              <a:rPr lang="en-US" sz="2400" dirty="0"/>
              <a:t>subsystem </a:t>
            </a:r>
            <a:r>
              <a:rPr lang="ru-RU" sz="2400" dirty="0" smtClean="0"/>
              <a:t> среды </a:t>
            </a:r>
            <a:r>
              <a:rPr lang="en-US" sz="2400" dirty="0" smtClean="0">
                <a:cs typeface="+mn-cs"/>
              </a:rPr>
              <a:t>Simulink</a:t>
            </a:r>
            <a:endParaRPr lang="ru-RU" sz="2400" dirty="0" smtClean="0">
              <a:cs typeface="+mn-cs"/>
            </a:endParaRPr>
          </a:p>
          <a:p>
            <a:pPr>
              <a:defRPr/>
            </a:pPr>
            <a:r>
              <a:rPr lang="ru-RU" sz="2400" dirty="0" smtClean="0">
                <a:cs typeface="+mn-cs"/>
              </a:rPr>
              <a:t>Сохраняет иерархическую структуру в созданном </a:t>
            </a:r>
            <a:r>
              <a:rPr lang="en-US" sz="2400" dirty="0" smtClean="0">
                <a:cs typeface="+mn-cs"/>
              </a:rPr>
              <a:t>VHDL</a:t>
            </a:r>
          </a:p>
          <a:p>
            <a:pPr lvl="1">
              <a:defRPr/>
            </a:pPr>
            <a:r>
              <a:rPr lang="ru-RU" dirty="0" smtClean="0"/>
              <a:t>Каждый блок иерархии </a:t>
            </a:r>
            <a:r>
              <a:rPr lang="en-US" dirty="0" smtClean="0"/>
              <a:t>Simulink </a:t>
            </a:r>
            <a:r>
              <a:rPr lang="ru-RU" dirty="0" smtClean="0"/>
              <a:t>модели</a:t>
            </a:r>
            <a:r>
              <a:rPr lang="en-US" dirty="0" smtClean="0"/>
              <a:t> </a:t>
            </a:r>
            <a:r>
              <a:rPr lang="ru-RU" dirty="0" smtClean="0"/>
              <a:t>преобразуется в отдельный </a:t>
            </a:r>
            <a:r>
              <a:rPr lang="en-US" dirty="0" smtClean="0"/>
              <a:t>VHDL</a:t>
            </a:r>
            <a:endParaRPr lang="en-US" dirty="0" smtClean="0">
              <a:cs typeface="+mn-cs"/>
            </a:endParaRPr>
          </a:p>
        </p:txBody>
      </p:sp>
      <p:pic>
        <p:nvPicPr>
          <p:cNvPr id="33495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3714750"/>
            <a:ext cx="5867400" cy="283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2700000" algn="ctr" rotWithShape="0">
                    <a:schemeClr val="bg2">
                      <a:alpha val="74998"/>
                    </a:schemeClr>
                  </a:outerShdw>
                </a:effectLst>
              </a14:hiddenEffects>
            </a:ext>
          </a:extLst>
        </p:spPr>
      </p:pic>
    </p:spTree>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1554" name="Rectangle 2"/>
          <p:cNvSpPr>
            <a:spLocks noGrp="1" noChangeArrowheads="1"/>
          </p:cNvSpPr>
          <p:nvPr>
            <p:ph type="title"/>
          </p:nvPr>
        </p:nvSpPr>
        <p:spPr/>
        <p:txBody>
          <a:bodyPr/>
          <a:lstStyle/>
          <a:p>
            <a:pPr>
              <a:defRPr/>
            </a:pPr>
            <a:r>
              <a:rPr lang="ru-RU" dirty="0" smtClean="0">
                <a:cs typeface="+mj-cs"/>
              </a:rPr>
              <a:t>Добавление комментариев к блоку</a:t>
            </a:r>
            <a:endParaRPr lang="en-US" dirty="0" smtClean="0">
              <a:cs typeface="+mj-cs"/>
            </a:endParaRPr>
          </a:p>
        </p:txBody>
      </p:sp>
      <p:sp>
        <p:nvSpPr>
          <p:cNvPr id="3351555" name="Rectangle 3"/>
          <p:cNvSpPr>
            <a:spLocks noGrp="1" noChangeArrowheads="1"/>
          </p:cNvSpPr>
          <p:nvPr>
            <p:ph type="body" idx="1"/>
          </p:nvPr>
        </p:nvSpPr>
        <p:spPr>
          <a:xfrm>
            <a:off x="350838" y="1187450"/>
            <a:ext cx="3916362" cy="4679950"/>
          </a:xfrm>
        </p:spPr>
        <p:txBody>
          <a:bodyPr/>
          <a:lstStyle/>
          <a:p>
            <a:pPr>
              <a:defRPr/>
            </a:pPr>
            <a:r>
              <a:rPr lang="ru-RU" sz="2400" dirty="0" smtClean="0">
                <a:cs typeface="+mn-cs"/>
              </a:rPr>
              <a:t>Комментарий, добавленный в свойствах </a:t>
            </a:r>
            <a:r>
              <a:rPr lang="en-US" sz="2400" dirty="0" smtClean="0">
                <a:cs typeface="+mn-cs"/>
              </a:rPr>
              <a:t>DSP </a:t>
            </a:r>
            <a:r>
              <a:rPr lang="ru-RU" sz="2400" dirty="0" smtClean="0">
                <a:cs typeface="+mn-cs"/>
              </a:rPr>
              <a:t>блока в </a:t>
            </a:r>
            <a:r>
              <a:rPr lang="en-US" sz="2400" dirty="0" smtClean="0">
                <a:cs typeface="+mn-cs"/>
              </a:rPr>
              <a:t>Simulink </a:t>
            </a:r>
            <a:r>
              <a:rPr lang="ru-RU" sz="2400" dirty="0" smtClean="0">
                <a:cs typeface="+mn-cs"/>
              </a:rPr>
              <a:t>будет помещен рядом с описанием этого блока в </a:t>
            </a:r>
            <a:r>
              <a:rPr lang="ru-RU" sz="2400" dirty="0" err="1" smtClean="0">
                <a:cs typeface="+mn-cs"/>
              </a:rPr>
              <a:t>сгененрированном</a:t>
            </a:r>
            <a:r>
              <a:rPr lang="en-US" sz="2400" dirty="0" smtClean="0">
                <a:cs typeface="+mn-cs"/>
              </a:rPr>
              <a:t> VHDL. </a:t>
            </a:r>
          </a:p>
          <a:p>
            <a:pPr lvl="1">
              <a:defRPr/>
            </a:pPr>
            <a:endParaRPr lang="en-US" sz="1800" dirty="0" smtClean="0"/>
          </a:p>
        </p:txBody>
      </p:sp>
      <p:pic>
        <p:nvPicPr>
          <p:cNvPr id="33515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914400"/>
            <a:ext cx="4264025" cy="478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2700000" algn="ctr" rotWithShape="0">
                    <a:schemeClr val="bg2">
                      <a:alpha val="74998"/>
                    </a:schemeClr>
                  </a:outerShdw>
                </a:effectLst>
              </a14:hiddenEffects>
            </a:ext>
          </a:extLst>
        </p:spPr>
      </p:pic>
    </p:spTree>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2184194" name="Rectangle 2"/>
          <p:cNvSpPr>
            <a:spLocks noGrp="1" noChangeArrowheads="1"/>
          </p:cNvSpPr>
          <p:nvPr>
            <p:ph type="title" idx="4294967295"/>
          </p:nvPr>
        </p:nvSpPr>
        <p:spPr>
          <a:xfrm>
            <a:off x="381000" y="76200"/>
            <a:ext cx="8331200" cy="914400"/>
          </a:xfrm>
        </p:spPr>
        <p:txBody>
          <a:bodyPr/>
          <a:lstStyle/>
          <a:p>
            <a:pPr>
              <a:defRPr/>
            </a:pPr>
            <a:r>
              <a:rPr lang="ru-RU" dirty="0" smtClean="0">
                <a:cs typeface="+mj-cs"/>
              </a:rPr>
              <a:t>Правила проектирования тактовой частоты</a:t>
            </a:r>
            <a:endParaRPr lang="en-US" dirty="0">
              <a:cs typeface="+mj-cs"/>
            </a:endParaRPr>
          </a:p>
        </p:txBody>
      </p:sp>
      <p:sp>
        <p:nvSpPr>
          <p:cNvPr id="2727939" name="Rectangle 3"/>
          <p:cNvSpPr>
            <a:spLocks noGrp="1" noChangeArrowheads="1"/>
          </p:cNvSpPr>
          <p:nvPr>
            <p:ph type="body" idx="4294967295"/>
          </p:nvPr>
        </p:nvSpPr>
        <p:spPr>
          <a:xfrm>
            <a:off x="381000" y="1295400"/>
            <a:ext cx="8331200" cy="4572000"/>
          </a:xfrm>
        </p:spPr>
        <p:txBody>
          <a:bodyPr/>
          <a:lstStyle/>
          <a:p>
            <a:pPr>
              <a:defRPr/>
            </a:pPr>
            <a:r>
              <a:rPr lang="ru-RU" sz="2400" dirty="0" smtClean="0">
                <a:cs typeface="+mn-cs"/>
              </a:rPr>
              <a:t>Если ваш проект содержит синхронные блоки, то </a:t>
            </a:r>
            <a:r>
              <a:rPr lang="en-GB" sz="2400" dirty="0" smtClean="0">
                <a:cs typeface="+mn-cs"/>
              </a:rPr>
              <a:t>DSP Builder </a:t>
            </a:r>
            <a:r>
              <a:rPr lang="ru-RU" sz="2400" dirty="0" smtClean="0">
                <a:cs typeface="+mn-cs"/>
              </a:rPr>
              <a:t>будет использовать правила синхронного проектирования для перевода в аппаратуру</a:t>
            </a:r>
            <a:r>
              <a:rPr lang="en-GB" sz="2400" dirty="0" smtClean="0">
                <a:cs typeface="+mn-cs"/>
              </a:rPr>
              <a:t>. </a:t>
            </a:r>
          </a:p>
          <a:p>
            <a:pPr>
              <a:defRPr/>
            </a:pPr>
            <a:r>
              <a:rPr lang="ru-RU" sz="2400" dirty="0" smtClean="0">
                <a:cs typeface="+mn-cs"/>
              </a:rPr>
              <a:t>Используется значение базового тактового сигнала по умолчанию: время </a:t>
            </a:r>
            <a:r>
              <a:rPr lang="ru-RU" sz="2400" dirty="0" err="1" smtClean="0">
                <a:cs typeface="+mn-cs"/>
              </a:rPr>
              <a:t>семплирования</a:t>
            </a:r>
            <a:r>
              <a:rPr lang="ru-RU" sz="2400" dirty="0" smtClean="0">
                <a:cs typeface="+mn-cs"/>
              </a:rPr>
              <a:t> в </a:t>
            </a:r>
            <a:r>
              <a:rPr lang="en-GB" sz="2400" dirty="0" smtClean="0">
                <a:cs typeface="+mn-cs"/>
              </a:rPr>
              <a:t>Simulink </a:t>
            </a:r>
            <a:r>
              <a:rPr lang="ru-RU" sz="2400" dirty="0" smtClean="0">
                <a:cs typeface="+mn-cs"/>
              </a:rPr>
              <a:t>равно </a:t>
            </a:r>
            <a:r>
              <a:rPr lang="en-GB" sz="2400" dirty="0" smtClean="0">
                <a:cs typeface="+mn-cs"/>
              </a:rPr>
              <a:t>1, </a:t>
            </a:r>
            <a:r>
              <a:rPr lang="ru-RU" sz="2400" dirty="0" smtClean="0">
                <a:cs typeface="+mn-cs"/>
              </a:rPr>
              <a:t>период равен</a:t>
            </a:r>
            <a:r>
              <a:rPr lang="en-GB" sz="2400" dirty="0" smtClean="0">
                <a:cs typeface="+mn-cs"/>
              </a:rPr>
              <a:t> 20ns</a:t>
            </a:r>
          </a:p>
          <a:p>
            <a:pPr>
              <a:defRPr/>
            </a:pPr>
            <a:r>
              <a:rPr lang="ru-RU" sz="2400" dirty="0" smtClean="0">
                <a:cs typeface="+mn-cs"/>
              </a:rPr>
              <a:t>Все синхронные блоки в </a:t>
            </a:r>
            <a:r>
              <a:rPr lang="en-GB" sz="2400" dirty="0" smtClean="0">
                <a:cs typeface="+mn-cs"/>
              </a:rPr>
              <a:t>DSP Builder </a:t>
            </a:r>
            <a:r>
              <a:rPr lang="ru-RU" sz="2400" dirty="0" smtClean="0">
                <a:cs typeface="+mn-cs"/>
              </a:rPr>
              <a:t>работают по фронту тактового сигнала</a:t>
            </a:r>
            <a:endParaRPr lang="en-GB" sz="2400" dirty="0" smtClean="0">
              <a:cs typeface="+mn-cs"/>
            </a:endParaRPr>
          </a:p>
          <a:p>
            <a:pPr>
              <a:defRPr/>
            </a:pPr>
            <a:r>
              <a:rPr lang="ru-RU" sz="2400" dirty="0" smtClean="0">
                <a:cs typeface="+mn-cs"/>
              </a:rPr>
              <a:t>По умолчанию </a:t>
            </a:r>
            <a:r>
              <a:rPr lang="en-GB" sz="2400" dirty="0" smtClean="0">
                <a:cs typeface="+mn-cs"/>
              </a:rPr>
              <a:t>Simulink </a:t>
            </a:r>
            <a:r>
              <a:rPr lang="ru-RU" sz="2400" dirty="0" smtClean="0">
                <a:cs typeface="+mn-cs"/>
              </a:rPr>
              <a:t>не отображает выходы </a:t>
            </a:r>
            <a:r>
              <a:rPr lang="en-GB" sz="2400" dirty="0" smtClean="0">
                <a:cs typeface="+mn-cs"/>
              </a:rPr>
              <a:t>clock enable </a:t>
            </a:r>
            <a:r>
              <a:rPr lang="ru-RU" sz="2400" dirty="0" smtClean="0">
                <a:cs typeface="+mn-cs"/>
              </a:rPr>
              <a:t>и </a:t>
            </a:r>
            <a:r>
              <a:rPr lang="en-GB" sz="2400" dirty="0" smtClean="0">
                <a:cs typeface="+mn-cs"/>
              </a:rPr>
              <a:t>reset </a:t>
            </a:r>
            <a:r>
              <a:rPr lang="ru-RU" sz="2400" dirty="0" smtClean="0">
                <a:cs typeface="+mn-cs"/>
              </a:rPr>
              <a:t>для синхронных блоков</a:t>
            </a:r>
            <a:endParaRPr lang="en-GB" sz="2400" dirty="0" smtClean="0">
              <a:cs typeface="+mn-cs"/>
            </a:endParaRPr>
          </a:p>
        </p:txBody>
      </p:sp>
    </p:spTree>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FED5705A-DB19-2545-8B43-123F3DB4BD94}" type="slidenum">
              <a:rPr lang="en-US" sz="900"/>
              <a:pPr/>
              <a:t>93</a:t>
            </a:fld>
            <a:endParaRPr lang="en-US" sz="900"/>
          </a:p>
        </p:txBody>
      </p:sp>
      <p:sp>
        <p:nvSpPr>
          <p:cNvPr id="2186242" name="Rectangle 2"/>
          <p:cNvSpPr>
            <a:spLocks noGrp="1" noChangeArrowheads="1"/>
          </p:cNvSpPr>
          <p:nvPr>
            <p:ph type="title" idx="4294967295"/>
          </p:nvPr>
        </p:nvSpPr>
        <p:spPr>
          <a:xfrm>
            <a:off x="350838" y="152400"/>
            <a:ext cx="8331200" cy="914400"/>
          </a:xfrm>
        </p:spPr>
        <p:txBody>
          <a:bodyPr/>
          <a:lstStyle/>
          <a:p>
            <a:pPr>
              <a:defRPr/>
            </a:pPr>
            <a:r>
              <a:rPr lang="ru-RU" dirty="0"/>
              <a:t>Правила проектирования тактовой частоты</a:t>
            </a:r>
            <a:endParaRPr lang="en-US" sz="2400" dirty="0">
              <a:cs typeface="+mj-cs"/>
            </a:endParaRPr>
          </a:p>
        </p:txBody>
      </p:sp>
      <p:sp>
        <p:nvSpPr>
          <p:cNvPr id="2729987" name="Rectangle 3"/>
          <p:cNvSpPr>
            <a:spLocks noGrp="1" noChangeArrowheads="1"/>
          </p:cNvSpPr>
          <p:nvPr>
            <p:ph type="body" idx="4294967295"/>
          </p:nvPr>
        </p:nvSpPr>
        <p:spPr>
          <a:xfrm>
            <a:off x="304800" y="1219200"/>
            <a:ext cx="8331200" cy="5410200"/>
          </a:xfrm>
        </p:spPr>
        <p:txBody>
          <a:bodyPr/>
          <a:lstStyle/>
          <a:p>
            <a:pPr>
              <a:defRPr/>
            </a:pPr>
            <a:r>
              <a:rPr lang="ru-RU" sz="2400" dirty="0" smtClean="0">
                <a:cs typeface="+mn-cs"/>
              </a:rPr>
              <a:t>Для множественных тактовых доменов должен быть использован </a:t>
            </a:r>
            <a:r>
              <a:rPr lang="en-GB" sz="2400" dirty="0" smtClean="0">
                <a:cs typeface="+mn-cs"/>
              </a:rPr>
              <a:t>PLL </a:t>
            </a:r>
            <a:r>
              <a:rPr lang="ru-RU" sz="2400" dirty="0" smtClean="0">
                <a:cs typeface="+mn-cs"/>
              </a:rPr>
              <a:t>или блок </a:t>
            </a:r>
            <a:r>
              <a:rPr lang="en-GB" sz="2400" dirty="0" err="1" smtClean="0">
                <a:cs typeface="+mn-cs"/>
              </a:rPr>
              <a:t>clock_derived</a:t>
            </a:r>
            <a:r>
              <a:rPr lang="en-GB" sz="2400" dirty="0" smtClean="0">
                <a:cs typeface="+mn-cs"/>
              </a:rPr>
              <a:t>  </a:t>
            </a:r>
          </a:p>
          <a:p>
            <a:pPr lvl="1">
              <a:defRPr/>
            </a:pPr>
            <a:r>
              <a:rPr lang="ru-RU" sz="1800" dirty="0" smtClean="0"/>
              <a:t>Компилятор автоматически посветит цветом разные тактовые домены</a:t>
            </a:r>
            <a:endParaRPr lang="en-GB" sz="1800" dirty="0" smtClean="0"/>
          </a:p>
          <a:p>
            <a:pPr>
              <a:defRPr/>
            </a:pPr>
            <a:r>
              <a:rPr lang="ru-RU" sz="2400" dirty="0" smtClean="0">
                <a:cs typeface="+mn-cs"/>
              </a:rPr>
              <a:t>Блок </a:t>
            </a:r>
            <a:r>
              <a:rPr lang="en-GB" sz="2400" dirty="0" smtClean="0">
                <a:cs typeface="+mn-cs"/>
              </a:rPr>
              <a:t>PLL </a:t>
            </a:r>
            <a:r>
              <a:rPr lang="ru-RU" sz="2400" dirty="0" smtClean="0">
                <a:cs typeface="+mn-cs"/>
              </a:rPr>
              <a:t>преобразуется в аппаратный </a:t>
            </a:r>
            <a:r>
              <a:rPr lang="en-GB" sz="2400" dirty="0" smtClean="0">
                <a:cs typeface="+mn-cs"/>
              </a:rPr>
              <a:t>PLL</a:t>
            </a:r>
          </a:p>
          <a:p>
            <a:pPr lvl="1">
              <a:defRPr/>
            </a:pPr>
            <a:r>
              <a:rPr lang="ru-RU" sz="1800" dirty="0" smtClean="0"/>
              <a:t>Для более тонкой настройки нужно использовать </a:t>
            </a:r>
            <a:r>
              <a:rPr lang="en-GB" sz="1800" dirty="0" err="1" smtClean="0"/>
              <a:t>Quartus</a:t>
            </a:r>
            <a:r>
              <a:rPr lang="en-GB" sz="1800" dirty="0" smtClean="0"/>
              <a:t> PLL </a:t>
            </a:r>
            <a:r>
              <a:rPr lang="en-GB" sz="1800" dirty="0" err="1" smtClean="0"/>
              <a:t>megawizard</a:t>
            </a:r>
            <a:endParaRPr lang="en-GB" sz="1800" dirty="0" smtClean="0"/>
          </a:p>
          <a:p>
            <a:pPr>
              <a:defRPr/>
            </a:pPr>
            <a:r>
              <a:rPr lang="ru-RU" sz="2400" dirty="0" smtClean="0">
                <a:cs typeface="+mn-cs"/>
              </a:rPr>
              <a:t>Каждому блок</a:t>
            </a:r>
            <a:r>
              <a:rPr lang="en-GB" sz="2400" dirty="0" smtClean="0">
                <a:cs typeface="+mn-cs"/>
              </a:rPr>
              <a:t> Clock (</a:t>
            </a:r>
            <a:r>
              <a:rPr lang="ru-RU" sz="2400" dirty="0" smtClean="0">
                <a:cs typeface="+mn-cs"/>
              </a:rPr>
              <a:t>и </a:t>
            </a:r>
            <a:r>
              <a:rPr lang="en-GB" sz="2400" dirty="0" err="1" smtClean="0">
                <a:cs typeface="+mn-cs"/>
              </a:rPr>
              <a:t>Clock_Derived</a:t>
            </a:r>
            <a:r>
              <a:rPr lang="en-GB" sz="2400" dirty="0" smtClean="0">
                <a:cs typeface="+mn-cs"/>
              </a:rPr>
              <a:t>) </a:t>
            </a:r>
            <a:r>
              <a:rPr lang="ru-RU" sz="2400" dirty="0" smtClean="0">
                <a:cs typeface="+mn-cs"/>
              </a:rPr>
              <a:t>ставится в соответствие два выхода микросхемы </a:t>
            </a:r>
            <a:r>
              <a:rPr lang="en-GB" sz="2400" dirty="0" smtClean="0">
                <a:cs typeface="+mn-cs"/>
              </a:rPr>
              <a:t>(clock </a:t>
            </a:r>
            <a:r>
              <a:rPr lang="ru-RU" sz="2400" dirty="0" smtClean="0">
                <a:cs typeface="+mn-cs"/>
              </a:rPr>
              <a:t>и </a:t>
            </a:r>
            <a:r>
              <a:rPr lang="en-GB" sz="2400" dirty="0" smtClean="0">
                <a:cs typeface="+mn-cs"/>
              </a:rPr>
              <a:t>reset)</a:t>
            </a:r>
          </a:p>
          <a:p>
            <a:pPr marL="457200" lvl="1" indent="0">
              <a:buNone/>
              <a:defRPr/>
            </a:pPr>
            <a:r>
              <a:rPr lang="en-GB" sz="1800" dirty="0" smtClean="0"/>
              <a:t> </a:t>
            </a:r>
          </a:p>
          <a:p>
            <a:pPr>
              <a:defRPr/>
            </a:pPr>
            <a:r>
              <a:rPr lang="ru-RU" sz="2400" dirty="0" smtClean="0">
                <a:cs typeface="+mn-cs"/>
              </a:rPr>
              <a:t>Не используйте комбинаторные блоки для синхронизации частотных доменов</a:t>
            </a:r>
            <a:endParaRPr lang="en-GB" sz="2400" dirty="0" smtClean="0">
              <a:cs typeface="+mn-cs"/>
            </a:endParaRPr>
          </a:p>
          <a:p>
            <a:pPr>
              <a:defRPr/>
            </a:pPr>
            <a:endParaRPr lang="en-GB" sz="2400" dirty="0" smtClean="0">
              <a:cs typeface="+mn-cs"/>
            </a:endParaRPr>
          </a:p>
          <a:p>
            <a:pPr>
              <a:defRPr/>
            </a:pPr>
            <a:endParaRPr lang="en-GB" dirty="0" smtClean="0">
              <a:cs typeface="+mn-cs"/>
            </a:endParaRPr>
          </a:p>
          <a:p>
            <a:pPr lvl="1">
              <a:defRPr/>
            </a:pPr>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2495490" name="Rectangle 2"/>
          <p:cNvSpPr>
            <a:spLocks noGrp="1" noChangeArrowheads="1"/>
          </p:cNvSpPr>
          <p:nvPr>
            <p:ph type="title" idx="4294967295"/>
          </p:nvPr>
        </p:nvSpPr>
        <p:spPr>
          <a:xfrm>
            <a:off x="0" y="76200"/>
            <a:ext cx="9144000" cy="914400"/>
          </a:xfrm>
        </p:spPr>
        <p:txBody>
          <a:bodyPr/>
          <a:lstStyle/>
          <a:p>
            <a:pPr>
              <a:defRPr/>
            </a:pPr>
            <a:r>
              <a:rPr lang="ru-RU" sz="2800" dirty="0" smtClean="0">
                <a:cs typeface="+mj-cs"/>
              </a:rPr>
              <a:t>Правила проектирования временной семантики</a:t>
            </a:r>
            <a:endParaRPr lang="en-US" sz="2800" dirty="0">
              <a:cs typeface="+mj-cs"/>
            </a:endParaRPr>
          </a:p>
        </p:txBody>
      </p:sp>
      <p:sp>
        <p:nvSpPr>
          <p:cNvPr id="2734083" name="Rectangle 3"/>
          <p:cNvSpPr>
            <a:spLocks noGrp="1" noChangeArrowheads="1"/>
          </p:cNvSpPr>
          <p:nvPr>
            <p:ph type="body" idx="4294967295"/>
          </p:nvPr>
        </p:nvSpPr>
        <p:spPr>
          <a:xfrm>
            <a:off x="350838" y="806450"/>
            <a:ext cx="8331200" cy="4679950"/>
          </a:xfrm>
        </p:spPr>
        <p:txBody>
          <a:bodyPr/>
          <a:lstStyle/>
          <a:p>
            <a:pPr>
              <a:lnSpc>
                <a:spcPct val="90000"/>
              </a:lnSpc>
              <a:defRPr/>
            </a:pPr>
            <a:r>
              <a:rPr lang="en-GB" sz="2000" dirty="0" smtClean="0">
                <a:cs typeface="+mn-cs"/>
              </a:rPr>
              <a:t>Simulink </a:t>
            </a:r>
            <a:r>
              <a:rPr lang="ru-RU" sz="2000" dirty="0" smtClean="0">
                <a:cs typeface="+mn-cs"/>
              </a:rPr>
              <a:t>сообщает об ошибке, если выбран неправильный решатель для вашей модели</a:t>
            </a:r>
            <a:r>
              <a:rPr lang="en-GB" sz="2000" dirty="0" smtClean="0">
                <a:cs typeface="+mn-cs"/>
              </a:rPr>
              <a:t>. </a:t>
            </a:r>
            <a:r>
              <a:rPr lang="ru-RU" sz="2000" dirty="0" smtClean="0">
                <a:cs typeface="+mn-cs"/>
              </a:rPr>
              <a:t>Следует использовать решатель с фиксированным шагом для модели с одним тактовым сигналом</a:t>
            </a:r>
          </a:p>
          <a:p>
            <a:pPr>
              <a:lnSpc>
                <a:spcPct val="90000"/>
              </a:lnSpc>
              <a:defRPr/>
            </a:pPr>
            <a:r>
              <a:rPr lang="ru-RU" sz="2000" dirty="0" smtClean="0">
                <a:cs typeface="+mn-cs"/>
              </a:rPr>
              <a:t>.</a:t>
            </a:r>
            <a:endParaRPr lang="en-GB" sz="2000" dirty="0" smtClean="0">
              <a:cs typeface="+mn-cs"/>
            </a:endParaRPr>
          </a:p>
          <a:p>
            <a:pPr>
              <a:lnSpc>
                <a:spcPct val="90000"/>
              </a:lnSpc>
              <a:defRPr/>
            </a:pPr>
            <a:endParaRPr lang="en-GB" sz="2000" dirty="0" smtClean="0">
              <a:cs typeface="+mn-cs"/>
            </a:endParaRPr>
          </a:p>
          <a:p>
            <a:pPr>
              <a:lnSpc>
                <a:spcPct val="90000"/>
              </a:lnSpc>
              <a:defRPr/>
            </a:pPr>
            <a:endParaRPr lang="en-GB" sz="2000" dirty="0" smtClean="0">
              <a:cs typeface="+mn-cs"/>
            </a:endParaRPr>
          </a:p>
          <a:p>
            <a:pPr>
              <a:lnSpc>
                <a:spcPct val="90000"/>
              </a:lnSpc>
              <a:defRPr/>
            </a:pPr>
            <a:endParaRPr lang="en-GB" sz="2000" dirty="0" smtClean="0">
              <a:cs typeface="+mn-cs"/>
            </a:endParaRPr>
          </a:p>
          <a:p>
            <a:pPr>
              <a:lnSpc>
                <a:spcPct val="90000"/>
              </a:lnSpc>
              <a:defRPr/>
            </a:pPr>
            <a:endParaRPr lang="en-GB" sz="2000" dirty="0" smtClean="0">
              <a:cs typeface="+mn-cs"/>
            </a:endParaRPr>
          </a:p>
          <a:p>
            <a:pPr>
              <a:lnSpc>
                <a:spcPct val="90000"/>
              </a:lnSpc>
              <a:defRPr/>
            </a:pPr>
            <a:endParaRPr lang="en-GB" sz="2000" dirty="0" smtClean="0">
              <a:cs typeface="+mn-cs"/>
            </a:endParaRPr>
          </a:p>
          <a:p>
            <a:pPr>
              <a:lnSpc>
                <a:spcPct val="90000"/>
              </a:lnSpc>
              <a:defRPr/>
            </a:pPr>
            <a:r>
              <a:rPr lang="ru-RU" sz="2000" dirty="0" smtClean="0">
                <a:cs typeface="+mn-cs"/>
              </a:rPr>
              <a:t>Для многочастотной модели нужно указывать решатель с переменным шагом</a:t>
            </a:r>
            <a:endParaRPr lang="en-GB" sz="2000" dirty="0" smtClean="0">
              <a:cs typeface="+mn-cs"/>
            </a:endParaRPr>
          </a:p>
          <a:p>
            <a:pPr>
              <a:lnSpc>
                <a:spcPct val="90000"/>
              </a:lnSpc>
              <a:defRPr/>
            </a:pPr>
            <a:endParaRPr lang="en-US" sz="2000" dirty="0" smtClean="0">
              <a:cs typeface="+mn-cs"/>
            </a:endParaRPr>
          </a:p>
        </p:txBody>
      </p:sp>
      <p:pic>
        <p:nvPicPr>
          <p:cNvPr id="24954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981200"/>
            <a:ext cx="7458075"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249549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819400"/>
            <a:ext cx="23622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249549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4343400"/>
            <a:ext cx="7391400" cy="179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249549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5257800"/>
            <a:ext cx="23622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2495493"/>
                                        </p:tgtEl>
                                        <p:attrNameLst>
                                          <p:attrName>style.visibility</p:attrName>
                                        </p:attrNameLst>
                                      </p:cBhvr>
                                      <p:to>
                                        <p:strVal val="visible"/>
                                      </p:to>
                                    </p:set>
                                    <p:anim calcmode="lin" valueType="num">
                                      <p:cBhvr additive="base">
                                        <p:cTn id="7" dur="500" fill="hold"/>
                                        <p:tgtEl>
                                          <p:spTgt spid="2495493"/>
                                        </p:tgtEl>
                                        <p:attrNameLst>
                                          <p:attrName>ppt_x</p:attrName>
                                        </p:attrNameLst>
                                      </p:cBhvr>
                                      <p:tavLst>
                                        <p:tav tm="0">
                                          <p:val>
                                            <p:strVal val="#ppt_x"/>
                                          </p:val>
                                        </p:tav>
                                        <p:tav tm="100000">
                                          <p:val>
                                            <p:strVal val="#ppt_x"/>
                                          </p:val>
                                        </p:tav>
                                      </p:tavLst>
                                    </p:anim>
                                    <p:anim calcmode="lin" valueType="num">
                                      <p:cBhvr additive="base">
                                        <p:cTn id="8" dur="500" fill="hold"/>
                                        <p:tgtEl>
                                          <p:spTgt spid="2495493"/>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nodeType="clickEffect">
                                  <p:stCondLst>
                                    <p:cond delay="0"/>
                                  </p:stCondLst>
                                  <p:childTnLst>
                                    <p:set>
                                      <p:cBhvr>
                                        <p:cTn id="12" dur="1" fill="hold">
                                          <p:stCondLst>
                                            <p:cond delay="0"/>
                                          </p:stCondLst>
                                        </p:cTn>
                                        <p:tgtEl>
                                          <p:spTgt spid="2495492"/>
                                        </p:tgtEl>
                                        <p:attrNameLst>
                                          <p:attrName>style.visibility</p:attrName>
                                        </p:attrNameLst>
                                      </p:cBhvr>
                                      <p:to>
                                        <p:strVal val="visible"/>
                                      </p:to>
                                    </p:set>
                                    <p:anim calcmode="lin" valueType="num">
                                      <p:cBhvr additive="base">
                                        <p:cTn id="13" dur="500" fill="hold"/>
                                        <p:tgtEl>
                                          <p:spTgt spid="2495492"/>
                                        </p:tgtEl>
                                        <p:attrNameLst>
                                          <p:attrName>ppt_x</p:attrName>
                                        </p:attrNameLst>
                                      </p:cBhvr>
                                      <p:tavLst>
                                        <p:tav tm="0">
                                          <p:val>
                                            <p:strVal val="#ppt_x"/>
                                          </p:val>
                                        </p:tav>
                                        <p:tav tm="100000">
                                          <p:val>
                                            <p:strVal val="#ppt_x"/>
                                          </p:val>
                                        </p:tav>
                                      </p:tavLst>
                                    </p:anim>
                                    <p:anim calcmode="lin" valueType="num">
                                      <p:cBhvr additive="base">
                                        <p:cTn id="14" dur="500" fill="hold"/>
                                        <p:tgtEl>
                                          <p:spTgt spid="2495492"/>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2495495"/>
                                        </p:tgtEl>
                                        <p:attrNameLst>
                                          <p:attrName>style.visibility</p:attrName>
                                        </p:attrNameLst>
                                      </p:cBhvr>
                                      <p:to>
                                        <p:strVal val="visible"/>
                                      </p:to>
                                    </p:set>
                                    <p:anim calcmode="lin" valueType="num">
                                      <p:cBhvr additive="base">
                                        <p:cTn id="19" dur="500" fill="hold"/>
                                        <p:tgtEl>
                                          <p:spTgt spid="2495495"/>
                                        </p:tgtEl>
                                        <p:attrNameLst>
                                          <p:attrName>ppt_x</p:attrName>
                                        </p:attrNameLst>
                                      </p:cBhvr>
                                      <p:tavLst>
                                        <p:tav tm="0">
                                          <p:val>
                                            <p:strVal val="#ppt_x"/>
                                          </p:val>
                                        </p:tav>
                                        <p:tav tm="100000">
                                          <p:val>
                                            <p:strVal val="#ppt_x"/>
                                          </p:val>
                                        </p:tav>
                                      </p:tavLst>
                                    </p:anim>
                                    <p:anim calcmode="lin" valueType="num">
                                      <p:cBhvr additive="base">
                                        <p:cTn id="20" dur="500" fill="hold"/>
                                        <p:tgtEl>
                                          <p:spTgt spid="2495495"/>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2495494"/>
                                        </p:tgtEl>
                                        <p:attrNameLst>
                                          <p:attrName>style.visibility</p:attrName>
                                        </p:attrNameLst>
                                      </p:cBhvr>
                                      <p:to>
                                        <p:strVal val="visible"/>
                                      </p:to>
                                    </p:set>
                                    <p:anim calcmode="lin" valueType="num">
                                      <p:cBhvr additive="base">
                                        <p:cTn id="25" dur="500" fill="hold"/>
                                        <p:tgtEl>
                                          <p:spTgt spid="2495494"/>
                                        </p:tgtEl>
                                        <p:attrNameLst>
                                          <p:attrName>ppt_x</p:attrName>
                                        </p:attrNameLst>
                                      </p:cBhvr>
                                      <p:tavLst>
                                        <p:tav tm="0">
                                          <p:val>
                                            <p:strVal val="#ppt_x"/>
                                          </p:val>
                                        </p:tav>
                                        <p:tav tm="100000">
                                          <p:val>
                                            <p:strVal val="#ppt_x"/>
                                          </p:val>
                                        </p:tav>
                                      </p:tavLst>
                                    </p:anim>
                                    <p:anim calcmode="lin" valueType="num">
                                      <p:cBhvr additive="base">
                                        <p:cTn id="26" dur="500" fill="hold"/>
                                        <p:tgtEl>
                                          <p:spTgt spid="24954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1899522" name="Rectangle 2"/>
          <p:cNvSpPr>
            <a:spLocks noGrp="1" noChangeArrowheads="1"/>
          </p:cNvSpPr>
          <p:nvPr>
            <p:ph type="title" idx="4294967295"/>
          </p:nvPr>
        </p:nvSpPr>
        <p:spPr/>
        <p:txBody>
          <a:bodyPr/>
          <a:lstStyle/>
          <a:p>
            <a:pPr>
              <a:defRPr/>
            </a:pPr>
            <a:r>
              <a:rPr lang="ru-RU" dirty="0" smtClean="0">
                <a:cs typeface="+mj-cs"/>
              </a:rPr>
              <a:t>Цифровые сигналы</a:t>
            </a:r>
            <a:r>
              <a:rPr lang="en-US" dirty="0" smtClean="0">
                <a:cs typeface="+mj-cs"/>
              </a:rPr>
              <a:t>:</a:t>
            </a:r>
            <a:r>
              <a:rPr lang="ru-RU" dirty="0" smtClean="0">
                <a:cs typeface="+mj-cs"/>
              </a:rPr>
              <a:t>рост разрядности</a:t>
            </a:r>
            <a:endParaRPr lang="en-US" dirty="0">
              <a:cs typeface="+mj-cs"/>
            </a:endParaRPr>
          </a:p>
        </p:txBody>
      </p:sp>
      <p:sp>
        <p:nvSpPr>
          <p:cNvPr id="1899527" name="Rectangle 3"/>
          <p:cNvSpPr>
            <a:spLocks noGrp="1" noChangeArrowheads="1"/>
          </p:cNvSpPr>
          <p:nvPr>
            <p:ph type="body" idx="4294967295"/>
          </p:nvPr>
        </p:nvSpPr>
        <p:spPr>
          <a:xfrm>
            <a:off x="350838" y="1187450"/>
            <a:ext cx="3770312" cy="4679950"/>
          </a:xfrm>
        </p:spPr>
        <p:txBody>
          <a:bodyPr/>
          <a:lstStyle/>
          <a:p>
            <a:pPr>
              <a:defRPr/>
            </a:pPr>
            <a:r>
              <a:rPr lang="ru-RU" sz="2200" dirty="0" smtClean="0">
                <a:cs typeface="+mn-cs"/>
              </a:rPr>
              <a:t>Умножение и сложение </a:t>
            </a:r>
            <a:r>
              <a:rPr lang="ru-RU" sz="2200" dirty="0" err="1" smtClean="0">
                <a:cs typeface="+mn-cs"/>
              </a:rPr>
              <a:t>пораждают</a:t>
            </a:r>
            <a:r>
              <a:rPr lang="ru-RU" sz="2200" dirty="0" smtClean="0">
                <a:cs typeface="+mn-cs"/>
              </a:rPr>
              <a:t> увеличение </a:t>
            </a:r>
            <a:r>
              <a:rPr lang="ru-RU" sz="2200" dirty="0" err="1" smtClean="0">
                <a:cs typeface="+mn-cs"/>
              </a:rPr>
              <a:t>разряжности</a:t>
            </a:r>
            <a:endParaRPr lang="en-US" sz="2200" dirty="0" smtClean="0">
              <a:cs typeface="+mn-cs"/>
            </a:endParaRPr>
          </a:p>
          <a:p>
            <a:pPr lvl="1">
              <a:defRPr/>
            </a:pPr>
            <a:r>
              <a:rPr lang="en-US" sz="1600" dirty="0" smtClean="0"/>
              <a:t>16  </a:t>
            </a:r>
            <a:r>
              <a:rPr lang="ru-RU" sz="1600" dirty="0" smtClean="0"/>
              <a:t>бит </a:t>
            </a:r>
            <a:r>
              <a:rPr lang="en-US" sz="1600" dirty="0" smtClean="0"/>
              <a:t>X 16 </a:t>
            </a:r>
            <a:r>
              <a:rPr lang="ru-RU" sz="1600" dirty="0" smtClean="0"/>
              <a:t>бит</a:t>
            </a:r>
            <a:r>
              <a:rPr lang="en-US" sz="1600" dirty="0" smtClean="0"/>
              <a:t> = 3</a:t>
            </a:r>
            <a:r>
              <a:rPr lang="ru-RU" sz="1600" dirty="0" smtClean="0"/>
              <a:t>2</a:t>
            </a:r>
            <a:r>
              <a:rPr lang="en-US" sz="1600" dirty="0" smtClean="0"/>
              <a:t> </a:t>
            </a:r>
            <a:r>
              <a:rPr lang="ru-RU" sz="1600" dirty="0" smtClean="0"/>
              <a:t>бита</a:t>
            </a:r>
            <a:endParaRPr lang="en-US" sz="1600" dirty="0" smtClean="0"/>
          </a:p>
          <a:p>
            <a:pPr lvl="1">
              <a:defRPr/>
            </a:pPr>
            <a:r>
              <a:rPr lang="ru-RU" sz="1600" dirty="0" smtClean="0"/>
              <a:t>Необходимо обращать внимание и ограничивать рост разрядности</a:t>
            </a:r>
            <a:endParaRPr lang="en-US" sz="1600" dirty="0" smtClean="0"/>
          </a:p>
        </p:txBody>
      </p:sp>
      <p:graphicFrame>
        <p:nvGraphicFramePr>
          <p:cNvPr id="205828" name="Object 4"/>
          <p:cNvGraphicFramePr>
            <a:graphicFrameLocks noChangeAspect="1"/>
          </p:cNvGraphicFramePr>
          <p:nvPr/>
        </p:nvGraphicFramePr>
        <p:xfrm>
          <a:off x="4038600" y="1524000"/>
          <a:ext cx="5105400" cy="4305300"/>
        </p:xfrm>
        <a:graphic>
          <a:graphicData uri="http://schemas.openxmlformats.org/presentationml/2006/ole">
            <mc:AlternateContent xmlns:mc="http://schemas.openxmlformats.org/markup-compatibility/2006">
              <mc:Choice xmlns:v="urn:schemas-microsoft-com:vml" Requires="v">
                <p:oleObj spid="_x0000_s206053" name="VISIO" r:id="rId4" imgW="3867912" imgH="3255264" progId="">
                  <p:embed/>
                </p:oleObj>
              </mc:Choice>
              <mc:Fallback>
                <p:oleObj name="VISIO" r:id="rId4" imgW="3867912" imgH="3255264" progId="">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600" y="1524000"/>
                        <a:ext cx="5105400" cy="430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Slide Number Placeholder 3"/>
          <p:cNvSpPr>
            <a:spLocks noGrp="1"/>
          </p:cNvSpPr>
          <p:nvPr>
            <p:ph type="sldNum" sz="quarter" idx="4294967295"/>
          </p:nvPr>
        </p:nvSpPr>
        <p:spPr bwMode="auto">
          <a:xfrm>
            <a:off x="304800" y="6588125"/>
            <a:ext cx="698500" cy="282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900"/>
          </a:p>
        </p:txBody>
      </p:sp>
      <p:sp>
        <p:nvSpPr>
          <p:cNvPr id="1900546" name="Rectangle 2"/>
          <p:cNvSpPr>
            <a:spLocks noGrp="1" noChangeArrowheads="1"/>
          </p:cNvSpPr>
          <p:nvPr>
            <p:ph type="title" idx="4294967295"/>
          </p:nvPr>
        </p:nvSpPr>
        <p:spPr/>
        <p:txBody>
          <a:bodyPr/>
          <a:lstStyle/>
          <a:p>
            <a:pPr>
              <a:defRPr/>
            </a:pPr>
            <a:r>
              <a:rPr lang="ru-RU" dirty="0" smtClean="0">
                <a:cs typeface="+mj-cs"/>
              </a:rPr>
              <a:t>Ограничение роста разрядности</a:t>
            </a:r>
            <a:endParaRPr lang="en-US" dirty="0">
              <a:cs typeface="+mj-cs"/>
            </a:endParaRPr>
          </a:p>
        </p:txBody>
      </p:sp>
      <p:sp>
        <p:nvSpPr>
          <p:cNvPr id="1900551" name="Rectangle 3"/>
          <p:cNvSpPr>
            <a:spLocks noGrp="1" noChangeArrowheads="1"/>
          </p:cNvSpPr>
          <p:nvPr>
            <p:ph type="body" idx="4294967295"/>
          </p:nvPr>
        </p:nvSpPr>
        <p:spPr>
          <a:xfrm>
            <a:off x="350838" y="1187450"/>
            <a:ext cx="4538662" cy="4679950"/>
          </a:xfrm>
        </p:spPr>
        <p:txBody>
          <a:bodyPr/>
          <a:lstStyle/>
          <a:p>
            <a:pPr>
              <a:lnSpc>
                <a:spcPct val="90000"/>
              </a:lnSpc>
              <a:defRPr/>
            </a:pPr>
            <a:r>
              <a:rPr lang="ru-RU" sz="2000" dirty="0" smtClean="0">
                <a:cs typeface="+mn-cs"/>
              </a:rPr>
              <a:t>Решение</a:t>
            </a:r>
            <a:r>
              <a:rPr lang="en-US" sz="2000" dirty="0" smtClean="0">
                <a:cs typeface="+mn-cs"/>
              </a:rPr>
              <a:t>: </a:t>
            </a:r>
            <a:r>
              <a:rPr lang="ru-RU" sz="2000" dirty="0" smtClean="0">
                <a:cs typeface="+mn-cs"/>
              </a:rPr>
              <a:t>удаление ненужных бит</a:t>
            </a:r>
            <a:endParaRPr lang="en-US" sz="2000" dirty="0" smtClean="0">
              <a:cs typeface="+mn-cs"/>
            </a:endParaRPr>
          </a:p>
          <a:p>
            <a:pPr lvl="1">
              <a:lnSpc>
                <a:spcPct val="90000"/>
              </a:lnSpc>
              <a:defRPr/>
            </a:pPr>
            <a:r>
              <a:rPr lang="en-US" sz="1600" dirty="0" smtClean="0"/>
              <a:t>MSB </a:t>
            </a:r>
            <a:r>
              <a:rPr lang="ru-RU" sz="1600" dirty="0" smtClean="0"/>
              <a:t>или </a:t>
            </a:r>
            <a:r>
              <a:rPr lang="en-US" sz="1600" dirty="0" smtClean="0"/>
              <a:t>LSB</a:t>
            </a:r>
          </a:p>
          <a:p>
            <a:pPr lvl="1">
              <a:lnSpc>
                <a:spcPct val="90000"/>
              </a:lnSpc>
              <a:defRPr/>
            </a:pPr>
            <a:r>
              <a:rPr lang="ru-RU" sz="1600" dirty="0" smtClean="0"/>
              <a:t>Усечение, округление или насыщение ненужных бит</a:t>
            </a:r>
            <a:endParaRPr lang="en-US" sz="1600" dirty="0" smtClean="0"/>
          </a:p>
          <a:p>
            <a:pPr>
              <a:lnSpc>
                <a:spcPct val="90000"/>
              </a:lnSpc>
              <a:defRPr/>
            </a:pPr>
            <a:r>
              <a:rPr lang="ru-RU" sz="2000" dirty="0" smtClean="0">
                <a:cs typeface="+mn-cs"/>
              </a:rPr>
              <a:t>Может повлиять, а может и не повлиять на результирующие значение</a:t>
            </a:r>
            <a:endParaRPr lang="en-US" sz="2000" dirty="0" smtClean="0">
              <a:cs typeface="+mn-cs"/>
            </a:endParaRPr>
          </a:p>
          <a:p>
            <a:pPr lvl="1">
              <a:lnSpc>
                <a:spcPct val="90000"/>
              </a:lnSpc>
              <a:defRPr/>
            </a:pPr>
            <a:r>
              <a:rPr lang="ru-RU" sz="1600" dirty="0" smtClean="0"/>
              <a:t>Удаление 17и младших бит повлияет на изменение выходного значения, если выход сумматора больше чем 16 бит</a:t>
            </a:r>
            <a:endParaRPr lang="en-US" sz="1600" dirty="0" smtClean="0"/>
          </a:p>
          <a:p>
            <a:pPr lvl="1">
              <a:lnSpc>
                <a:spcPct val="90000"/>
              </a:lnSpc>
              <a:defRPr/>
            </a:pPr>
            <a:r>
              <a:rPr lang="ru-RU" sz="1600" dirty="0" smtClean="0"/>
              <a:t>Называется нелинейным эффектом</a:t>
            </a:r>
            <a:endParaRPr lang="en-US" sz="1600" dirty="0" smtClean="0"/>
          </a:p>
          <a:p>
            <a:pPr lvl="1">
              <a:lnSpc>
                <a:spcPct val="90000"/>
              </a:lnSpc>
              <a:defRPr/>
            </a:pPr>
            <a:r>
              <a:rPr lang="ru-RU" sz="1600" dirty="0" smtClean="0"/>
              <a:t>Для исследования лучше всего моделировать</a:t>
            </a:r>
            <a:endParaRPr lang="en-US" sz="1600" dirty="0" smtClean="0"/>
          </a:p>
        </p:txBody>
      </p:sp>
      <p:graphicFrame>
        <p:nvGraphicFramePr>
          <p:cNvPr id="207876" name="Object 4"/>
          <p:cNvGraphicFramePr>
            <a:graphicFrameLocks noChangeAspect="1"/>
          </p:cNvGraphicFramePr>
          <p:nvPr/>
        </p:nvGraphicFramePr>
        <p:xfrm>
          <a:off x="4648200" y="1447800"/>
          <a:ext cx="4267200" cy="4237038"/>
        </p:xfrm>
        <a:graphic>
          <a:graphicData uri="http://schemas.openxmlformats.org/presentationml/2006/ole">
            <mc:AlternateContent xmlns:mc="http://schemas.openxmlformats.org/markup-compatibility/2006">
              <mc:Choice xmlns:v="urn:schemas-microsoft-com:vml" Requires="v">
                <p:oleObj spid="_x0000_s208101" name="VISIO" r:id="rId4" imgW="3003804" imgH="2974848" progId="">
                  <p:embed/>
                </p:oleObj>
              </mc:Choice>
              <mc:Fallback>
                <p:oleObj name="VISIO" r:id="rId4" imgW="3003804" imgH="2974848" progId="">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1447800"/>
                        <a:ext cx="4267200" cy="423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3602" name="Rectangle 2"/>
          <p:cNvSpPr>
            <a:spLocks noGrp="1" noChangeArrowheads="1"/>
          </p:cNvSpPr>
          <p:nvPr>
            <p:ph type="title"/>
          </p:nvPr>
        </p:nvSpPr>
        <p:spPr/>
        <p:txBody>
          <a:bodyPr/>
          <a:lstStyle/>
          <a:p>
            <a:pPr>
              <a:defRPr/>
            </a:pPr>
            <a:r>
              <a:rPr lang="ru-RU" dirty="0" smtClean="0">
                <a:cs typeface="+mj-cs"/>
              </a:rPr>
              <a:t>Управлением проектом</a:t>
            </a:r>
            <a:endParaRPr lang="en-US" dirty="0" smtClean="0">
              <a:cs typeface="+mj-cs"/>
            </a:endParaRPr>
          </a:p>
        </p:txBody>
      </p:sp>
      <p:sp>
        <p:nvSpPr>
          <p:cNvPr id="3353603" name="Rectangle 3"/>
          <p:cNvSpPr>
            <a:spLocks noGrp="1" noChangeArrowheads="1"/>
          </p:cNvSpPr>
          <p:nvPr>
            <p:ph type="body" idx="1"/>
          </p:nvPr>
        </p:nvSpPr>
        <p:spPr/>
        <p:txBody>
          <a:bodyPr/>
          <a:lstStyle/>
          <a:p>
            <a:pPr>
              <a:defRPr/>
            </a:pPr>
            <a:r>
              <a:rPr lang="ru-RU" sz="2400" dirty="0" smtClean="0">
                <a:cs typeface="+mn-cs"/>
              </a:rPr>
              <a:t>Для переноса проекта</a:t>
            </a:r>
            <a:r>
              <a:rPr lang="en-US" sz="2400" dirty="0" smtClean="0">
                <a:cs typeface="+mn-cs"/>
              </a:rPr>
              <a:t> DSP Builder </a:t>
            </a:r>
            <a:r>
              <a:rPr lang="ru-RU" sz="2400" dirty="0" smtClean="0">
                <a:cs typeface="+mn-cs"/>
              </a:rPr>
              <a:t>необходимо перенести следующие файлы</a:t>
            </a:r>
            <a:r>
              <a:rPr lang="en-US" sz="2400" dirty="0" smtClean="0">
                <a:cs typeface="+mn-cs"/>
              </a:rPr>
              <a:t>:</a:t>
            </a:r>
          </a:p>
          <a:p>
            <a:pPr lvl="1">
              <a:defRPr/>
            </a:pPr>
            <a:r>
              <a:rPr lang="ru-RU" dirty="0" smtClean="0"/>
              <a:t>Файл верхнего уровня </a:t>
            </a:r>
            <a:r>
              <a:rPr lang="en-US" dirty="0" smtClean="0"/>
              <a:t>Simulink &lt;model&gt;.mdl</a:t>
            </a:r>
          </a:p>
          <a:p>
            <a:pPr lvl="1">
              <a:defRPr/>
            </a:pPr>
            <a:r>
              <a:rPr lang="ru-RU" dirty="0" smtClean="0"/>
              <a:t>Директорию импорта </a:t>
            </a:r>
            <a:r>
              <a:rPr lang="en-US" dirty="0" err="1" smtClean="0"/>
              <a:t>DSPBuilder</a:t>
            </a:r>
            <a:r>
              <a:rPr lang="en-US" dirty="0" smtClean="0"/>
              <a:t>_&lt;model&gt;_import </a:t>
            </a:r>
            <a:r>
              <a:rPr lang="ru-RU" dirty="0" smtClean="0"/>
              <a:t>и её содержимое</a:t>
            </a:r>
            <a:endParaRPr lang="en-US" dirty="0" smtClean="0"/>
          </a:p>
          <a:p>
            <a:pPr lvl="2">
              <a:defRPr/>
            </a:pPr>
            <a:r>
              <a:rPr lang="ru-RU" dirty="0" smtClean="0"/>
              <a:t>Минимально </a:t>
            </a:r>
            <a:r>
              <a:rPr lang="en-US" dirty="0" smtClean="0"/>
              <a:t> top level wrapper </a:t>
            </a:r>
            <a:r>
              <a:rPr lang="ru-RU" dirty="0" smtClean="0"/>
              <a:t>файлы для всех </a:t>
            </a:r>
            <a:r>
              <a:rPr lang="en-US" dirty="0" smtClean="0"/>
              <a:t>IP </a:t>
            </a:r>
            <a:r>
              <a:rPr lang="en-US" dirty="0" err="1" smtClean="0"/>
              <a:t>megacore</a:t>
            </a:r>
            <a:r>
              <a:rPr lang="en-US" dirty="0" smtClean="0"/>
              <a:t> </a:t>
            </a:r>
            <a:r>
              <a:rPr lang="ru-RU" dirty="0" smtClean="0"/>
              <a:t>сущностей</a:t>
            </a:r>
            <a:endParaRPr lang="en-US" dirty="0" smtClean="0"/>
          </a:p>
          <a:p>
            <a:pPr lvl="3">
              <a:defRPr/>
            </a:pPr>
            <a:r>
              <a:rPr lang="en-US" dirty="0" err="1" smtClean="0">
                <a:latin typeface="Courier New" charset="0"/>
              </a:rPr>
              <a:t>alt_dspbuilder_refresh_megacore</a:t>
            </a:r>
            <a:r>
              <a:rPr lang="en-US" dirty="0" smtClean="0"/>
              <a:t> </a:t>
            </a:r>
            <a:r>
              <a:rPr lang="ru-RU" dirty="0" smtClean="0"/>
              <a:t>для перегенерации</a:t>
            </a:r>
            <a:endParaRPr lang="en-US" dirty="0" smtClean="0"/>
          </a:p>
          <a:p>
            <a:pPr lvl="1">
              <a:defRPr/>
            </a:pPr>
            <a:r>
              <a:rPr lang="ru-RU" dirty="0" smtClean="0"/>
              <a:t>Все исходные файлы для импортированного</a:t>
            </a:r>
            <a:r>
              <a:rPr lang="en-US" dirty="0" smtClean="0"/>
              <a:t> HDL</a:t>
            </a:r>
          </a:p>
          <a:p>
            <a:pPr lvl="1">
              <a:defRPr/>
            </a:pPr>
            <a:r>
              <a:rPr lang="ru-RU" dirty="0" smtClean="0"/>
              <a:t>Все файлы инициализации памяти</a:t>
            </a:r>
            <a:r>
              <a:rPr lang="en-US" dirty="0" smtClean="0"/>
              <a:t> (.hex)</a:t>
            </a:r>
          </a:p>
          <a:p>
            <a:pPr lvl="1">
              <a:defRPr/>
            </a:pPr>
            <a:r>
              <a:rPr lang="ru-RU" dirty="0" smtClean="0"/>
              <a:t>Все использованные пользовательские библиотеки</a:t>
            </a:r>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Rectangle 2"/>
          <p:cNvSpPr>
            <a:spLocks noGrp="1" noChangeArrowheads="1"/>
          </p:cNvSpPr>
          <p:nvPr>
            <p:ph type="ctrTitle"/>
          </p:nvPr>
        </p:nvSpPr>
        <p:spPr>
          <a:xfrm>
            <a:off x="304800" y="2286000"/>
            <a:ext cx="6053138" cy="1143000"/>
          </a:xfrm>
          <a:effectLst>
            <a:outerShdw dist="35921" dir="2700000" algn="ctr" rotWithShape="0">
              <a:srgbClr val="DDDDDD"/>
            </a:outerShdw>
          </a:effectLst>
        </p:spPr>
        <p:txBody>
          <a:bodyPr/>
          <a:lstStyle/>
          <a:p>
            <a:r>
              <a:rPr lang="en-US">
                <a:ea typeface="ＭＳ Ｐゴシック" charset="0"/>
              </a:rPr>
              <a:t>Exercise 2 – Building FIR</a:t>
            </a:r>
            <a:br>
              <a:rPr lang="en-US">
                <a:ea typeface="ＭＳ Ｐゴシック" charset="0"/>
              </a:rPr>
            </a:br>
            <a:r>
              <a:rPr lang="en-US" sz="2000" b="0" i="1">
                <a:ea typeface="ＭＳ Ｐゴシック" charset="0"/>
              </a:rPr>
              <a:t>DSP Builder Design Flow</a:t>
            </a:r>
            <a:endParaRPr lang="en-US">
              <a:ea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Rectangle 2"/>
          <p:cNvSpPr>
            <a:spLocks noGrp="1" noChangeArrowheads="1"/>
          </p:cNvSpPr>
          <p:nvPr>
            <p:ph type="subTitle" idx="1"/>
          </p:nvPr>
        </p:nvSpPr>
        <p:spPr>
          <a:xfrm>
            <a:off x="381000" y="3505200"/>
            <a:ext cx="8382000" cy="2362200"/>
          </a:xfrm>
        </p:spPr>
        <p:txBody>
          <a:bodyPr/>
          <a:lstStyle/>
          <a:p>
            <a:pPr>
              <a:buFont typeface="Wingdings" charset="0"/>
              <a:buNone/>
            </a:pPr>
            <a:r>
              <a:rPr lang="en-US" sz="2000">
                <a:ea typeface="ＭＳ Ｐゴシック" charset="0"/>
              </a:rPr>
              <a:t>Hardware Simulation &amp; Debugging with DSP Builder</a:t>
            </a:r>
            <a:br>
              <a:rPr lang="en-US" sz="2000">
                <a:ea typeface="ＭＳ Ｐゴシック" charset="0"/>
              </a:rPr>
            </a:br>
            <a:r>
              <a:rPr lang="en-US" sz="2000">
                <a:ea typeface="ＭＳ Ｐゴシック" charset="0"/>
              </a:rPr>
              <a:t/>
            </a:r>
            <a:br>
              <a:rPr lang="en-US" sz="2000">
                <a:ea typeface="ＭＳ Ｐゴシック" charset="0"/>
              </a:rPr>
            </a:br>
            <a:r>
              <a:rPr lang="en-US" sz="1800" i="0">
                <a:ea typeface="ＭＳ Ｐゴシック" charset="0"/>
              </a:rPr>
              <a:t>1- </a:t>
            </a:r>
            <a:r>
              <a:rPr lang="en-US" sz="1800" b="1" i="0" u="sng">
                <a:solidFill>
                  <a:schemeClr val="folHlink"/>
                </a:solidFill>
                <a:ea typeface="ＭＳ Ｐゴシック" charset="0"/>
              </a:rPr>
              <a:t>Simulink and ModelSim Co-Simulation</a:t>
            </a:r>
            <a:r>
              <a:rPr lang="en-US" sz="1800" i="0">
                <a:ea typeface="ＭＳ Ｐゴシック" charset="0"/>
              </a:rPr>
              <a:t> </a:t>
            </a:r>
            <a:br>
              <a:rPr lang="en-US" sz="1800" i="0">
                <a:ea typeface="ＭＳ Ｐゴシック" charset="0"/>
              </a:rPr>
            </a:br>
            <a:r>
              <a:rPr lang="en-US" sz="1800" i="0">
                <a:ea typeface="ＭＳ Ｐゴシック" charset="0"/>
              </a:rPr>
              <a:t>2- SignalTap II</a:t>
            </a:r>
            <a:br>
              <a:rPr lang="en-US" sz="1800" i="0">
                <a:ea typeface="ＭＳ Ｐゴシック" charset="0"/>
              </a:rPr>
            </a:br>
            <a:r>
              <a:rPr lang="en-US" sz="1800" i="0">
                <a:ea typeface="ＭＳ Ｐゴシック" charset="0"/>
              </a:rPr>
              <a:t>3- Hardware in the Loop</a:t>
            </a:r>
          </a:p>
        </p:txBody>
      </p:sp>
      <p:sp>
        <p:nvSpPr>
          <p:cNvPr id="3113987" name="Rectangle 3"/>
          <p:cNvSpPr>
            <a:spLocks noGrp="1" noChangeArrowheads="1"/>
          </p:cNvSpPr>
          <p:nvPr>
            <p:ph type="ctrTitle"/>
          </p:nvPr>
        </p:nvSpPr>
        <p:spPr>
          <a:xfrm>
            <a:off x="381000" y="2895600"/>
            <a:ext cx="8610600" cy="762000"/>
          </a:xfrm>
          <a:effectLst>
            <a:outerShdw blurRad="63500" dist="17961" dir="2700000" algn="ctr" rotWithShape="0">
              <a:srgbClr val="DDDDDD"/>
            </a:outerShdw>
          </a:effectLst>
        </p:spPr>
        <p:txBody>
          <a:bodyPr/>
          <a:lstStyle/>
          <a:p>
            <a:pPr>
              <a:defRPr/>
            </a:pPr>
            <a:r>
              <a:rPr lang="en-US" sz="2400">
                <a:cs typeface="+mj-cs"/>
              </a:rPr>
              <a:t>Designing with DSP Builder</a:t>
            </a:r>
          </a:p>
        </p:txBody>
      </p:sp>
    </p:spTree>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ELAPSEDTIME" val="71.86"/>
  <p:tag name="AUDIO_ID" val="269"/>
  <p:tag name="ARTICULATE_TITLE_TAG" val="DSB Builder System Level Design Flow"/>
  <p:tag name="ARTICULATE_SLIDE_PAUSE" val="0"/>
  <p:tag name="ARTICULATE_NAV_LEVEL" val="1"/>
  <p:tag name="ARTICULATE_PLAYLIST_ID" val="-1"/>
</p:tagLst>
</file>

<file path=ppt/tags/tag3.xml><?xml version="1.0" encoding="utf-8"?>
<p:tagLst xmlns:a="http://schemas.openxmlformats.org/drawingml/2006/main" xmlns:r="http://schemas.openxmlformats.org/officeDocument/2006/relationships" xmlns:p="http://schemas.openxmlformats.org/presentationml/2006/main">
  <p:tag name="ELAPSEDTIME" val="61.125"/>
  <p:tag name="AUDIO_ID" val="498"/>
</p:tagLst>
</file>

<file path=ppt/tags/tag4.xml><?xml version="1.0" encoding="utf-8"?>
<p:tagLst xmlns:a="http://schemas.openxmlformats.org/drawingml/2006/main" xmlns:r="http://schemas.openxmlformats.org/officeDocument/2006/relationships" xmlns:p="http://schemas.openxmlformats.org/presentationml/2006/main">
  <p:tag name="TIMING" val="|5.3|3.1|6.5|4.2|3.5"/>
</p:tagLst>
</file>

<file path=ppt/theme/theme1.xml><?xml version="1.0" encoding="utf-8"?>
<a:theme xmlns:a="http://schemas.openxmlformats.org/drawingml/2006/main" name="blank">
  <a:themeElements>
    <a:clrScheme name="blank 9">
      <a:dk1>
        <a:srgbClr val="000000"/>
      </a:dk1>
      <a:lt1>
        <a:srgbClr val="FFFFFF"/>
      </a:lt1>
      <a:dk2>
        <a:srgbClr val="00267F"/>
      </a:dk2>
      <a:lt2>
        <a:srgbClr val="B2B2B2"/>
      </a:lt2>
      <a:accent1>
        <a:srgbClr val="4F8A10"/>
      </a:accent1>
      <a:accent2>
        <a:srgbClr val="FFF200"/>
      </a:accent2>
      <a:accent3>
        <a:srgbClr val="FFFFFF"/>
      </a:accent3>
      <a:accent4>
        <a:srgbClr val="000000"/>
      </a:accent4>
      <a:accent5>
        <a:srgbClr val="B2C4AA"/>
      </a:accent5>
      <a:accent6>
        <a:srgbClr val="E7DB00"/>
      </a:accent6>
      <a:hlink>
        <a:srgbClr val="00AEEF"/>
      </a:hlink>
      <a:folHlink>
        <a:srgbClr val="C10435"/>
      </a:folHlink>
    </a:clrScheme>
    <a:fontScheme name="blank">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lank 8">
        <a:dk1>
          <a:srgbClr val="000000"/>
        </a:dk1>
        <a:lt1>
          <a:srgbClr val="FFFFFF"/>
        </a:lt1>
        <a:dk2>
          <a:srgbClr val="003399"/>
        </a:dk2>
        <a:lt2>
          <a:srgbClr val="B2B2B2"/>
        </a:lt2>
        <a:accent1>
          <a:srgbClr val="00AC00"/>
        </a:accent1>
        <a:accent2>
          <a:srgbClr val="FFCC00"/>
        </a:accent2>
        <a:accent3>
          <a:srgbClr val="FFFFFF"/>
        </a:accent3>
        <a:accent4>
          <a:srgbClr val="000000"/>
        </a:accent4>
        <a:accent5>
          <a:srgbClr val="AAD2AA"/>
        </a:accent5>
        <a:accent6>
          <a:srgbClr val="E7B900"/>
        </a:accent6>
        <a:hlink>
          <a:srgbClr val="3399FF"/>
        </a:hlink>
        <a:folHlink>
          <a:srgbClr val="E00000"/>
        </a:folHlink>
      </a:clrScheme>
      <a:clrMap bg1="lt1" tx1="dk1" bg2="lt2" tx2="dk2" accent1="accent1" accent2="accent2" accent3="accent3" accent4="accent4" accent5="accent5" accent6="accent6" hlink="hlink" folHlink="folHlink"/>
    </a:extraClrScheme>
    <a:extraClrScheme>
      <a:clrScheme name="blank 9">
        <a:dk1>
          <a:srgbClr val="000000"/>
        </a:dk1>
        <a:lt1>
          <a:srgbClr val="FFFFFF"/>
        </a:lt1>
        <a:dk2>
          <a:srgbClr val="00267F"/>
        </a:dk2>
        <a:lt2>
          <a:srgbClr val="B2B2B2"/>
        </a:lt2>
        <a:accent1>
          <a:srgbClr val="4F8A10"/>
        </a:accent1>
        <a:accent2>
          <a:srgbClr val="FFF200"/>
        </a:accent2>
        <a:accent3>
          <a:srgbClr val="FFFFFF"/>
        </a:accent3>
        <a:accent4>
          <a:srgbClr val="000000"/>
        </a:accent4>
        <a:accent5>
          <a:srgbClr val="B2C4AA"/>
        </a:accent5>
        <a:accent6>
          <a:srgbClr val="E7DB00"/>
        </a:accent6>
        <a:hlink>
          <a:srgbClr val="00AEEF"/>
        </a:hlink>
        <a:folHlink>
          <a:srgbClr val="C10435"/>
        </a:folHlink>
      </a:clrScheme>
      <a:clrMap bg1="lt1" tx1="dk1" bg2="lt2" tx2="dk2" accent1="accent1" accent2="accent2" accent3="accent3" accent4="accent4" accent5="accent5" accent6="accent6" hlink="hlink" folHlink="folHlink"/>
    </a:extraClrScheme>
    <a:extraClrScheme>
      <a:clrScheme name="blank 10">
        <a:dk1>
          <a:srgbClr val="000000"/>
        </a:dk1>
        <a:lt1>
          <a:srgbClr val="FFFFFF"/>
        </a:lt1>
        <a:dk2>
          <a:srgbClr val="00529B"/>
        </a:dk2>
        <a:lt2>
          <a:srgbClr val="B2B2B2"/>
        </a:lt2>
        <a:accent1>
          <a:srgbClr val="4F8A10"/>
        </a:accent1>
        <a:accent2>
          <a:srgbClr val="FFF200"/>
        </a:accent2>
        <a:accent3>
          <a:srgbClr val="FFFFFF"/>
        </a:accent3>
        <a:accent4>
          <a:srgbClr val="000000"/>
        </a:accent4>
        <a:accent5>
          <a:srgbClr val="B2C4AA"/>
        </a:accent5>
        <a:accent6>
          <a:srgbClr val="E7DB00"/>
        </a:accent6>
        <a:hlink>
          <a:srgbClr val="00AEEF"/>
        </a:hlink>
        <a:folHlink>
          <a:srgbClr val="C1043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blank">
  <a:themeElements>
    <a:clrScheme name="1_blank 9">
      <a:dk1>
        <a:srgbClr val="000000"/>
      </a:dk1>
      <a:lt1>
        <a:srgbClr val="FFFFFF"/>
      </a:lt1>
      <a:dk2>
        <a:srgbClr val="00267F"/>
      </a:dk2>
      <a:lt2>
        <a:srgbClr val="B2B2B2"/>
      </a:lt2>
      <a:accent1>
        <a:srgbClr val="4F8A10"/>
      </a:accent1>
      <a:accent2>
        <a:srgbClr val="FFF200"/>
      </a:accent2>
      <a:accent3>
        <a:srgbClr val="FFFFFF"/>
      </a:accent3>
      <a:accent4>
        <a:srgbClr val="000000"/>
      </a:accent4>
      <a:accent5>
        <a:srgbClr val="B2C4AA"/>
      </a:accent5>
      <a:accent6>
        <a:srgbClr val="E7DB00"/>
      </a:accent6>
      <a:hlink>
        <a:srgbClr val="00AEEF"/>
      </a:hlink>
      <a:folHlink>
        <a:srgbClr val="C10435"/>
      </a:folHlink>
    </a:clrScheme>
    <a:fontScheme name="2_blank">
      <a:majorFont>
        <a:latin typeface=""/>
        <a:ea typeface="ＭＳ Ｐゴシック"/>
        <a:cs typeface=""/>
      </a:majorFont>
      <a:minorFont>
        <a:latin typeface=""/>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81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81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_blank 8">
        <a:dk1>
          <a:srgbClr val="000000"/>
        </a:dk1>
        <a:lt1>
          <a:srgbClr val="FFFFFF"/>
        </a:lt1>
        <a:dk2>
          <a:srgbClr val="003399"/>
        </a:dk2>
        <a:lt2>
          <a:srgbClr val="B2B2B2"/>
        </a:lt2>
        <a:accent1>
          <a:srgbClr val="00AC00"/>
        </a:accent1>
        <a:accent2>
          <a:srgbClr val="FFCC00"/>
        </a:accent2>
        <a:accent3>
          <a:srgbClr val="FFFFFF"/>
        </a:accent3>
        <a:accent4>
          <a:srgbClr val="000000"/>
        </a:accent4>
        <a:accent5>
          <a:srgbClr val="AAD2AA"/>
        </a:accent5>
        <a:accent6>
          <a:srgbClr val="E7B900"/>
        </a:accent6>
        <a:hlink>
          <a:srgbClr val="3399FF"/>
        </a:hlink>
        <a:folHlink>
          <a:srgbClr val="E00000"/>
        </a:folHlink>
      </a:clrScheme>
      <a:clrMap bg1="lt1" tx1="dk1" bg2="lt2" tx2="dk2" accent1="accent1" accent2="accent2" accent3="accent3" accent4="accent4" accent5="accent5" accent6="accent6" hlink="hlink" folHlink="folHlink"/>
    </a:extraClrScheme>
    <a:extraClrScheme>
      <a:clrScheme name="1_blank 9">
        <a:dk1>
          <a:srgbClr val="000000"/>
        </a:dk1>
        <a:lt1>
          <a:srgbClr val="FFFFFF"/>
        </a:lt1>
        <a:dk2>
          <a:srgbClr val="00267F"/>
        </a:dk2>
        <a:lt2>
          <a:srgbClr val="B2B2B2"/>
        </a:lt2>
        <a:accent1>
          <a:srgbClr val="4F8A10"/>
        </a:accent1>
        <a:accent2>
          <a:srgbClr val="FFF200"/>
        </a:accent2>
        <a:accent3>
          <a:srgbClr val="FFFFFF"/>
        </a:accent3>
        <a:accent4>
          <a:srgbClr val="000000"/>
        </a:accent4>
        <a:accent5>
          <a:srgbClr val="B2C4AA"/>
        </a:accent5>
        <a:accent6>
          <a:srgbClr val="E7DB00"/>
        </a:accent6>
        <a:hlink>
          <a:srgbClr val="00AEEF"/>
        </a:hlink>
        <a:folHlink>
          <a:srgbClr val="C10435"/>
        </a:folHlink>
      </a:clrScheme>
      <a:clrMap bg1="lt1" tx1="dk1" bg2="lt2" tx2="dk2" accent1="accent1" accent2="accent2" accent3="accent3" accent4="accent4" accent5="accent5" accent6="accent6" hlink="hlink" folHlink="folHlink"/>
    </a:extraClrScheme>
    <a:extraClrScheme>
      <a:clrScheme name="1_blank 10">
        <a:dk1>
          <a:srgbClr val="000000"/>
        </a:dk1>
        <a:lt1>
          <a:srgbClr val="FFFFFF"/>
        </a:lt1>
        <a:dk2>
          <a:srgbClr val="00529B"/>
        </a:dk2>
        <a:lt2>
          <a:srgbClr val="B2B2B2"/>
        </a:lt2>
        <a:accent1>
          <a:srgbClr val="4F8A10"/>
        </a:accent1>
        <a:accent2>
          <a:srgbClr val="FFF200"/>
        </a:accent2>
        <a:accent3>
          <a:srgbClr val="FFFFFF"/>
        </a:accent3>
        <a:accent4>
          <a:srgbClr val="000000"/>
        </a:accent4>
        <a:accent5>
          <a:srgbClr val="B2C4AA"/>
        </a:accent5>
        <a:accent6>
          <a:srgbClr val="E7DB00"/>
        </a:accent6>
        <a:hlink>
          <a:srgbClr val="00AEEF"/>
        </a:hlink>
        <a:folHlink>
          <a:srgbClr val="C10435"/>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75631</TotalTime>
  <Words>9592</Words>
  <Application>Microsoft Macintosh PowerPoint</Application>
  <PresentationFormat>On-screen Show (4:3)</PresentationFormat>
  <Paragraphs>2185</Paragraphs>
  <Slides>190</Slides>
  <Notes>190</Notes>
  <HiddenSlides>0</HiddenSlides>
  <MMClips>0</MMClips>
  <ScaleCrop>false</ScaleCrop>
  <HeadingPairs>
    <vt:vector size="6" baseType="variant">
      <vt:variant>
        <vt:lpstr>Theme</vt:lpstr>
      </vt:variant>
      <vt:variant>
        <vt:i4>2</vt:i4>
      </vt:variant>
      <vt:variant>
        <vt:lpstr>Embedded OLE Servers</vt:lpstr>
      </vt:variant>
      <vt:variant>
        <vt:i4>5</vt:i4>
      </vt:variant>
      <vt:variant>
        <vt:lpstr>Slide Titles</vt:lpstr>
      </vt:variant>
      <vt:variant>
        <vt:i4>190</vt:i4>
      </vt:variant>
    </vt:vector>
  </HeadingPairs>
  <TitlesOfParts>
    <vt:vector size="197" baseType="lpstr">
      <vt:lpstr>blank</vt:lpstr>
      <vt:lpstr>2_blank</vt:lpstr>
      <vt:lpstr>Bitmap Image</vt:lpstr>
      <vt:lpstr>Photo Editor Photo</vt:lpstr>
      <vt:lpstr>VISIO</vt:lpstr>
      <vt:lpstr>Clip</vt:lpstr>
      <vt:lpstr>Equation</vt:lpstr>
      <vt:lpstr>Проектирование при помощи  DSP Builder</vt:lpstr>
      <vt:lpstr>Цели курса</vt:lpstr>
      <vt:lpstr>План курса</vt:lpstr>
      <vt:lpstr>Проектирование при помощи  DSP Builder</vt:lpstr>
      <vt:lpstr>PowerPoint Presentation</vt:lpstr>
      <vt:lpstr>PowerPoint Presentation</vt:lpstr>
      <vt:lpstr>Обзор маршрута проектирования DSP Builder</vt:lpstr>
      <vt:lpstr>DSP Builder-  Стандартный и продвинутый набор блоков (Standard &amp; Advanced Blockset)</vt:lpstr>
      <vt:lpstr>Базовые блоки DSP Builder </vt:lpstr>
      <vt:lpstr>DSP Builder Advanced Blockset</vt:lpstr>
      <vt:lpstr>Что делает Advanced Blockset</vt:lpstr>
      <vt:lpstr>Набор примеров базовых блоков DSP Builder</vt:lpstr>
      <vt:lpstr>Набор примеров Advanced Blockset</vt:lpstr>
      <vt:lpstr>Сравнение базового и Advanced Blockset</vt:lpstr>
      <vt:lpstr>Когда использовать стандартный набор</vt:lpstr>
      <vt:lpstr>Когда использовать Advanced Blockset </vt:lpstr>
      <vt:lpstr>Когда комбинировать два набора</vt:lpstr>
      <vt:lpstr>Simulink Blockset Libraries</vt:lpstr>
      <vt:lpstr>Преимущества маршрута проектирования DSP Builder</vt:lpstr>
      <vt:lpstr>Designing with DSP Builder  Требования и установка</vt:lpstr>
      <vt:lpstr>Software Requirement</vt:lpstr>
      <vt:lpstr>Ссылки на скачивание</vt:lpstr>
      <vt:lpstr>Полезные ресурсы</vt:lpstr>
      <vt:lpstr>Designing with DSP Builder Базовые понятия MATLAB</vt:lpstr>
      <vt:lpstr>Среда проектирования Mathworks</vt:lpstr>
      <vt:lpstr>Обзор MATLAB</vt:lpstr>
      <vt:lpstr>Среда MATLAB</vt:lpstr>
      <vt:lpstr>MATLAB окно Workspace</vt:lpstr>
      <vt:lpstr>Переменные MATLAB</vt:lpstr>
      <vt:lpstr>Массивы MATLAB</vt:lpstr>
      <vt:lpstr>Построение графиков в MATLAB</vt:lpstr>
      <vt:lpstr>Полезные команды построения графиков</vt:lpstr>
      <vt:lpstr>Вывод множества графиков в  MATLAB  </vt:lpstr>
      <vt:lpstr>Полезные встроенные функции MATLAB</vt:lpstr>
      <vt:lpstr>.m файлы MATLAB</vt:lpstr>
      <vt:lpstr>MATLAB Script .m File</vt:lpstr>
      <vt:lpstr>Designing with DSP Builder Базовые понятия Simulink</vt:lpstr>
      <vt:lpstr>Simulink</vt:lpstr>
      <vt:lpstr>Моделирование динамических Simulink систем</vt:lpstr>
      <vt:lpstr>Simulink Library Browser</vt:lpstr>
      <vt:lpstr>Обновление блоков модели</vt:lpstr>
      <vt:lpstr>Отображение Port и Signal</vt:lpstr>
      <vt:lpstr>Свойства модели (Callback Функции)</vt:lpstr>
      <vt:lpstr>Параметры конфигурации моделирования</vt:lpstr>
      <vt:lpstr>Время дискретизации (Sample Time)</vt:lpstr>
      <vt:lpstr>Exercise 1 – FIR Design DSP Builder Design Flow</vt:lpstr>
      <vt:lpstr>Designing with DSP Builder</vt:lpstr>
      <vt:lpstr>Шаги маршрута проектирования</vt:lpstr>
      <vt:lpstr>Шаг 1: Создание Simulink модели FPGA</vt:lpstr>
      <vt:lpstr>Параметризация DSP MegaCore IP</vt:lpstr>
      <vt:lpstr>Шаг 2: Моделирования в Simulink</vt:lpstr>
      <vt:lpstr>Шаг 3: (Опция) Верификация сгенерированного RTL</vt:lpstr>
      <vt:lpstr>Шаг 3 – Выполнение RTL моделирования</vt:lpstr>
      <vt:lpstr>Шаг 4: Компиляция в FPGA</vt:lpstr>
      <vt:lpstr>Шаг 5: Программирование микросхемы</vt:lpstr>
      <vt:lpstr>Шаг 6: Отладка при помощи  SignalTap II</vt:lpstr>
      <vt:lpstr>Step 6: Моделирование HIL</vt:lpstr>
      <vt:lpstr>Designing with DSP Builder</vt:lpstr>
      <vt:lpstr>Библиотека AltLab</vt:lpstr>
      <vt:lpstr>Signal Compiler</vt:lpstr>
      <vt:lpstr>Clock и Clock_Derived</vt:lpstr>
      <vt:lpstr>Pipeline Depth Display</vt:lpstr>
      <vt:lpstr>HDL Export</vt:lpstr>
      <vt:lpstr>Черный ящик (Black Boxing) в DSP Builder</vt:lpstr>
      <vt:lpstr>Неявный Black Box</vt:lpstr>
      <vt:lpstr>Явный Black Box при помощи Subsystem Builder</vt:lpstr>
      <vt:lpstr>SubSystem Builder поддержка HDL</vt:lpstr>
      <vt:lpstr>Quartus II Assignments Settings</vt:lpstr>
      <vt:lpstr>Hardware in the Loop (HIL)</vt:lpstr>
      <vt:lpstr>Simulation Accelerator и VCD Sink</vt:lpstr>
      <vt:lpstr>Арифметическая библиотека (arithmetic)</vt:lpstr>
      <vt:lpstr>Библиотека комплексных сигналов</vt:lpstr>
      <vt:lpstr>Библиотека Gate &amp; Control</vt:lpstr>
      <vt:lpstr>Библиотека Storage</vt:lpstr>
      <vt:lpstr>Библиотека изменения скорости потока (Rate Change)</vt:lpstr>
      <vt:lpstr>Библиотека IO &amp; Bus</vt:lpstr>
      <vt:lpstr>Интерфейсы для SOPC Builder  </vt:lpstr>
      <vt:lpstr>Ускорение DSP в FPGA</vt:lpstr>
      <vt:lpstr>Построение  “Control Plane” &amp; “Data Path”</vt:lpstr>
      <vt:lpstr>Библиотека интерфейсов</vt:lpstr>
      <vt:lpstr>Библиотека Плат Прототипирования </vt:lpstr>
      <vt:lpstr>Библиотека MegaCore IP в DSP Builder</vt:lpstr>
      <vt:lpstr>Designing with DSP Builder</vt:lpstr>
      <vt:lpstr>Правила именования в DSP Builder</vt:lpstr>
      <vt:lpstr>Использование переменных MATLAB</vt:lpstr>
      <vt:lpstr>Запись фиксированной точки в DSP Builder</vt:lpstr>
      <vt:lpstr>Правила распространения разрядности</vt:lpstr>
      <vt:lpstr>Распространение разрядности данных</vt:lpstr>
      <vt:lpstr>Правила автоматического добавления знакового бита</vt:lpstr>
      <vt:lpstr>Иерархическое проектирование</vt:lpstr>
      <vt:lpstr>Добавление комментариев к блоку</vt:lpstr>
      <vt:lpstr>Правила проектирования тактовой частоты</vt:lpstr>
      <vt:lpstr>Правила проектирования тактовой частоты</vt:lpstr>
      <vt:lpstr>Правила проектирования временной семантики</vt:lpstr>
      <vt:lpstr>Цифровые сигналы:рост разрядности</vt:lpstr>
      <vt:lpstr>Ограничение роста разрядности</vt:lpstr>
      <vt:lpstr>Управлением проектом</vt:lpstr>
      <vt:lpstr>Exercise 2 – Building FIR DSP Builder Design Flow</vt:lpstr>
      <vt:lpstr>Designing with DSP Builder</vt:lpstr>
      <vt:lpstr>PowerPoint Presentation</vt:lpstr>
      <vt:lpstr>Маршрут моделирования RTL</vt:lpstr>
      <vt:lpstr>Конфигурирование блока TestBench</vt:lpstr>
      <vt:lpstr>Загрузка дополнительных команд ModelSim</vt:lpstr>
      <vt:lpstr>Designing with DSP Builder</vt:lpstr>
      <vt:lpstr>Верификация проекта. Проблемы и решение</vt:lpstr>
      <vt:lpstr>Шаги анализа при помощи SignalTap II</vt:lpstr>
      <vt:lpstr>Работа с SignalTap II – Шаги 1 и 2</vt:lpstr>
      <vt:lpstr>Работа с SignalTap II – Шаги 3 и 4</vt:lpstr>
      <vt:lpstr>Работа с SignalTap II – Шаг 5</vt:lpstr>
      <vt:lpstr>Работа с SignalTap II</vt:lpstr>
      <vt:lpstr>Используемые ресурсы Signal Tap</vt:lpstr>
      <vt:lpstr>Designing with DSP Builder</vt:lpstr>
      <vt:lpstr>HIL: Hardware in the Loop</vt:lpstr>
      <vt:lpstr>Ускорение моделирования для HIL</vt:lpstr>
      <vt:lpstr>Режимы работы</vt:lpstr>
      <vt:lpstr>Маршрут проектирования HIL</vt:lpstr>
      <vt:lpstr>Пример маршрута проектирования HIL</vt:lpstr>
      <vt:lpstr>Конфигурация блока HIL</vt:lpstr>
      <vt:lpstr>Конфигурация блока HIL</vt:lpstr>
      <vt:lpstr>Designing with DSP Builder</vt:lpstr>
      <vt:lpstr>PowerPoint Presentation</vt:lpstr>
      <vt:lpstr>Основные шаги разработки алгоритмов</vt:lpstr>
      <vt:lpstr>Пример: Микшер альфа-каналов</vt:lpstr>
      <vt:lpstr>Блоки Simulink From/To Workspace</vt:lpstr>
      <vt:lpstr>Пример: Блок From Matlab Workspace</vt:lpstr>
      <vt:lpstr>Встроенные блоки Matlab (1/2) </vt:lpstr>
      <vt:lpstr>Встроенные блоки Matlab (2/2)</vt:lpstr>
      <vt:lpstr>Пример: Embedded Matlab Block</vt:lpstr>
      <vt:lpstr>Пример: блоки Simulink</vt:lpstr>
      <vt:lpstr>Пример: Блоки DSP Builder</vt:lpstr>
      <vt:lpstr>HDL Import</vt:lpstr>
      <vt:lpstr>Интерфейс HDL Import</vt:lpstr>
      <vt:lpstr>Требования HDL Import</vt:lpstr>
      <vt:lpstr>Пример: HDL Import</vt:lpstr>
      <vt:lpstr>Exercise 3 - Algorithm Development - Hardware Verification Flow  </vt:lpstr>
      <vt:lpstr>Designing with DSP Builder</vt:lpstr>
      <vt:lpstr>Основные понятия верификации/моделирования</vt:lpstr>
      <vt:lpstr>Matlab m-file testbench: пакетный режим Simulink</vt:lpstr>
      <vt:lpstr>Анализ проблемы: Кривая BER для декодера Viterbi</vt:lpstr>
      <vt:lpstr>Viterbi декодер:блоки DSP Builder</vt:lpstr>
      <vt:lpstr>Viterbi декодер: модель Simulink</vt:lpstr>
      <vt:lpstr>Viterbi декодер: Matlab m-File</vt:lpstr>
      <vt:lpstr>Designing with DSP Builder</vt:lpstr>
      <vt:lpstr>Мегафункции Altera IP</vt:lpstr>
      <vt:lpstr>Преимущества IP</vt:lpstr>
      <vt:lpstr>Маршрут интеграции IP</vt:lpstr>
      <vt:lpstr>OpenCore IP Evaluation</vt:lpstr>
      <vt:lpstr>OpenCore Plus IP Evaluation</vt:lpstr>
      <vt:lpstr>IP Design Flow – IP Megastore</vt:lpstr>
      <vt:lpstr>Скачайте DSP MegaCore</vt:lpstr>
      <vt:lpstr>IP Design Flow – Создание и параметризация</vt:lpstr>
      <vt:lpstr>IP Design Flow – Моделирование в Simulink</vt:lpstr>
      <vt:lpstr>Designing with DSP Builder</vt:lpstr>
      <vt:lpstr>Наборы блоков Altera DSP IP</vt:lpstr>
      <vt:lpstr>Designing with DSP Builder</vt:lpstr>
      <vt:lpstr>Обзор интерфейса Avalon Streaming</vt:lpstr>
      <vt:lpstr>Интерфейс Avalon Streaming –  Интерфейсы источника и приемника и соединения</vt:lpstr>
      <vt:lpstr>Интерфейс Avalon Streaming -  Обратная блокировка</vt:lpstr>
      <vt:lpstr>Интерфейс Avalon Streaming -  Forward управление потоком передачи данных</vt:lpstr>
      <vt:lpstr>Интерфейс Avalon Streaming  Другие термины и понятия</vt:lpstr>
      <vt:lpstr>Avalon Streaming Interface-  Сигналы по умолчанию и типовые соединения</vt:lpstr>
      <vt:lpstr>Avalon Streaming Interface-  Временные диаграммы</vt:lpstr>
      <vt:lpstr>Распределение сигналов по умолчанию</vt:lpstr>
      <vt:lpstr>Распределение сигналов по умолчанию</vt:lpstr>
      <vt:lpstr>Конвертер пакетов Avalon-ST</vt:lpstr>
      <vt:lpstr>Exercise 4 - IP Integration  - System Verification </vt:lpstr>
      <vt:lpstr>For more information…</vt:lpstr>
      <vt:lpstr>PowerPoint Presentation</vt:lpstr>
      <vt:lpstr>PowerPoint Presentation</vt:lpstr>
      <vt:lpstr>PowerPoint Presentation</vt:lpstr>
      <vt:lpstr>PowerPoint Presentation</vt:lpstr>
      <vt:lpstr>Learn More Through Technical Training</vt:lpstr>
      <vt:lpstr>Altera Technical Support</vt:lpstr>
      <vt:lpstr>Appendix</vt:lpstr>
      <vt:lpstr>Useful Array Functions (1/2)</vt:lpstr>
      <vt:lpstr>Useful Array Functions (2/2)</vt:lpstr>
      <vt:lpstr>Array Operations</vt:lpstr>
      <vt:lpstr>Vectors</vt:lpstr>
      <vt:lpstr>Matrices</vt:lpstr>
      <vt:lpstr>Structures</vt:lpstr>
      <vt:lpstr>Programming Flow Control (1/2)</vt:lpstr>
      <vt:lpstr>Programming Flow Control (2/2)</vt:lpstr>
      <vt:lpstr>Function .m files</vt:lpstr>
      <vt:lpstr>Function Structure</vt:lpstr>
      <vt:lpstr>Appendix</vt:lpstr>
      <vt:lpstr>Model Viewing Shortcuts</vt:lpstr>
      <vt:lpstr>Block Editing Shortcuts</vt:lpstr>
      <vt:lpstr>Line Editing Shortcuts</vt:lpstr>
      <vt:lpstr>Signal Labeling Shortcuts</vt:lpstr>
      <vt:lpstr>Annotation Editing Shortcuts</vt:lpstr>
    </vt:vector>
  </TitlesOfParts>
  <Company>Altera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Engineer</dc:creator>
  <cp:lastModifiedBy>Alexandre Fedotov</cp:lastModifiedBy>
  <cp:revision>964</cp:revision>
  <cp:lastPrinted>2008-10-02T22:58:23Z</cp:lastPrinted>
  <dcterms:created xsi:type="dcterms:W3CDTF">2002-02-21T23:10:27Z</dcterms:created>
  <dcterms:modified xsi:type="dcterms:W3CDTF">2012-12-05T09:30:17Z</dcterms:modified>
</cp:coreProperties>
</file>